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799" r:id="rId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38" userDrawn="1">
          <p15:clr>
            <a:srgbClr val="A4A3A4"/>
          </p15:clr>
        </p15:guide>
        <p15:guide id="3" orient="horz" pos="410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2340"/>
    <a:srgbClr val="ABCC3A"/>
    <a:srgbClr val="17324B"/>
    <a:srgbClr val="FF3D25"/>
    <a:srgbClr val="FF4A15"/>
    <a:srgbClr val="FF431B"/>
    <a:srgbClr val="FF2736"/>
    <a:srgbClr val="008ECB"/>
    <a:srgbClr val="00BF48"/>
    <a:srgbClr val="FF8A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28"/>
    <p:restoredTop sz="94422"/>
  </p:normalViewPr>
  <p:slideViewPr>
    <p:cSldViewPr snapToObjects="1" showGuides="1">
      <p:cViewPr varScale="1">
        <p:scale>
          <a:sx n="126" d="100"/>
          <a:sy n="126" d="100"/>
        </p:scale>
        <p:origin x="1872" y="184"/>
      </p:cViewPr>
      <p:guideLst>
        <p:guide pos="238"/>
        <p:guide orient="horz" pos="410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Objects="1" showGuides="1">
      <p:cViewPr varScale="1">
        <p:scale>
          <a:sx n="114" d="100"/>
          <a:sy n="114" d="100"/>
        </p:scale>
        <p:origin x="4128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D33E4918-2C60-B544-A542-C86E8EC908F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9E7C1B2-CBA0-D842-8C11-F7C0249A145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19E91E-3A2E-284D-BE0D-E8E0806D50F6}" type="datetimeFigureOut">
              <a:rPr lang="fr-FR" smtClean="0"/>
              <a:t>08/12/2022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2F75F11-D3DB-AA4D-B18B-FE510027AB9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1FDB33F-EB80-D94C-9756-4627123DF31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74A909-A50E-D24B-92C1-D112B9BAAD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5820316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3E53D5-D5ED-964B-88B1-63620A81D1F8}" type="datetimeFigureOut">
              <a:rPr lang="fr-FR" smtClean="0"/>
              <a:t>08/12/2022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9B1403-3C1A-434D-AC0D-3ADAE9901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0099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  <a:prstGeom prst="rect">
            <a:avLst/>
          </a:prstGeo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81A18665-8689-A642-8522-9B026705554D}" type="datetime1">
              <a:rPr lang="fr-FR" smtClean="0"/>
              <a:t>08/12/2022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42CF-B6B4-1749-BE13-BD0DDABD5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9560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11E82DE6-6112-2147-AE4A-FE385DEAC732}" type="datetime1">
              <a:rPr lang="fr-FR" smtClean="0"/>
              <a:t>08/12/2022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42CF-B6B4-1749-BE13-BD0DDABD5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7300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EEDA64B9-4C16-EA4B-BB18-A0B99A42E719}" type="datetime1">
              <a:rPr lang="fr-FR" smtClean="0"/>
              <a:t>08/12/2022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42CF-B6B4-1749-BE13-BD0DDABD5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9665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1A5226D3-EC32-E44B-A89C-F570771F0FB7}" type="datetime1">
              <a:rPr lang="fr-FR" smtClean="0"/>
              <a:t>08/12/2022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42CF-B6B4-1749-BE13-BD0DDABD5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7950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  <a:prstGeom prst="rect">
            <a:avLst/>
          </a:prstGeo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EF25BF41-2CFB-F642-8C57-97F24BF63238}" type="datetime1">
              <a:rPr lang="fr-FR" smtClean="0"/>
              <a:t>08/12/2022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42CF-B6B4-1749-BE13-BD0DDABD5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3325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1697EAE0-E00A-C64F-B246-AFE8E4D3F388}" type="datetime1">
              <a:rPr lang="fr-FR" smtClean="0"/>
              <a:t>08/12/2022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42CF-B6B4-1749-BE13-BD0DDABD5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6561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ED0D963B-CB97-AB4C-ADB0-2F7DA90608F6}" type="datetime1">
              <a:rPr lang="fr-FR" smtClean="0"/>
              <a:t>08/12/2022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42CF-B6B4-1749-BE13-BD0DDABD5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9656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60726BA5-8BB4-2C49-84E1-C04EBD6DF53C}" type="datetime1">
              <a:rPr lang="fr-FR" smtClean="0"/>
              <a:t>08/12/2022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42CF-B6B4-1749-BE13-BD0DDABD5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063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94813266-3812-1446-87ED-438CCA438A04}" type="datetime1">
              <a:rPr lang="fr-FR" smtClean="0"/>
              <a:t>08/12/2022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938194" y="7003000"/>
            <a:ext cx="2405658" cy="402483"/>
          </a:xfrm>
        </p:spPr>
        <p:txBody>
          <a:bodyPr/>
          <a:lstStyle>
            <a:lvl1pPr>
              <a:defRPr sz="1200" b="0" i="0">
                <a:solidFill>
                  <a:srgbClr val="17324B"/>
                </a:solidFill>
                <a:latin typeface="LEMON MILK" pitchFamily="2" charset="77"/>
              </a:defRPr>
            </a:lvl1pPr>
          </a:lstStyle>
          <a:p>
            <a:fld id="{762342CF-B6B4-1749-BE13-BD0DDABD5460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97085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  <a:prstGeom prst="rect">
            <a:avLst/>
          </a:prstGeo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  <a:prstGeom prst="rect">
            <a:avLst/>
          </a:prstGeo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E7DDCD2F-EDA4-7C4E-9F99-165959284C24}" type="datetime1">
              <a:rPr lang="fr-FR" smtClean="0"/>
              <a:t>08/12/2022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42CF-B6B4-1749-BE13-BD0DDABD5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8825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  <a:prstGeom prst="rect">
            <a:avLst/>
          </a:prstGeo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93C0C0A5-D2AD-4B4A-93B9-DE7272DC02A4}" type="datetime1">
              <a:rPr lang="fr-FR" smtClean="0"/>
              <a:t>08/12/2022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42CF-B6B4-1749-BE13-BD0DDABD5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1026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38194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rgbClr val="17324B"/>
                </a:solidFill>
                <a:latin typeface="Typold" panose="020B0004030204060B03" pitchFamily="34" charset="77"/>
                <a:ea typeface="Typold" panose="020B0004030204060B03" pitchFamily="34" charset="77"/>
              </a:defRPr>
            </a:lvl1pPr>
          </a:lstStyle>
          <a:p>
            <a:fld id="{762342CF-B6B4-1749-BE13-BD0DDABD5460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520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3404F1D1-D331-464A-8512-C49533E12D7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604" b="2604"/>
          <a:stretch/>
        </p:blipFill>
        <p:spPr>
          <a:xfrm>
            <a:off x="405822" y="899517"/>
            <a:ext cx="6699880" cy="6231096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D6FB162C-F0C2-604C-B5C4-94E50A36AC3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33" t="36296" r="82416" b="33456"/>
          <a:stretch/>
        </p:blipFill>
        <p:spPr>
          <a:xfrm>
            <a:off x="-169283" y="2720250"/>
            <a:ext cx="1457473" cy="1760314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EC971F2E-F09E-0F4D-8169-1C98E73477F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/>
          </a:blip>
          <a:srcRect l="-7" t="23487" r="-7" b="-6"/>
          <a:stretch/>
        </p:blipFill>
        <p:spPr>
          <a:xfrm rot="5400000" flipH="1">
            <a:off x="5745965" y="2602188"/>
            <a:ext cx="5645454" cy="424624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05E443B0-0E57-1249-BDE5-3B27573A3027}"/>
              </a:ext>
            </a:extLst>
          </p:cNvPr>
          <p:cNvSpPr/>
          <p:nvPr/>
        </p:nvSpPr>
        <p:spPr>
          <a:xfrm>
            <a:off x="268234" y="326278"/>
            <a:ext cx="1015534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600" dirty="0">
                <a:solidFill>
                  <a:srgbClr val="17324B"/>
                </a:solidFill>
                <a:latin typeface="Jost" pitchFamily="2" charset="77"/>
                <a:ea typeface="Jost" pitchFamily="2" charset="77"/>
                <a:cs typeface="Arial Black" panose="020B0604020202020204" pitchFamily="34" charset="0"/>
              </a:rPr>
              <a:t>CYCLE DE VIE D’UNE COMMUNICATION PAPIER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8DF6B08-3C7B-CD44-83F5-C66861468D17}"/>
              </a:ext>
            </a:extLst>
          </p:cNvPr>
          <p:cNvSpPr/>
          <p:nvPr/>
        </p:nvSpPr>
        <p:spPr>
          <a:xfrm>
            <a:off x="7745517" y="779020"/>
            <a:ext cx="2958297" cy="60141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579" dirty="0"/>
          </a:p>
        </p:txBody>
      </p:sp>
      <p:sp>
        <p:nvSpPr>
          <p:cNvPr id="22" name="Espace réservé du numéro de diapositive 5">
            <a:extLst>
              <a:ext uri="{FF2B5EF4-FFF2-40B4-BE49-F238E27FC236}">
                <a16:creationId xmlns:a16="http://schemas.microsoft.com/office/drawing/2014/main" id="{BBF13219-01B5-D441-9177-9E59755EE358}"/>
              </a:ext>
            </a:extLst>
          </p:cNvPr>
          <p:cNvSpPr txBox="1">
            <a:spLocks/>
          </p:cNvSpPr>
          <p:nvPr/>
        </p:nvSpPr>
        <p:spPr>
          <a:xfrm>
            <a:off x="9703093" y="6398983"/>
            <a:ext cx="817556" cy="320198"/>
          </a:xfrm>
          <a:prstGeom prst="rect">
            <a:avLst/>
          </a:prstGeom>
        </p:spPr>
        <p:txBody>
          <a:bodyPr vert="horz" lIns="80189" tIns="40094" rIns="80189" bIns="40094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rgbClr val="FF431B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62342CF-B6B4-1749-BE13-BD0DDABD5460}" type="slidenum">
              <a:rPr lang="fr-FR" sz="1052">
                <a:solidFill>
                  <a:schemeClr val="accent5">
                    <a:lumMod val="50000"/>
                  </a:schemeClr>
                </a:solidFill>
              </a:rPr>
              <a:pPr/>
              <a:t>1</a:t>
            </a:fld>
            <a:endParaRPr lang="fr-FR" sz="1052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7373800" y="4232154"/>
            <a:ext cx="2958297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00723" indent="-300723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chemeClr val="bg1"/>
                </a:solidFill>
                <a:latin typeface="Jost" pitchFamily="2" charset="77"/>
                <a:ea typeface="Jost" pitchFamily="2" charset="77"/>
              </a:rPr>
              <a:t>La fabrication du papier utilise les résidus non utilisés pour le meuble </a:t>
            </a:r>
          </a:p>
          <a:p>
            <a:pPr marL="285750" indent="-285750"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fr-FR" sz="1400" b="1" dirty="0">
              <a:solidFill>
                <a:schemeClr val="bg1"/>
              </a:solidFill>
              <a:latin typeface="Jost" pitchFamily="2" charset="77"/>
              <a:ea typeface="Jost" pitchFamily="2" charset="77"/>
            </a:endParaRPr>
          </a:p>
          <a:p>
            <a:pPr marL="300723" indent="-300723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chemeClr val="bg1"/>
                </a:solidFill>
                <a:latin typeface="Jost" pitchFamily="2" charset="77"/>
                <a:ea typeface="Jost" pitchFamily="2" charset="77"/>
              </a:rPr>
              <a:t>Le papier est 100% recyclable entre 7 et 8 fois de suite</a:t>
            </a:r>
          </a:p>
          <a:p>
            <a:pPr marL="300723" indent="-300723"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fr-FR" sz="1400" b="1" dirty="0">
              <a:solidFill>
                <a:schemeClr val="bg1"/>
              </a:solidFill>
              <a:latin typeface="Jost" pitchFamily="2" charset="77"/>
              <a:ea typeface="Jost" pitchFamily="2" charset="77"/>
            </a:endParaRPr>
          </a:p>
          <a:p>
            <a:pPr marL="300723" indent="-300723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chemeClr val="bg1"/>
                </a:solidFill>
                <a:latin typeface="Jost" pitchFamily="2" charset="77"/>
                <a:ea typeface="Jost" pitchFamily="2" charset="77"/>
              </a:rPr>
              <a:t>Les papiers utilisés sont issus de la gestion durable des forêts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9AE87E1-9DC3-C441-83C8-E51A8709D95C}"/>
              </a:ext>
            </a:extLst>
          </p:cNvPr>
          <p:cNvSpPr txBox="1"/>
          <p:nvPr/>
        </p:nvSpPr>
        <p:spPr>
          <a:xfrm>
            <a:off x="1677118" y="2314668"/>
            <a:ext cx="18002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>
                <a:solidFill>
                  <a:srgbClr val="ABCC3A"/>
                </a:solidFill>
                <a:latin typeface="Jost" pitchFamily="2" charset="77"/>
                <a:ea typeface="Jost" pitchFamily="2" charset="77"/>
              </a:rPr>
              <a:t>PRODUCTION DE PAPIER</a:t>
            </a:r>
          </a:p>
          <a:p>
            <a:r>
              <a:rPr lang="fr-FR" sz="1000" dirty="0">
                <a:solidFill>
                  <a:srgbClr val="002060"/>
                </a:solidFill>
                <a:latin typeface="Jost" pitchFamily="2" charset="77"/>
                <a:ea typeface="Jost" pitchFamily="2" charset="77"/>
              </a:rPr>
              <a:t>Pâte à papier, liants, charge, couchage et pigments, énergie et traitement des déchets industriels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0334267-D376-394B-BF3C-1E1305725E0B}"/>
              </a:ext>
            </a:extLst>
          </p:cNvPr>
          <p:cNvSpPr txBox="1"/>
          <p:nvPr/>
        </p:nvSpPr>
        <p:spPr>
          <a:xfrm>
            <a:off x="3623004" y="2314668"/>
            <a:ext cx="18002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00" b="1" dirty="0">
                <a:solidFill>
                  <a:srgbClr val="ABCC3A"/>
                </a:solidFill>
                <a:latin typeface="Jost" pitchFamily="2" charset="77"/>
                <a:ea typeface="Jost" pitchFamily="2" charset="77"/>
              </a:rPr>
              <a:t>IMPRESSION</a:t>
            </a:r>
          </a:p>
          <a:p>
            <a:pPr algn="r"/>
            <a:r>
              <a:rPr lang="fr-FR" sz="1000" dirty="0">
                <a:solidFill>
                  <a:srgbClr val="002060"/>
                </a:solidFill>
                <a:latin typeface="Jost" pitchFamily="2" charset="77"/>
                <a:ea typeface="Jost" pitchFamily="2" charset="77"/>
              </a:rPr>
              <a:t>Encre produits de mouillage, plaques d’aluminium (pour impression offset), solvants (pour héliogravure), énergie et traitement des déchets industriels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DCB7D65-9E0C-1641-A310-242A73853414}"/>
              </a:ext>
            </a:extLst>
          </p:cNvPr>
          <p:cNvSpPr txBox="1"/>
          <p:nvPr/>
        </p:nvSpPr>
        <p:spPr>
          <a:xfrm>
            <a:off x="3869253" y="4850754"/>
            <a:ext cx="180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00" b="1" dirty="0">
                <a:solidFill>
                  <a:srgbClr val="ABCC3A"/>
                </a:solidFill>
                <a:latin typeface="Jost" pitchFamily="2" charset="77"/>
                <a:ea typeface="Jost" pitchFamily="2" charset="77"/>
              </a:rPr>
              <a:t>EMBALLAGE</a:t>
            </a:r>
          </a:p>
          <a:p>
            <a:pPr algn="r"/>
            <a:r>
              <a:rPr lang="fr-FR" sz="1000" dirty="0">
                <a:solidFill>
                  <a:srgbClr val="002060"/>
                </a:solidFill>
                <a:latin typeface="Jost" pitchFamily="2" charset="77"/>
                <a:ea typeface="Jost" pitchFamily="2" charset="77"/>
              </a:rPr>
              <a:t>Enveloppe, agrafes, regroupage, palettisation (si pertinent)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31A117C8-4FB1-6F4D-9AAE-633CC9092021}"/>
              </a:ext>
            </a:extLst>
          </p:cNvPr>
          <p:cNvSpPr txBox="1"/>
          <p:nvPr/>
        </p:nvSpPr>
        <p:spPr>
          <a:xfrm>
            <a:off x="2714550" y="5860560"/>
            <a:ext cx="1800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>
                <a:solidFill>
                  <a:srgbClr val="ABCC3A"/>
                </a:solidFill>
                <a:latin typeface="Jost" pitchFamily="2" charset="77"/>
                <a:ea typeface="Jost" pitchFamily="2" charset="77"/>
              </a:rPr>
              <a:t>DISTRIBUTION</a:t>
            </a:r>
          </a:p>
          <a:p>
            <a:pPr algn="ctr"/>
            <a:r>
              <a:rPr lang="fr-FR" sz="1000" dirty="0">
                <a:solidFill>
                  <a:srgbClr val="002060"/>
                </a:solidFill>
                <a:latin typeface="Jost" pitchFamily="2" charset="77"/>
                <a:ea typeface="Jost" pitchFamily="2" charset="77"/>
              </a:rPr>
              <a:t>Scénarios de distribution adressée et non adressée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E665362D-F5BC-C94A-9C9B-BC0BF07B8998}"/>
              </a:ext>
            </a:extLst>
          </p:cNvPr>
          <p:cNvSpPr txBox="1"/>
          <p:nvPr/>
        </p:nvSpPr>
        <p:spPr>
          <a:xfrm>
            <a:off x="1677118" y="4613090"/>
            <a:ext cx="180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>
                <a:solidFill>
                  <a:srgbClr val="ABCC3A"/>
                </a:solidFill>
                <a:latin typeface="Jost" pitchFamily="2" charset="77"/>
                <a:ea typeface="Jost" pitchFamily="2" charset="77"/>
              </a:rPr>
              <a:t>STOCKAGE</a:t>
            </a:r>
          </a:p>
          <a:p>
            <a:r>
              <a:rPr lang="fr-FR" sz="1000" dirty="0">
                <a:solidFill>
                  <a:srgbClr val="002060"/>
                </a:solidFill>
                <a:latin typeface="Jost" pitchFamily="2" charset="77"/>
                <a:ea typeface="Jost" pitchFamily="2" charset="77"/>
              </a:rPr>
              <a:t>Chemise en papier pour conserver le courrier de gestion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813F8FA6-7310-B24A-9D5E-26B5BFAF71DA}"/>
              </a:ext>
            </a:extLst>
          </p:cNvPr>
          <p:cNvSpPr txBox="1"/>
          <p:nvPr/>
        </p:nvSpPr>
        <p:spPr>
          <a:xfrm>
            <a:off x="1115873" y="3612522"/>
            <a:ext cx="1800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>
                <a:solidFill>
                  <a:srgbClr val="ABCC3A"/>
                </a:solidFill>
                <a:latin typeface="Jost" pitchFamily="2" charset="77"/>
                <a:ea typeface="Jost" pitchFamily="2" charset="77"/>
              </a:rPr>
              <a:t>FIN DE VIE</a:t>
            </a:r>
          </a:p>
          <a:p>
            <a:r>
              <a:rPr lang="fr-FR" sz="1000" dirty="0">
                <a:solidFill>
                  <a:srgbClr val="002060"/>
                </a:solidFill>
                <a:latin typeface="Jost" pitchFamily="2" charset="77"/>
                <a:ea typeface="Jost" pitchFamily="2" charset="77"/>
              </a:rPr>
              <a:t>Recyclage, incinération ou mise en décharge</a:t>
            </a:r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5328B944-ED84-F142-8434-050C64E343A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0100" t="7496" r="63149" b="70271"/>
          <a:stretch/>
        </p:blipFill>
        <p:spPr>
          <a:xfrm>
            <a:off x="1527334" y="924129"/>
            <a:ext cx="1457473" cy="1293870"/>
          </a:xfrm>
          <a:prstGeom prst="rect">
            <a:avLst/>
          </a:prstGeom>
        </p:spPr>
      </p:pic>
      <p:pic>
        <p:nvPicPr>
          <p:cNvPr id="25" name="Image 24">
            <a:extLst>
              <a:ext uri="{FF2B5EF4-FFF2-40B4-BE49-F238E27FC236}">
                <a16:creationId xmlns:a16="http://schemas.microsoft.com/office/drawing/2014/main" id="{69358C09-8860-0344-A46D-D5187189EB4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1342" t="3112" r="31163" b="73684"/>
          <a:stretch/>
        </p:blipFill>
        <p:spPr>
          <a:xfrm>
            <a:off x="4514750" y="1116903"/>
            <a:ext cx="1318327" cy="1169551"/>
          </a:xfrm>
          <a:prstGeom prst="rect">
            <a:avLst/>
          </a:prstGeom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974B2C4D-2E58-9849-87B7-058C12FDE8D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3400" t="41319" r="24495" b="28540"/>
          <a:stretch/>
        </p:blipFill>
        <p:spPr>
          <a:xfrm>
            <a:off x="5512127" y="4201754"/>
            <a:ext cx="912221" cy="1519171"/>
          </a:xfrm>
          <a:prstGeom prst="rect">
            <a:avLst/>
          </a:prstGeom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15CA27DE-4B8E-9A4B-8F40-8DCC0AD7FA9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2485" t="78177" r="37960" b="-1381"/>
          <a:stretch/>
        </p:blipFill>
        <p:spPr>
          <a:xfrm>
            <a:off x="2711794" y="6262982"/>
            <a:ext cx="1473667" cy="1169551"/>
          </a:xfrm>
          <a:prstGeom prst="rect">
            <a:avLst/>
          </a:prstGeom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D4A17131-0145-ED43-B5A0-E246B29E94D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2571" t="77451" r="67874" b="-655"/>
          <a:stretch/>
        </p:blipFill>
        <p:spPr>
          <a:xfrm>
            <a:off x="377825" y="4621490"/>
            <a:ext cx="1473667" cy="1169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17791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11891</TotalTime>
  <Words>128</Words>
  <Application>Microsoft Macintosh PowerPoint</Application>
  <PresentationFormat>Personnalisé</PresentationFormat>
  <Paragraphs>19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Jost</vt:lpstr>
      <vt:lpstr>LEMON MILK</vt:lpstr>
      <vt:lpstr>Typold</vt:lpstr>
      <vt:lpstr>Thème Office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Séverine GRASSET</dc:creator>
  <cp:keywords/>
  <dc:description/>
  <cp:lastModifiedBy>Séverine GRASSET</cp:lastModifiedBy>
  <cp:revision>606</cp:revision>
  <cp:lastPrinted>2020-10-15T09:14:39Z</cp:lastPrinted>
  <dcterms:created xsi:type="dcterms:W3CDTF">2019-06-13T12:00:04Z</dcterms:created>
  <dcterms:modified xsi:type="dcterms:W3CDTF">2022-12-08T14:29:14Z</dcterms:modified>
  <cp:category/>
</cp:coreProperties>
</file>