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946" r:id="rId2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38" userDrawn="1">
          <p15:clr>
            <a:srgbClr val="A4A3A4"/>
          </p15:clr>
        </p15:guide>
        <p15:guide id="3" orient="horz" pos="410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2340"/>
    <a:srgbClr val="ABCC3A"/>
    <a:srgbClr val="17324B"/>
    <a:srgbClr val="FF3D25"/>
    <a:srgbClr val="FF4A15"/>
    <a:srgbClr val="FF431B"/>
    <a:srgbClr val="FF2736"/>
    <a:srgbClr val="008ECB"/>
    <a:srgbClr val="00BF48"/>
    <a:srgbClr val="FF8A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28"/>
    <p:restoredTop sz="94422"/>
  </p:normalViewPr>
  <p:slideViewPr>
    <p:cSldViewPr snapToObjects="1" showGuides="1">
      <p:cViewPr varScale="1">
        <p:scale>
          <a:sx n="126" d="100"/>
          <a:sy n="126" d="100"/>
        </p:scale>
        <p:origin x="1872" y="184"/>
      </p:cViewPr>
      <p:guideLst>
        <p:guide pos="238"/>
        <p:guide orient="horz" pos="410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14" d="100"/>
          <a:sy n="114" d="100"/>
        </p:scale>
        <p:origin x="4128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D33E4918-2C60-B544-A542-C86E8EC908F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9E7C1B2-CBA0-D842-8C11-F7C0249A145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19E91E-3A2E-284D-BE0D-E8E0806D50F6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F2F75F11-D3DB-AA4D-B18B-FE510027AB9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1FDB33F-EB80-D94C-9756-4627123DF31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74A909-A50E-D24B-92C1-D112B9BAAD6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5820316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E53D5-D5ED-964B-88B1-63620A81D1F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9B1403-3C1A-434D-AC0D-3ADAE990133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0099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  <a:prstGeom prst="rect">
            <a:avLst/>
          </a:prstGeo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81A18665-8689-A642-8522-9B026705554D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56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1E82DE6-6112-2147-AE4A-FE385DEAC732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7300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EDA64B9-4C16-EA4B-BB18-A0B99A42E719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9665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A5226D3-EC32-E44B-A89C-F570771F0FB7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7950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F25BF41-2CFB-F642-8C57-97F24BF63238}" type="datetime1">
              <a:rPr lang="fr-FR" smtClean="0"/>
              <a:t>08/12/2022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32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1697EAE0-E00A-C64F-B246-AFE8E4D3F388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561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D0D963B-CB97-AB4C-ADB0-2F7DA90608F6}" type="datetime1">
              <a:rPr lang="fr-FR" smtClean="0"/>
              <a:t>08/12/2022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9656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60726BA5-8BB4-2C49-84E1-C04EBD6DF53C}" type="datetime1">
              <a:rPr lang="fr-FR" smtClean="0"/>
              <a:t>08/12/2022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06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4813266-3812-1446-87ED-438CCA438A04}" type="datetime1">
              <a:rPr lang="fr-FR" smtClean="0"/>
              <a:t>08/12/2022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938194" y="7003000"/>
            <a:ext cx="2405658" cy="402483"/>
          </a:xfrm>
        </p:spPr>
        <p:txBody>
          <a:bodyPr/>
          <a:lstStyle>
            <a:lvl1pPr>
              <a:defRPr sz="1200" b="0" i="0">
                <a:solidFill>
                  <a:srgbClr val="17324B"/>
                </a:solidFill>
                <a:latin typeface="LEMON MILK" pitchFamily="2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97085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E7DDCD2F-EDA4-7C4E-9F99-165959284C24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88259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/>
          <a:p>
            <a:fld id="{93C0C0A5-D2AD-4B4A-93B9-DE7272DC02A4}" type="datetime1">
              <a:rPr lang="fr-FR" smtClean="0"/>
              <a:t>08/12/2022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342CF-B6B4-1749-BE13-BD0DDABD54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1026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38194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rgbClr val="17324B"/>
                </a:solidFill>
                <a:latin typeface="Typold" panose="020B0004030204060B03" pitchFamily="34" charset="77"/>
                <a:ea typeface="Typold" panose="020B0004030204060B03" pitchFamily="34" charset="77"/>
              </a:defRPr>
            </a:lvl1pPr>
          </a:lstStyle>
          <a:p>
            <a:fld id="{762342CF-B6B4-1749-BE13-BD0DDABD5460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20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Image 22">
            <a:extLst>
              <a:ext uri="{FF2B5EF4-FFF2-40B4-BE49-F238E27FC236}">
                <a16:creationId xmlns:a16="http://schemas.microsoft.com/office/drawing/2014/main" id="{93BD54CB-07CA-8E47-8864-F131DCCD30F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04" b="2604"/>
          <a:stretch/>
        </p:blipFill>
        <p:spPr>
          <a:xfrm>
            <a:off x="405822" y="899517"/>
            <a:ext cx="6699880" cy="6231096"/>
          </a:xfrm>
          <a:prstGeom prst="rect">
            <a:avLst/>
          </a:prstGeom>
        </p:spPr>
      </p:pic>
      <p:pic>
        <p:nvPicPr>
          <p:cNvPr id="26" name="Image 25">
            <a:extLst>
              <a:ext uri="{FF2B5EF4-FFF2-40B4-BE49-F238E27FC236}">
                <a16:creationId xmlns:a16="http://schemas.microsoft.com/office/drawing/2014/main" id="{A4199A3C-3E67-A14C-9C3C-23EEA298E10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/>
          </a:blip>
          <a:srcRect l="-7" t="19026" r="-7" b="-6"/>
          <a:stretch/>
        </p:blipFill>
        <p:spPr>
          <a:xfrm rot="5400000" flipH="1">
            <a:off x="5634181" y="2478404"/>
            <a:ext cx="5645454" cy="4493812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03BAC5A9-3992-7142-8464-8CDFBBBD7912}"/>
              </a:ext>
            </a:extLst>
          </p:cNvPr>
          <p:cNvSpPr/>
          <p:nvPr/>
        </p:nvSpPr>
        <p:spPr>
          <a:xfrm>
            <a:off x="268234" y="326278"/>
            <a:ext cx="992771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3200" dirty="0">
                <a:solidFill>
                  <a:srgbClr val="17324B"/>
                </a:solidFill>
                <a:latin typeface="Jost" pitchFamily="2" charset="77"/>
                <a:ea typeface="Jost" pitchFamily="2" charset="77"/>
                <a:cs typeface="Arial Black" panose="020B0604020202020204" pitchFamily="34" charset="0"/>
              </a:rPr>
              <a:t>CYCLE DE VIE D’UNE COMMUNICATION NUMÉRIQUE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F707C56-EB85-0F47-9F77-EB7AA8669966}"/>
              </a:ext>
            </a:extLst>
          </p:cNvPr>
          <p:cNvSpPr/>
          <p:nvPr/>
        </p:nvSpPr>
        <p:spPr>
          <a:xfrm>
            <a:off x="7745517" y="779020"/>
            <a:ext cx="2958297" cy="6014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579" dirty="0"/>
          </a:p>
        </p:txBody>
      </p:sp>
      <p:sp>
        <p:nvSpPr>
          <p:cNvPr id="29" name="Espace réservé du numéro de diapositive 5">
            <a:extLst>
              <a:ext uri="{FF2B5EF4-FFF2-40B4-BE49-F238E27FC236}">
                <a16:creationId xmlns:a16="http://schemas.microsoft.com/office/drawing/2014/main" id="{C85B3525-A371-2E40-A86F-F790166BB0E7}"/>
              </a:ext>
            </a:extLst>
          </p:cNvPr>
          <p:cNvSpPr txBox="1">
            <a:spLocks/>
          </p:cNvSpPr>
          <p:nvPr/>
        </p:nvSpPr>
        <p:spPr>
          <a:xfrm>
            <a:off x="9703093" y="6398983"/>
            <a:ext cx="817556" cy="320198"/>
          </a:xfrm>
          <a:prstGeom prst="rect">
            <a:avLst/>
          </a:prstGeom>
        </p:spPr>
        <p:txBody>
          <a:bodyPr vert="horz" lIns="80189" tIns="40094" rIns="80189" bIns="40094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rgbClr val="FF431B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62342CF-B6B4-1749-BE13-BD0DDABD5460}" type="slidenum">
              <a:rPr lang="fr-FR" sz="1052">
                <a:solidFill>
                  <a:schemeClr val="accent5">
                    <a:lumMod val="50000"/>
                  </a:schemeClr>
                </a:solidFill>
              </a:rPr>
              <a:pPr/>
              <a:t>1</a:t>
            </a:fld>
            <a:endParaRPr lang="fr-FR" sz="1052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136805BA-A9C9-324F-880A-593F0D026EF7}"/>
              </a:ext>
            </a:extLst>
          </p:cNvPr>
          <p:cNvSpPr txBox="1"/>
          <p:nvPr/>
        </p:nvSpPr>
        <p:spPr>
          <a:xfrm>
            <a:off x="7225291" y="4084268"/>
            <a:ext cx="319386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41288" indent="-141288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Un flyer impacte 3 fois moins le réchauffement climatique qu’une vidéo sur les réseaux sociaux</a:t>
            </a:r>
          </a:p>
          <a:p>
            <a:pPr marL="141288" indent="-141288"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  <a:p>
            <a:pPr marL="141288" indent="-141288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Un mailing papier appauvrit 1,7 fois moins la couche d’ozone qu’un @mailing</a:t>
            </a:r>
          </a:p>
          <a:p>
            <a:pPr marL="141288" indent="-141288"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  <a:p>
            <a:pPr marL="141288" indent="-141288">
              <a:buFont typeface="Arial" panose="020B0604020202020204" pitchFamily="34" charset="0"/>
              <a:buChar char="•"/>
            </a:pPr>
            <a:r>
              <a:rPr lang="fr-FR" sz="1400" b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Une facture papier utilise 2,5 fois moins de ressources fossiles qu’une facture numérique</a:t>
            </a:r>
          </a:p>
          <a:p>
            <a:pPr marL="141288" indent="-141288">
              <a:buFont typeface="Arial" panose="020B0604020202020204" pitchFamily="34" charset="0"/>
              <a:buChar char="•"/>
            </a:pPr>
            <a:endParaRPr lang="fr-FR" sz="1400" b="1" dirty="0">
              <a:solidFill>
                <a:schemeClr val="bg1"/>
              </a:solidFill>
              <a:latin typeface="Jost" pitchFamily="2" charset="77"/>
              <a:ea typeface="Jost" pitchFamily="2" charset="77"/>
            </a:endParaRPr>
          </a:p>
          <a:p>
            <a:pPr marL="141288" indent="-141288">
              <a:buFont typeface="Arial" panose="020B0604020202020204" pitchFamily="34" charset="0"/>
              <a:buChar char="•"/>
            </a:pPr>
            <a:r>
              <a:rPr lang="fr-FR" sz="1100" b="1" i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Source : étude </a:t>
            </a:r>
            <a:r>
              <a:rPr lang="fr-FR" sz="1100" b="1" i="1" dirty="0" err="1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Quantis</a:t>
            </a:r>
            <a:r>
              <a:rPr lang="fr-FR" sz="1100" b="1" i="1" dirty="0">
                <a:solidFill>
                  <a:schemeClr val="bg1"/>
                </a:solidFill>
                <a:latin typeface="Jost" pitchFamily="2" charset="77"/>
                <a:ea typeface="Jost" pitchFamily="2" charset="77"/>
              </a:rPr>
              <a:t> 2021 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E89A4235-2FF1-AD44-B21D-8B7A0C46E5BA}"/>
              </a:ext>
            </a:extLst>
          </p:cNvPr>
          <p:cNvSpPr txBox="1"/>
          <p:nvPr/>
        </p:nvSpPr>
        <p:spPr>
          <a:xfrm>
            <a:off x="1677118" y="2314668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PRODUCTION DE CONTENU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Ordinateur de bureau et énergie associée</a:t>
            </a: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EAC059C1-E1AC-A040-AD5A-1857AF4B8250}"/>
              </a:ext>
            </a:extLst>
          </p:cNvPr>
          <p:cNvSpPr txBox="1"/>
          <p:nvPr/>
        </p:nvSpPr>
        <p:spPr>
          <a:xfrm>
            <a:off x="3623004" y="2314668"/>
            <a:ext cx="1800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HÉBERGEMENT</a:t>
            </a:r>
          </a:p>
          <a:p>
            <a:pPr algn="r"/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Energie, data center (châssis, circuits imprimés, câbles, disques durs, ventilateurs, blocs d’alimentation)</a:t>
            </a: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0592D222-F95A-1A41-93D2-8D4077846546}"/>
              </a:ext>
            </a:extLst>
          </p:cNvPr>
          <p:cNvSpPr txBox="1"/>
          <p:nvPr/>
        </p:nvSpPr>
        <p:spPr>
          <a:xfrm>
            <a:off x="3869253" y="4850754"/>
            <a:ext cx="18002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TRANSMISSION</a:t>
            </a:r>
          </a:p>
          <a:p>
            <a:pPr algn="r"/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Electricité, routeurs, modem, antennes 4G, ADSL, fibre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8662475B-E5D0-2449-933E-E30D9747BA26}"/>
              </a:ext>
            </a:extLst>
          </p:cNvPr>
          <p:cNvSpPr txBox="1"/>
          <p:nvPr/>
        </p:nvSpPr>
        <p:spPr>
          <a:xfrm>
            <a:off x="1957974" y="5530818"/>
            <a:ext cx="227391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UTILISATION/CONSULTATION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Smartphone, ordinateur portable, papier, encre et énergie associées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64EC0DD-9813-B64C-BF2A-D0472010DCE0}"/>
              </a:ext>
            </a:extLst>
          </p:cNvPr>
          <p:cNvSpPr txBox="1"/>
          <p:nvPr/>
        </p:nvSpPr>
        <p:spPr>
          <a:xfrm>
            <a:off x="1492846" y="3611684"/>
            <a:ext cx="18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b="1" dirty="0">
                <a:solidFill>
                  <a:srgbClr val="ABCC3A"/>
                </a:solidFill>
                <a:latin typeface="Jost" pitchFamily="2" charset="77"/>
                <a:ea typeface="Jost" pitchFamily="2" charset="77"/>
              </a:rPr>
              <a:t>FIN DE VIE</a:t>
            </a:r>
          </a:p>
          <a:p>
            <a:r>
              <a:rPr lang="fr-FR" sz="1000" dirty="0">
                <a:solidFill>
                  <a:srgbClr val="002060"/>
                </a:solidFill>
                <a:latin typeface="Jost" pitchFamily="2" charset="77"/>
                <a:ea typeface="Jost" pitchFamily="2" charset="77"/>
              </a:rPr>
              <a:t>Démantèlement mécanique, recyclage, incinération ou mise en décharge</a:t>
            </a:r>
          </a:p>
        </p:txBody>
      </p:sp>
      <p:pic>
        <p:nvPicPr>
          <p:cNvPr id="38" name="Image 37">
            <a:extLst>
              <a:ext uri="{FF2B5EF4-FFF2-40B4-BE49-F238E27FC236}">
                <a16:creationId xmlns:a16="http://schemas.microsoft.com/office/drawing/2014/main" id="{F9233E83-F60D-4F42-A6F1-185686DBC439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5095" t="21534" r="7390" b="55267"/>
          <a:stretch/>
        </p:blipFill>
        <p:spPr>
          <a:xfrm>
            <a:off x="4708475" y="1196522"/>
            <a:ext cx="1381938" cy="1226485"/>
          </a:xfrm>
          <a:prstGeom prst="rect">
            <a:avLst/>
          </a:prstGeom>
        </p:spPr>
      </p:pic>
      <p:pic>
        <p:nvPicPr>
          <p:cNvPr id="43" name="Image 42">
            <a:extLst>
              <a:ext uri="{FF2B5EF4-FFF2-40B4-BE49-F238E27FC236}">
                <a16:creationId xmlns:a16="http://schemas.microsoft.com/office/drawing/2014/main" id="{7C3FB54D-AAF9-1549-81EA-E13503EDE16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0992" t="1175" r="51493" b="75626"/>
          <a:stretch/>
        </p:blipFill>
        <p:spPr>
          <a:xfrm>
            <a:off x="1650172" y="1112295"/>
            <a:ext cx="1381938" cy="1226485"/>
          </a:xfrm>
          <a:prstGeom prst="rect">
            <a:avLst/>
          </a:prstGeom>
        </p:spPr>
      </p:pic>
      <p:pic>
        <p:nvPicPr>
          <p:cNvPr id="44" name="Image 43">
            <a:extLst>
              <a:ext uri="{FF2B5EF4-FFF2-40B4-BE49-F238E27FC236}">
                <a16:creationId xmlns:a16="http://schemas.microsoft.com/office/drawing/2014/main" id="{13116193-65F0-D041-A875-BAC40D024E1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-1333" t="34214" r="83818" b="36790"/>
          <a:stretch/>
        </p:blipFill>
        <p:spPr>
          <a:xfrm>
            <a:off x="268234" y="2879304"/>
            <a:ext cx="1381938" cy="1532989"/>
          </a:xfrm>
          <a:prstGeom prst="rect">
            <a:avLst/>
          </a:prstGeom>
        </p:spPr>
      </p:pic>
      <p:pic>
        <p:nvPicPr>
          <p:cNvPr id="45" name="Image 44">
            <a:extLst>
              <a:ext uri="{FF2B5EF4-FFF2-40B4-BE49-F238E27FC236}">
                <a16:creationId xmlns:a16="http://schemas.microsoft.com/office/drawing/2014/main" id="{B32E8B49-A019-3042-A779-024F34B49A2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9161" t="73556" r="59278" b="-2552"/>
          <a:stretch/>
        </p:blipFill>
        <p:spPr>
          <a:xfrm>
            <a:off x="1024531" y="4877491"/>
            <a:ext cx="912221" cy="1532989"/>
          </a:xfrm>
          <a:prstGeom prst="rect">
            <a:avLst/>
          </a:prstGeom>
        </p:spPr>
      </p:pic>
      <p:pic>
        <p:nvPicPr>
          <p:cNvPr id="46" name="Image 45">
            <a:extLst>
              <a:ext uri="{FF2B5EF4-FFF2-40B4-BE49-F238E27FC236}">
                <a16:creationId xmlns:a16="http://schemas.microsoft.com/office/drawing/2014/main" id="{09EDF236-1650-1049-92CF-EF521A0AC70A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73466" t="67577" r="9019" b="9224"/>
          <a:stretch/>
        </p:blipFill>
        <p:spPr>
          <a:xfrm>
            <a:off x="4456347" y="5290203"/>
            <a:ext cx="1381938" cy="12264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291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11891</TotalTime>
  <Words>123</Words>
  <Application>Microsoft Macintosh PowerPoint</Application>
  <PresentationFormat>Personnalisé</PresentationFormat>
  <Paragraphs>19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Jost</vt:lpstr>
      <vt:lpstr>LEMON MILK</vt:lpstr>
      <vt:lpstr>Typold</vt:lpstr>
      <vt:lpstr>Thème Office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/>
  <dc:creator>Séverine GRASSET</dc:creator>
  <cp:keywords/>
  <dc:description/>
  <cp:lastModifiedBy>Séverine GRASSET</cp:lastModifiedBy>
  <cp:revision>607</cp:revision>
  <cp:lastPrinted>2020-10-15T09:14:39Z</cp:lastPrinted>
  <dcterms:created xsi:type="dcterms:W3CDTF">2019-06-13T12:00:04Z</dcterms:created>
  <dcterms:modified xsi:type="dcterms:W3CDTF">2022-12-08T14:29:32Z</dcterms:modified>
  <cp:category/>
</cp:coreProperties>
</file>