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829" r:id="rId2"/>
    <p:sldId id="944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38" userDrawn="1">
          <p15:clr>
            <a:srgbClr val="A4A3A4"/>
          </p15:clr>
        </p15:guide>
        <p15:guide id="3" orient="horz" pos="41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24B"/>
    <a:srgbClr val="ABCC3A"/>
    <a:srgbClr val="242340"/>
    <a:srgbClr val="FF3D25"/>
    <a:srgbClr val="FF4A15"/>
    <a:srgbClr val="FF431B"/>
    <a:srgbClr val="FF2736"/>
    <a:srgbClr val="008ECB"/>
    <a:srgbClr val="00BF48"/>
    <a:srgbClr val="FF8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422"/>
  </p:normalViewPr>
  <p:slideViewPr>
    <p:cSldViewPr snapToObjects="1" showGuides="1">
      <p:cViewPr varScale="1">
        <p:scale>
          <a:sx n="105" d="100"/>
          <a:sy n="105" d="100"/>
        </p:scale>
        <p:origin x="1784" y="200"/>
      </p:cViewPr>
      <p:guideLst>
        <p:guide pos="238"/>
        <p:guide orient="horz" pos="41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14" d="100"/>
          <a:sy n="114" d="100"/>
        </p:scale>
        <p:origin x="41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33E4918-2C60-B544-A542-C86E8EC908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E7C1B2-CBA0-D842-8C11-F7C0249A145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9E91E-3A2E-284D-BE0D-E8E0806D50F6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F75F11-D3DB-AA4D-B18B-FE510027AB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FDB33F-EB80-D94C-9756-4627123DF3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4A909-A50E-D24B-92C1-D112B9BAA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82031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E53D5-D5ED-964B-88B1-63620A81D1F8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B1403-3C1A-434D-AC0D-3ADAE9901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09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81A18665-8689-A642-8522-9B026705554D}" type="datetime1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56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1E82DE6-6112-2147-AE4A-FE385DEAC732}" type="datetime1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30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EDA64B9-4C16-EA4B-BB18-A0B99A42E719}" type="datetime1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6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A5226D3-EC32-E44B-A89C-F570771F0FB7}" type="datetime1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95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F25BF41-2CFB-F642-8C57-97F24BF63238}" type="datetime1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32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697EAE0-E00A-C64F-B246-AFE8E4D3F388}" type="datetime1">
              <a:rPr lang="fr-FR" smtClean="0"/>
              <a:t>29/11/2022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561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D0D963B-CB97-AB4C-ADB0-2F7DA90608F6}" type="datetime1">
              <a:rPr lang="fr-FR" smtClean="0"/>
              <a:t>29/11/2022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65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0726BA5-8BB4-2C49-84E1-C04EBD6DF53C}" type="datetime1">
              <a:rPr lang="fr-FR" smtClean="0"/>
              <a:t>29/11/2022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06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4813266-3812-1446-87ED-438CCA438A04}" type="datetime1">
              <a:rPr lang="fr-FR" smtClean="0"/>
              <a:t>29/11/2022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38194" y="7003000"/>
            <a:ext cx="2405658" cy="402483"/>
          </a:xfrm>
        </p:spPr>
        <p:txBody>
          <a:bodyPr/>
          <a:lstStyle>
            <a:lvl1pPr>
              <a:defRPr sz="1200" b="0" i="0">
                <a:solidFill>
                  <a:srgbClr val="17324B"/>
                </a:solidFill>
                <a:latin typeface="LEMON MILK" pitchFamily="2" charset="77"/>
              </a:defRPr>
            </a:lvl1pPr>
          </a:lstStyle>
          <a:p>
            <a:fld id="{762342CF-B6B4-1749-BE13-BD0DDABD546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708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7DDCD2F-EDA4-7C4E-9F99-165959284C24}" type="datetime1">
              <a:rPr lang="fr-FR" smtClean="0"/>
              <a:t>29/11/2022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82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3C0C0A5-D2AD-4B4A-93B9-DE7272DC02A4}" type="datetime1">
              <a:rPr lang="fr-FR" smtClean="0"/>
              <a:t>29/11/2022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0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38194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7324B"/>
                </a:solidFill>
                <a:latin typeface="Typold" panose="020B0004030204060B03" pitchFamily="34" charset="77"/>
                <a:ea typeface="Typold" panose="020B0004030204060B03" pitchFamily="34" charset="77"/>
              </a:defRPr>
            </a:lvl1pPr>
          </a:lstStyle>
          <a:p>
            <a:fld id="{762342CF-B6B4-1749-BE13-BD0DDABD546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2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 : avec coins arrondis en diagonale 54">
            <a:extLst>
              <a:ext uri="{FF2B5EF4-FFF2-40B4-BE49-F238E27FC236}">
                <a16:creationId xmlns:a16="http://schemas.microsoft.com/office/drawing/2014/main" id="{AD8898A3-98CF-FF44-B51B-4B85C5E54959}"/>
              </a:ext>
            </a:extLst>
          </p:cNvPr>
          <p:cNvSpPr/>
          <p:nvPr/>
        </p:nvSpPr>
        <p:spPr>
          <a:xfrm>
            <a:off x="8631936" y="476399"/>
            <a:ext cx="1639170" cy="1550608"/>
          </a:xfrm>
          <a:prstGeom prst="round2DiagRect">
            <a:avLst/>
          </a:prstGeom>
          <a:solidFill>
            <a:schemeClr val="bg1"/>
          </a:solidFill>
          <a:ln>
            <a:solidFill>
              <a:srgbClr val="ABCC3A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3F4D72-3D93-8C4A-BB39-8C1E63F94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178" b="14674"/>
          <a:stretch/>
        </p:blipFill>
        <p:spPr>
          <a:xfrm>
            <a:off x="5085331" y="1122799"/>
            <a:ext cx="5591427" cy="6436876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75528AB-1C7C-3041-A7A4-83884B870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>
                <a:latin typeface="Jost" pitchFamily="2" charset="77"/>
                <a:ea typeface="Jost" pitchFamily="2" charset="77"/>
              </a:rPr>
              <a:pPr/>
              <a:t>1</a:t>
            </a:fld>
            <a:endParaRPr lang="fr-FR" dirty="0">
              <a:latin typeface="Jost" pitchFamily="2" charset="77"/>
              <a:ea typeface="Jost" pitchFamily="2" charset="77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D6085A-CD09-CA41-AFD2-12F127285263}"/>
              </a:ext>
            </a:extLst>
          </p:cNvPr>
          <p:cNvSpPr/>
          <p:nvPr/>
        </p:nvSpPr>
        <p:spPr>
          <a:xfrm>
            <a:off x="233338" y="945066"/>
            <a:ext cx="22942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 Black" panose="020B0604020202020204" pitchFamily="34" charset="0"/>
              </a:rPr>
              <a:t>LE CHÊNE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C6A59E-F3DA-6D4B-9C57-05A46D4A8E60}"/>
              </a:ext>
            </a:extLst>
          </p:cNvPr>
          <p:cNvSpPr/>
          <p:nvPr/>
        </p:nvSpPr>
        <p:spPr>
          <a:xfrm>
            <a:off x="379215" y="504552"/>
            <a:ext cx="3886572" cy="307777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Jost" pitchFamily="2" charset="77"/>
                <a:ea typeface="Jost" pitchFamily="2" charset="77"/>
                <a:cs typeface="Arial Black" panose="020B0604020202020204" pitchFamily="34" charset="0"/>
              </a:rPr>
              <a:t>NOTRE PARTENAIRE SOCIAL ET SOLIDAIRE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02C0CFEB-B3F2-DF4E-A23A-EF27F5CDAFA5}"/>
              </a:ext>
            </a:extLst>
          </p:cNvPr>
          <p:cNvSpPr txBox="1"/>
          <p:nvPr/>
        </p:nvSpPr>
        <p:spPr>
          <a:xfrm>
            <a:off x="6130642" y="6028176"/>
            <a:ext cx="4181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" panose="020B0604020202020204" pitchFamily="34" charset="0"/>
              </a:rPr>
              <a:t>Charles SEVERE</a:t>
            </a:r>
          </a:p>
          <a:p>
            <a:pPr algn="r"/>
            <a:r>
              <a:rPr lang="fr-FR" sz="1200" b="1" dirty="0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" panose="020B0604020202020204" pitchFamily="34" charset="0"/>
              </a:rPr>
              <a:t>Gérant le Chêne</a:t>
            </a:r>
          </a:p>
          <a:p>
            <a:pPr algn="r"/>
            <a:r>
              <a:rPr lang="fr-FR" sz="1200" b="1" dirty="0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" panose="020B0604020202020204" pitchFamily="34" charset="0"/>
              </a:rPr>
              <a:t>06 68 94 12 89</a:t>
            </a:r>
          </a:p>
          <a:p>
            <a:pPr algn="r"/>
            <a:r>
              <a:rPr lang="fr-FR" sz="1200" b="1" dirty="0" err="1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" panose="020B0604020202020204" pitchFamily="34" charset="0"/>
              </a:rPr>
              <a:t>charles@atelierlechene.fr</a:t>
            </a:r>
            <a:endParaRPr lang="fr-FR" sz="1200" b="1" dirty="0">
              <a:solidFill>
                <a:srgbClr val="17324B"/>
              </a:solidFill>
              <a:latin typeface="Jost" pitchFamily="2" charset="77"/>
              <a:ea typeface="Jost" pitchFamily="2" charset="77"/>
              <a:cs typeface="Arial" panose="020B0604020202020204" pitchFamily="34" charset="0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FAC6B3A2-EF26-7640-ADF8-DF53904A1D92}"/>
              </a:ext>
            </a:extLst>
          </p:cNvPr>
          <p:cNvSpPr txBox="1"/>
          <p:nvPr/>
        </p:nvSpPr>
        <p:spPr>
          <a:xfrm>
            <a:off x="8370242" y="5602191"/>
            <a:ext cx="1863231" cy="338554"/>
          </a:xfrm>
          <a:prstGeom prst="rect">
            <a:avLst/>
          </a:prstGeom>
          <a:solidFill>
            <a:srgbClr val="17324B"/>
          </a:solidFill>
        </p:spPr>
        <p:txBody>
          <a:bodyPr wrap="square" rtlCol="0">
            <a:spAutoFit/>
          </a:bodyPr>
          <a:lstStyle/>
          <a:p>
            <a:pPr algn="ctr" defTabSz="1007943">
              <a:defRPr/>
            </a:pPr>
            <a:r>
              <a:rPr lang="fr-FR" sz="1600" dirty="0">
                <a:solidFill>
                  <a:schemeClr val="bg1"/>
                </a:solidFill>
                <a:latin typeface="Jost" pitchFamily="2" charset="77"/>
                <a:ea typeface="Jost" pitchFamily="2" charset="77"/>
                <a:cs typeface="Arial Black" panose="020B0604020202020204" pitchFamily="34" charset="0"/>
              </a:rPr>
              <a:t>VOTRE CONTACT</a:t>
            </a:r>
            <a:endParaRPr lang="fr-FR" sz="1600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4ACFAD1-D21B-6841-AE1B-2E09072528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7238" y="629403"/>
            <a:ext cx="1526235" cy="1206218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2143FE27-BD1A-794C-9A8A-1E5C5C6249A2}"/>
              </a:ext>
            </a:extLst>
          </p:cNvPr>
          <p:cNvSpPr txBox="1"/>
          <p:nvPr/>
        </p:nvSpPr>
        <p:spPr>
          <a:xfrm>
            <a:off x="256308" y="1579319"/>
            <a:ext cx="79699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Salarier et sociabiliser des travailleurs handicapés en réalisant des produits de papeterie et des goodies de bureau personnalisés et de qualité.</a:t>
            </a:r>
          </a:p>
          <a:p>
            <a:endParaRPr lang="fr-FR" sz="1600" dirty="0">
              <a:solidFill>
                <a:srgbClr val="17324B"/>
              </a:solidFill>
              <a:latin typeface="Jost" pitchFamily="2" charset="77"/>
              <a:ea typeface="Jost" pitchFamily="2" charset="77"/>
            </a:endParaRPr>
          </a:p>
          <a:p>
            <a: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L’atelier est l’endroit où nos </a:t>
            </a:r>
            <a:r>
              <a:rPr lang="fr-FR" sz="1600" b="1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35 travailleurs reconnus handicapés </a:t>
            </a:r>
            <a: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façonnent artisanalement la papeterie et réalisent la personnalisation des goodies. C’est aussi le lieu où sont organisées la plupart des activités extra-professionnelles pour nos salariés. </a:t>
            </a:r>
            <a:b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</a:br>
            <a: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Tout cela permet aux travailleurs handicapés, dont la plupart vivent seuls et </a:t>
            </a:r>
            <a:b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</a:br>
            <a: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certains sous tutelles ou curatelles, de les faire </a:t>
            </a:r>
            <a:r>
              <a:rPr lang="fr-FR" sz="1600" b="1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sortir de leur quotidien </a:t>
            </a:r>
            <a:b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</a:br>
            <a:r>
              <a:rPr lang="fr-FR" sz="1600" b="0" i="0" u="none" strike="noStrike" dirty="0">
                <a:solidFill>
                  <a:srgbClr val="17324B"/>
                </a:solidFill>
                <a:effectLst/>
                <a:latin typeface="Jost" pitchFamily="2" charset="77"/>
                <a:ea typeface="Jost" pitchFamily="2" charset="77"/>
              </a:rPr>
              <a:t>et de pouvoir évoluer en société.</a:t>
            </a:r>
            <a:endParaRPr lang="fr-FR" sz="1600" dirty="0">
              <a:solidFill>
                <a:srgbClr val="17324B"/>
              </a:solidFill>
              <a:latin typeface="Jost" pitchFamily="2" charset="77"/>
              <a:ea typeface="Jost" pitchFamily="2" charset="77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69B479A-ACBF-AE4D-A715-157C3325E878}"/>
              </a:ext>
            </a:extLst>
          </p:cNvPr>
          <p:cNvSpPr txBox="1"/>
          <p:nvPr/>
        </p:nvSpPr>
        <p:spPr>
          <a:xfrm>
            <a:off x="279670" y="4306133"/>
            <a:ext cx="70824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dirty="0">
              <a:solidFill>
                <a:srgbClr val="17324B"/>
              </a:solidFill>
              <a:latin typeface="Jost" pitchFamily="2" charset="77"/>
              <a:ea typeface="Jost" pitchFamily="2" charset="77"/>
            </a:endParaRP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En tant qu’entreprise adaptée inclusive, le Chêne développe et valorise l’emploi des travailleurs en situation de handicap depuis 1992.</a:t>
            </a:r>
          </a:p>
          <a:p>
            <a:endParaRPr lang="fr-FR" sz="1400" dirty="0">
              <a:solidFill>
                <a:srgbClr val="17324B"/>
              </a:solidFill>
              <a:latin typeface="Jost" pitchFamily="2" charset="77"/>
              <a:ea typeface="Jost" pitchFamily="2" charset="77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0D915439-C981-7C4C-937F-C732ED74EAB3}"/>
              </a:ext>
            </a:extLst>
          </p:cNvPr>
          <p:cNvSpPr txBox="1"/>
          <p:nvPr/>
        </p:nvSpPr>
        <p:spPr>
          <a:xfrm>
            <a:off x="279670" y="5356755"/>
            <a:ext cx="50662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L’atelier le Chêne est spécialisé dans la fabrication artisanale de papeterie </a:t>
            </a:r>
            <a:r>
              <a:rPr lang="fr-FR" sz="1400" dirty="0" err="1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éco-responsable</a:t>
            </a:r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 elle propose des objets de communication et des prestations sur-mesure.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D42F36E2-349A-DB41-9E29-AE6E50989D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631" t="32223" r="60036" b="9124"/>
          <a:stretch/>
        </p:blipFill>
        <p:spPr>
          <a:xfrm>
            <a:off x="7754772" y="2920841"/>
            <a:ext cx="2557826" cy="2523668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C6FC7AD-80AA-4C44-B0FE-1FB1EA63A4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0000" y="569193"/>
            <a:ext cx="1041400" cy="11430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7C4DFFF3-E671-5C4A-88D6-9CF9FFBBA243}"/>
              </a:ext>
            </a:extLst>
          </p:cNvPr>
          <p:cNvSpPr txBox="1"/>
          <p:nvPr/>
        </p:nvSpPr>
        <p:spPr>
          <a:xfrm>
            <a:off x="358417" y="4121468"/>
            <a:ext cx="3410052" cy="276999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UNE ENTREPRISE SOCIALE ET SOLIDAIRE</a:t>
            </a:r>
          </a:p>
        </p:txBody>
      </p:sp>
    </p:spTree>
    <p:extLst>
      <p:ext uri="{BB962C8B-B14F-4D97-AF65-F5344CB8AC3E}">
        <p14:creationId xmlns:p14="http://schemas.microsoft.com/office/powerpoint/2010/main" val="252415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 : avec coins arrondis en diagonale 54">
            <a:extLst>
              <a:ext uri="{FF2B5EF4-FFF2-40B4-BE49-F238E27FC236}">
                <a16:creationId xmlns:a16="http://schemas.microsoft.com/office/drawing/2014/main" id="{AD8898A3-98CF-FF44-B51B-4B85C5E54959}"/>
              </a:ext>
            </a:extLst>
          </p:cNvPr>
          <p:cNvSpPr/>
          <p:nvPr/>
        </p:nvSpPr>
        <p:spPr>
          <a:xfrm>
            <a:off x="8846003" y="752257"/>
            <a:ext cx="1639170" cy="1550608"/>
          </a:xfrm>
          <a:prstGeom prst="round2DiagRect">
            <a:avLst/>
          </a:prstGeom>
          <a:solidFill>
            <a:schemeClr val="bg1"/>
          </a:solidFill>
          <a:ln>
            <a:solidFill>
              <a:srgbClr val="ABCC3A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3F4D72-3D93-8C4A-BB39-8C1E63F94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6169" b="14674"/>
          <a:stretch/>
        </p:blipFill>
        <p:spPr>
          <a:xfrm>
            <a:off x="7184626" y="1122799"/>
            <a:ext cx="3507187" cy="6436876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75528AB-1C7C-3041-A7A4-83884B870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>
                <a:latin typeface="Jost" pitchFamily="2" charset="77"/>
                <a:ea typeface="Jost" pitchFamily="2" charset="77"/>
              </a:rPr>
              <a:pPr/>
              <a:t>2</a:t>
            </a:fld>
            <a:endParaRPr lang="fr-FR" dirty="0">
              <a:latin typeface="Jost" pitchFamily="2" charset="77"/>
              <a:ea typeface="Jost" pitchFamily="2" charset="77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D6085A-CD09-CA41-AFD2-12F127285263}"/>
              </a:ext>
            </a:extLst>
          </p:cNvPr>
          <p:cNvSpPr/>
          <p:nvPr/>
        </p:nvSpPr>
        <p:spPr>
          <a:xfrm>
            <a:off x="233338" y="945066"/>
            <a:ext cx="22942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 Black" panose="020B0604020202020204" pitchFamily="34" charset="0"/>
              </a:rPr>
              <a:t>LE CHÊNE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C6A59E-F3DA-6D4B-9C57-05A46D4A8E60}"/>
              </a:ext>
            </a:extLst>
          </p:cNvPr>
          <p:cNvSpPr/>
          <p:nvPr/>
        </p:nvSpPr>
        <p:spPr>
          <a:xfrm>
            <a:off x="379214" y="504552"/>
            <a:ext cx="3606124" cy="307777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Jost" pitchFamily="2" charset="77"/>
                <a:ea typeface="Jost" pitchFamily="2" charset="77"/>
                <a:cs typeface="Arial Black" panose="020B0604020202020204" pitchFamily="34" charset="0"/>
              </a:rPr>
              <a:t>NOTRE PARTENAIRE SOCIAL ET SOLIDAIRE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4ACFAD1-D21B-6841-AE1B-2E09072528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1305" y="905261"/>
            <a:ext cx="1526235" cy="1206218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2143FE27-BD1A-794C-9A8A-1E5C5C6249A2}"/>
              </a:ext>
            </a:extLst>
          </p:cNvPr>
          <p:cNvSpPr txBox="1"/>
          <p:nvPr/>
        </p:nvSpPr>
        <p:spPr>
          <a:xfrm>
            <a:off x="375691" y="2200946"/>
            <a:ext cx="1777230" cy="523220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b="1" i="0" u="none" strike="noStrike" dirty="0">
                <a:solidFill>
                  <a:schemeClr val="bg1"/>
                </a:solidFill>
                <a:effectLst/>
                <a:latin typeface="Jost" pitchFamily="2" charset="77"/>
                <a:ea typeface="Jost" pitchFamily="2" charset="77"/>
              </a:rPr>
              <a:t>RÉCEPTION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MARCHANDISE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69B479A-ACBF-AE4D-A715-157C3325E878}"/>
              </a:ext>
            </a:extLst>
          </p:cNvPr>
          <p:cNvSpPr txBox="1"/>
          <p:nvPr/>
        </p:nvSpPr>
        <p:spPr>
          <a:xfrm>
            <a:off x="375691" y="2842892"/>
            <a:ext cx="13218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CONTRÔLE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STOCKAGE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COMPTAGE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ADF0CC3-50DD-1E45-B04C-81A3B79F85ED}"/>
              </a:ext>
            </a:extLst>
          </p:cNvPr>
          <p:cNvSpPr txBox="1"/>
          <p:nvPr/>
        </p:nvSpPr>
        <p:spPr>
          <a:xfrm>
            <a:off x="2360645" y="1725847"/>
            <a:ext cx="1624693" cy="307777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b="1" i="0" u="none" strike="noStrike" dirty="0">
                <a:solidFill>
                  <a:schemeClr val="bg1"/>
                </a:solidFill>
                <a:effectLst/>
                <a:latin typeface="Jost" pitchFamily="2" charset="77"/>
                <a:ea typeface="Jost" pitchFamily="2" charset="77"/>
              </a:rPr>
              <a:t>FAÇONNAGE</a:t>
            </a: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E1ED50A-DE97-CB4C-9EBF-6C3A184687CE}"/>
              </a:ext>
            </a:extLst>
          </p:cNvPr>
          <p:cNvSpPr txBox="1"/>
          <p:nvPr/>
        </p:nvSpPr>
        <p:spPr>
          <a:xfrm>
            <a:off x="4345599" y="2036199"/>
            <a:ext cx="1621518" cy="307777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b="1" i="0" u="none" strike="noStrike" dirty="0">
                <a:solidFill>
                  <a:schemeClr val="bg1"/>
                </a:solidFill>
                <a:effectLst/>
                <a:latin typeface="Jost" pitchFamily="2" charset="77"/>
                <a:ea typeface="Jost" pitchFamily="2" charset="77"/>
              </a:rPr>
              <a:t>ASSEMBLAGE</a:t>
            </a: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EF78C11-9386-A444-BA33-9B45090C411D}"/>
              </a:ext>
            </a:extLst>
          </p:cNvPr>
          <p:cNvSpPr txBox="1"/>
          <p:nvPr/>
        </p:nvSpPr>
        <p:spPr>
          <a:xfrm>
            <a:off x="386517" y="4348051"/>
            <a:ext cx="1777230" cy="307777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b="1" i="0" u="none" strike="noStrike" dirty="0">
                <a:solidFill>
                  <a:schemeClr val="bg1"/>
                </a:solidFill>
                <a:effectLst/>
                <a:latin typeface="Jost" pitchFamily="2" charset="77"/>
                <a:ea typeface="Jost" pitchFamily="2" charset="77"/>
              </a:rPr>
              <a:t>MARQUAGE</a:t>
            </a: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0CEB600-9586-B249-97FF-13A4D84DD868}"/>
              </a:ext>
            </a:extLst>
          </p:cNvPr>
          <p:cNvSpPr txBox="1"/>
          <p:nvPr/>
        </p:nvSpPr>
        <p:spPr>
          <a:xfrm>
            <a:off x="5349457" y="5107377"/>
            <a:ext cx="1588521" cy="307777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PACKAGING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01B9F3E-7002-0241-B4C1-1C6583664B29}"/>
              </a:ext>
            </a:extLst>
          </p:cNvPr>
          <p:cNvSpPr txBox="1"/>
          <p:nvPr/>
        </p:nvSpPr>
        <p:spPr>
          <a:xfrm>
            <a:off x="363981" y="6208911"/>
            <a:ext cx="1777230" cy="307777"/>
          </a:xfrm>
          <a:prstGeom prst="rect">
            <a:avLst/>
          </a:prstGeom>
          <a:solidFill>
            <a:srgbClr val="ABCC3A"/>
          </a:solidFill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EXPÉDITION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FB7C7C1-3D67-AA4A-80C5-2D0B2E805172}"/>
              </a:ext>
            </a:extLst>
          </p:cNvPr>
          <p:cNvSpPr txBox="1"/>
          <p:nvPr/>
        </p:nvSpPr>
        <p:spPr>
          <a:xfrm>
            <a:off x="2466659" y="2174731"/>
            <a:ext cx="13218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DÉCOUPE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RAINAGE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COLLAGE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C669DCD-99D5-1845-868B-6926ED6A5D2A}"/>
              </a:ext>
            </a:extLst>
          </p:cNvPr>
          <p:cNvSpPr txBox="1"/>
          <p:nvPr/>
        </p:nvSpPr>
        <p:spPr>
          <a:xfrm>
            <a:off x="4381624" y="2426337"/>
            <a:ext cx="21808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PLIAGE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POSE D’ACCESSOIRES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RELIURE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15F3F15B-0A14-3743-BB43-AD2668F67C13}"/>
              </a:ext>
            </a:extLst>
          </p:cNvPr>
          <p:cNvSpPr txBox="1"/>
          <p:nvPr/>
        </p:nvSpPr>
        <p:spPr>
          <a:xfrm>
            <a:off x="363981" y="4781989"/>
            <a:ext cx="2915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IMPRESSION EN PETITES SÉRIES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TRANSFERT SÉRIGRAPHIQUE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IMPRESSION DIGITALE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E350F6A-B29B-964E-AE1F-1D11A762BECA}"/>
              </a:ext>
            </a:extLst>
          </p:cNvPr>
          <p:cNvSpPr txBox="1"/>
          <p:nvPr/>
        </p:nvSpPr>
        <p:spPr>
          <a:xfrm>
            <a:off x="5356124" y="5501456"/>
            <a:ext cx="18432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MISE EN SACHET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MISE EN CARTON ETIQUETAGE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915D77E-ADAC-1E49-9D0B-76C444C7788D}"/>
              </a:ext>
            </a:extLst>
          </p:cNvPr>
          <p:cNvSpPr txBox="1"/>
          <p:nvPr/>
        </p:nvSpPr>
        <p:spPr>
          <a:xfrm>
            <a:off x="587358" y="6649557"/>
            <a:ext cx="5384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LIVRAISON EN RÉGION PARISIENNE PAR LE CHÊNE EN DIRECT</a:t>
            </a:r>
          </a:p>
          <a:p>
            <a:r>
              <a:rPr lang="fr-FR" sz="1400" dirty="0">
                <a:solidFill>
                  <a:srgbClr val="17324B"/>
                </a:solidFill>
                <a:latin typeface="Jost" pitchFamily="2" charset="77"/>
                <a:ea typeface="Jost" pitchFamily="2" charset="77"/>
              </a:rPr>
              <a:t>MULTI LIVRAISON PAR DPD OU GÉODIS</a:t>
            </a:r>
          </a:p>
        </p:txBody>
      </p:sp>
      <p:sp>
        <p:nvSpPr>
          <p:cNvPr id="5" name="Rectangle : avec coin arrondi 4">
            <a:extLst>
              <a:ext uri="{FF2B5EF4-FFF2-40B4-BE49-F238E27FC236}">
                <a16:creationId xmlns:a16="http://schemas.microsoft.com/office/drawing/2014/main" id="{42692DEE-9239-B348-BEA4-66C7A9B3F424}"/>
              </a:ext>
            </a:extLst>
          </p:cNvPr>
          <p:cNvSpPr/>
          <p:nvPr/>
        </p:nvSpPr>
        <p:spPr>
          <a:xfrm>
            <a:off x="365976" y="2740037"/>
            <a:ext cx="1175585" cy="919756"/>
          </a:xfrm>
          <a:prstGeom prst="round1Rect">
            <a:avLst/>
          </a:prstGeom>
          <a:noFill/>
          <a:ln>
            <a:solidFill>
              <a:srgbClr val="ABCC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 : avec coin arrondi 30">
            <a:extLst>
              <a:ext uri="{FF2B5EF4-FFF2-40B4-BE49-F238E27FC236}">
                <a16:creationId xmlns:a16="http://schemas.microsoft.com/office/drawing/2014/main" id="{7640DF0B-C34F-8141-95EA-826B10C9FA67}"/>
              </a:ext>
            </a:extLst>
          </p:cNvPr>
          <p:cNvSpPr/>
          <p:nvPr/>
        </p:nvSpPr>
        <p:spPr>
          <a:xfrm>
            <a:off x="2345972" y="2045037"/>
            <a:ext cx="1195666" cy="919756"/>
          </a:xfrm>
          <a:prstGeom prst="round1Rect">
            <a:avLst/>
          </a:prstGeom>
          <a:noFill/>
          <a:ln>
            <a:solidFill>
              <a:srgbClr val="ABCC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 : avec coin arrondi 31">
            <a:extLst>
              <a:ext uri="{FF2B5EF4-FFF2-40B4-BE49-F238E27FC236}">
                <a16:creationId xmlns:a16="http://schemas.microsoft.com/office/drawing/2014/main" id="{0509AFAD-64BB-884E-AE30-EE784B89B094}"/>
              </a:ext>
            </a:extLst>
          </p:cNvPr>
          <p:cNvSpPr/>
          <p:nvPr/>
        </p:nvSpPr>
        <p:spPr>
          <a:xfrm>
            <a:off x="4364129" y="2335492"/>
            <a:ext cx="2178984" cy="919756"/>
          </a:xfrm>
          <a:prstGeom prst="round1Rect">
            <a:avLst/>
          </a:prstGeom>
          <a:noFill/>
          <a:ln>
            <a:solidFill>
              <a:srgbClr val="ABCC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 : avec coin arrondi 32">
            <a:extLst>
              <a:ext uri="{FF2B5EF4-FFF2-40B4-BE49-F238E27FC236}">
                <a16:creationId xmlns:a16="http://schemas.microsoft.com/office/drawing/2014/main" id="{20514C19-095E-A14D-A8A7-8B750F7D8305}"/>
              </a:ext>
            </a:extLst>
          </p:cNvPr>
          <p:cNvSpPr/>
          <p:nvPr/>
        </p:nvSpPr>
        <p:spPr>
          <a:xfrm>
            <a:off x="391306" y="4659790"/>
            <a:ext cx="2872434" cy="911269"/>
          </a:xfrm>
          <a:prstGeom prst="round1Rect">
            <a:avLst/>
          </a:prstGeom>
          <a:noFill/>
          <a:ln>
            <a:solidFill>
              <a:srgbClr val="ABCC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 : avec coin arrondi 33">
            <a:extLst>
              <a:ext uri="{FF2B5EF4-FFF2-40B4-BE49-F238E27FC236}">
                <a16:creationId xmlns:a16="http://schemas.microsoft.com/office/drawing/2014/main" id="{FB2ADB97-0582-1A40-B9FD-59AABCA8592B}"/>
              </a:ext>
            </a:extLst>
          </p:cNvPr>
          <p:cNvSpPr/>
          <p:nvPr/>
        </p:nvSpPr>
        <p:spPr>
          <a:xfrm>
            <a:off x="5340499" y="5415154"/>
            <a:ext cx="1858834" cy="911269"/>
          </a:xfrm>
          <a:prstGeom prst="round1Rect">
            <a:avLst/>
          </a:prstGeom>
          <a:noFill/>
          <a:ln>
            <a:solidFill>
              <a:srgbClr val="ABCC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 : avec coin arrondi 34">
            <a:extLst>
              <a:ext uri="{FF2B5EF4-FFF2-40B4-BE49-F238E27FC236}">
                <a16:creationId xmlns:a16="http://schemas.microsoft.com/office/drawing/2014/main" id="{3FECB0E0-3CED-A14C-876C-5986581B6EA5}"/>
              </a:ext>
            </a:extLst>
          </p:cNvPr>
          <p:cNvSpPr/>
          <p:nvPr/>
        </p:nvSpPr>
        <p:spPr>
          <a:xfrm>
            <a:off x="375691" y="6500589"/>
            <a:ext cx="5591426" cy="704357"/>
          </a:xfrm>
          <a:prstGeom prst="round1Rect">
            <a:avLst/>
          </a:prstGeom>
          <a:noFill/>
          <a:ln>
            <a:solidFill>
              <a:srgbClr val="ABCC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A8BC13B1-00AC-DB41-A74D-E1EC47CFFB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6124" y="3366150"/>
            <a:ext cx="3556000" cy="17399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00E5386-072A-BB46-B412-99ED1D7EDE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3747" y="3418433"/>
            <a:ext cx="2516636" cy="123135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C45C87A-2A2B-AD48-81B5-4573BFBC94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7117" y="969642"/>
            <a:ext cx="2790071" cy="1365142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80B8FBE7-2FA4-5548-98F4-226EB33335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630000" y="569193"/>
            <a:ext cx="104140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4253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11586</TotalTime>
  <Words>223</Words>
  <Application>Microsoft Macintosh PowerPoint</Application>
  <PresentationFormat>Personnalisé</PresentationFormat>
  <Paragraphs>41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Jost</vt:lpstr>
      <vt:lpstr>LEMON MILK</vt:lpstr>
      <vt:lpstr>Typold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Séverine GRASSET</dc:creator>
  <cp:keywords/>
  <dc:description/>
  <cp:lastModifiedBy>Séverine GRASSET</cp:lastModifiedBy>
  <cp:revision>589</cp:revision>
  <cp:lastPrinted>2020-10-15T09:14:39Z</cp:lastPrinted>
  <dcterms:created xsi:type="dcterms:W3CDTF">2019-06-13T12:00:04Z</dcterms:created>
  <dcterms:modified xsi:type="dcterms:W3CDTF">2022-11-29T08:30:37Z</dcterms:modified>
  <cp:category/>
</cp:coreProperties>
</file>