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711" r:id="rId2"/>
    <p:sldId id="829" r:id="rId3"/>
    <p:sldId id="830" r:id="rId4"/>
    <p:sldId id="677" r:id="rId5"/>
    <p:sldId id="823" r:id="rId6"/>
    <p:sldId id="824" r:id="rId7"/>
    <p:sldId id="822" r:id="rId8"/>
    <p:sldId id="831" r:id="rId9"/>
    <p:sldId id="762" r:id="rId10"/>
    <p:sldId id="833" r:id="rId11"/>
    <p:sldId id="852" r:id="rId12"/>
    <p:sldId id="853" r:id="rId13"/>
    <p:sldId id="837" r:id="rId14"/>
    <p:sldId id="838" r:id="rId15"/>
    <p:sldId id="839" r:id="rId16"/>
    <p:sldId id="841" r:id="rId17"/>
    <p:sldId id="840" r:id="rId18"/>
    <p:sldId id="843" r:id="rId19"/>
    <p:sldId id="842" r:id="rId20"/>
    <p:sldId id="844" r:id="rId21"/>
    <p:sldId id="845" r:id="rId22"/>
    <p:sldId id="846" r:id="rId23"/>
    <p:sldId id="847" r:id="rId24"/>
    <p:sldId id="854" r:id="rId25"/>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324B"/>
    <a:srgbClr val="ABCC3A"/>
    <a:srgbClr val="242340"/>
    <a:srgbClr val="FF3D25"/>
    <a:srgbClr val="FF4A15"/>
    <a:srgbClr val="FF431B"/>
    <a:srgbClr val="FF2736"/>
    <a:srgbClr val="008ECB"/>
    <a:srgbClr val="00BF48"/>
    <a:srgbClr val="FF8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9"/>
    <p:restoredTop sz="94555"/>
  </p:normalViewPr>
  <p:slideViewPr>
    <p:cSldViewPr snapToObjects="1" showGuides="1">
      <p:cViewPr varScale="1">
        <p:scale>
          <a:sx n="152" d="100"/>
          <a:sy n="152" d="100"/>
        </p:scale>
        <p:origin x="1024" y="184"/>
      </p:cViewPr>
      <p:guideLst>
        <p:guide pos="3322"/>
        <p:guide orient="horz" pos="238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E53D5-D5ED-964B-88B1-63620A81D1F8}" type="datetimeFigureOut">
              <a:rPr lang="fr-FR" smtClean="0"/>
              <a:t>25/01/2023</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B1403-3C1A-434D-AC0D-3ADAE990133F}" type="slidenum">
              <a:rPr lang="fr-FR" smtClean="0"/>
              <a:t>‹N°›</a:t>
            </a:fld>
            <a:endParaRPr lang="fr-FR"/>
          </a:p>
        </p:txBody>
      </p:sp>
    </p:spTree>
    <p:extLst>
      <p:ext uri="{BB962C8B-B14F-4D97-AF65-F5344CB8AC3E}">
        <p14:creationId xmlns:p14="http://schemas.microsoft.com/office/powerpoint/2010/main" val="230009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a:prstGeom prst="rect">
            <a:avLst/>
          </a:prstGeom>
        </p:spPr>
        <p:txBody>
          <a:bodyPr anchor="b"/>
          <a:lstStyle>
            <a:lvl1pPr algn="ctr">
              <a:defRPr sz="6614"/>
            </a:lvl1pPr>
          </a:lstStyle>
          <a:p>
            <a:r>
              <a:rPr lang="fr-FR"/>
              <a:t>Modifiez le style du titre</a:t>
            </a:r>
            <a:endParaRPr lang="en-US" dirty="0"/>
          </a:p>
        </p:txBody>
      </p:sp>
      <p:sp>
        <p:nvSpPr>
          <p:cNvPr id="3" name="Subtitle 2"/>
          <p:cNvSpPr>
            <a:spLocks noGrp="1"/>
          </p:cNvSpPr>
          <p:nvPr>
            <p:ph type="subTitle" idx="1"/>
          </p:nvPr>
        </p:nvSpPr>
        <p:spPr>
          <a:xfrm>
            <a:off x="1336477" y="3970580"/>
            <a:ext cx="8018860" cy="1825171"/>
          </a:xfrm>
          <a:prstGeom prst="rect">
            <a:avLst/>
          </a:prstGeo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Modifiez le style des sous-titres du masque</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81A18665-8689-A642-8522-9B026705554D}"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404956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735062" y="2012414"/>
            <a:ext cx="9221689" cy="4796544"/>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11E82DE6-6112-2147-AE4A-FE385DEAC732}"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355730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35063" y="402483"/>
            <a:ext cx="6782619" cy="640647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EEDA64B9-4C16-EA4B-BB18-A0B99A42E719}"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215966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lvl1pPr>
              <a:defRPr>
                <a:latin typeface="Jost" pitchFamily="2" charset="77"/>
                <a:ea typeface="Jost" pitchFamily="2" charset="77"/>
              </a:defRPr>
            </a:lvl1pPr>
          </a:lstStyle>
          <a:p>
            <a:r>
              <a:rPr lang="fr-FR"/>
              <a:t>Modifiez le style du titre</a:t>
            </a:r>
            <a:endParaRPr lang="en-US" dirty="0"/>
          </a:p>
        </p:txBody>
      </p:sp>
      <p:sp>
        <p:nvSpPr>
          <p:cNvPr id="3" name="Content Placeholder 2"/>
          <p:cNvSpPr>
            <a:spLocks noGrp="1"/>
          </p:cNvSpPr>
          <p:nvPr>
            <p:ph idx="1"/>
          </p:nvPr>
        </p:nvSpPr>
        <p:spPr>
          <a:xfrm>
            <a:off x="735062" y="2012414"/>
            <a:ext cx="9221689" cy="4796544"/>
          </a:xfrm>
          <a:prstGeom prst="rect">
            <a:avLst/>
          </a:prstGeom>
        </p:spPr>
        <p:txBody>
          <a:bodyPr/>
          <a:lstStyle>
            <a:lvl1pPr>
              <a:defRPr>
                <a:latin typeface="Jost" pitchFamily="2" charset="77"/>
                <a:ea typeface="Jost" pitchFamily="2" charset="77"/>
              </a:defRPr>
            </a:lvl1pPr>
            <a:lvl2pPr>
              <a:defRPr>
                <a:latin typeface="Jost" pitchFamily="2" charset="77"/>
                <a:ea typeface="Jost" pitchFamily="2" charset="77"/>
              </a:defRPr>
            </a:lvl2pPr>
            <a:lvl3pPr>
              <a:defRPr>
                <a:latin typeface="Jost" pitchFamily="2" charset="77"/>
                <a:ea typeface="Jost" pitchFamily="2" charset="77"/>
              </a:defRPr>
            </a:lvl3pPr>
            <a:lvl4pPr>
              <a:defRPr>
                <a:latin typeface="Jost" pitchFamily="2" charset="77"/>
                <a:ea typeface="Jost" pitchFamily="2" charset="77"/>
              </a:defRPr>
            </a:lvl4pPr>
            <a:lvl5pPr>
              <a:defRPr>
                <a:latin typeface="Jost" pitchFamily="2" charset="77"/>
                <a:ea typeface="Jos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lvl1pPr>
              <a:defRPr>
                <a:latin typeface="Jost" pitchFamily="2" charset="77"/>
                <a:ea typeface="Jost" pitchFamily="2" charset="77"/>
              </a:defRPr>
            </a:lvl1pPr>
          </a:lstStyle>
          <a:p>
            <a:fld id="{1A5226D3-EC32-E44B-A89C-F570771F0FB7}" type="datetime1">
              <a:rPr lang="fr-FR" smtClean="0"/>
              <a:pPr/>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lvl1pPr>
              <a:defRPr>
                <a:latin typeface="Jost" pitchFamily="2" charset="77"/>
                <a:ea typeface="Jost" pitchFamily="2" charset="77"/>
              </a:defRPr>
            </a:lvl1pPr>
          </a:lstStyle>
          <a:p>
            <a:endParaRPr lang="fr-FR"/>
          </a:p>
        </p:txBody>
      </p:sp>
      <p:sp>
        <p:nvSpPr>
          <p:cNvPr id="6" name="Slide Number Placeholder 5"/>
          <p:cNvSpPr>
            <a:spLocks noGrp="1"/>
          </p:cNvSpPr>
          <p:nvPr>
            <p:ph type="sldNum" sz="quarter" idx="12"/>
          </p:nvPr>
        </p:nvSpPr>
        <p:spPr/>
        <p:txBody>
          <a:bodyPr/>
          <a:lstStyle>
            <a:lvl1pPr>
              <a:defRPr>
                <a:latin typeface="Jost" pitchFamily="2" charset="77"/>
                <a:ea typeface="Jost" pitchFamily="2" charset="77"/>
              </a:defRPr>
            </a:lvl1pPr>
          </a:lstStyle>
          <a:p>
            <a:fld id="{762342CF-B6B4-1749-BE13-BD0DDABD5460}" type="slidenum">
              <a:rPr lang="fr-FR" smtClean="0"/>
              <a:pPr/>
              <a:t>‹N°›</a:t>
            </a:fld>
            <a:endParaRPr lang="fr-FR"/>
          </a:p>
        </p:txBody>
      </p:sp>
    </p:spTree>
    <p:extLst>
      <p:ext uri="{BB962C8B-B14F-4D97-AF65-F5344CB8AC3E}">
        <p14:creationId xmlns:p14="http://schemas.microsoft.com/office/powerpoint/2010/main" val="363795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a:prstGeom prst="rect">
            <a:avLst/>
          </a:prstGeom>
        </p:spPr>
        <p:txBody>
          <a:bodyPr anchor="b"/>
          <a:lstStyle>
            <a:lvl1pPr>
              <a:defRPr sz="6614"/>
            </a:lvl1pPr>
          </a:lstStyle>
          <a:p>
            <a:r>
              <a:rPr lang="fr-FR"/>
              <a:t>Modifiez le style du titre</a:t>
            </a:r>
            <a:endParaRPr lang="en-US" dirty="0"/>
          </a:p>
        </p:txBody>
      </p:sp>
      <p:sp>
        <p:nvSpPr>
          <p:cNvPr id="3" name="Text Placeholder 2"/>
          <p:cNvSpPr>
            <a:spLocks noGrp="1"/>
          </p:cNvSpPr>
          <p:nvPr>
            <p:ph type="body" idx="1"/>
          </p:nvPr>
        </p:nvSpPr>
        <p:spPr>
          <a:xfrm>
            <a:off x="729494" y="5059035"/>
            <a:ext cx="9221689" cy="1653678"/>
          </a:xfrm>
          <a:prstGeom prst="rect">
            <a:avLst/>
          </a:prstGeo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EF25BF41-2CFB-F642-8C57-97F24BF63238}"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48332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735062" y="2012414"/>
            <a:ext cx="4544021" cy="4796544"/>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2730" y="2012414"/>
            <a:ext cx="4544021" cy="4796544"/>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1697EAE0-E00A-C64F-B246-AFE8E4D3F388}" type="datetime1">
              <a:rPr lang="fr-FR" smtClean="0"/>
              <a:t>25/01/2023</a:t>
            </a:fld>
            <a:endParaRPr lang="fr-FR"/>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153656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a:prstGeom prst="rect">
            <a:avLst/>
          </a:prstGeom>
        </p:spPr>
        <p:txBody>
          <a:bodyPr/>
          <a:lstStyle/>
          <a:p>
            <a:r>
              <a:rPr lang="fr-FR"/>
              <a:t>Modifiez le style du titre</a:t>
            </a:r>
            <a:endParaRPr lang="en-US" dirty="0"/>
          </a:p>
        </p:txBody>
      </p:sp>
      <p:sp>
        <p:nvSpPr>
          <p:cNvPr id="3" name="Text Placeholder 2"/>
          <p:cNvSpPr>
            <a:spLocks noGrp="1"/>
          </p:cNvSpPr>
          <p:nvPr>
            <p:ph type="body" idx="1"/>
          </p:nvPr>
        </p:nvSpPr>
        <p:spPr>
          <a:xfrm>
            <a:off x="736456" y="1853171"/>
            <a:ext cx="4523137" cy="908210"/>
          </a:xfrm>
          <a:prstGeom prst="rect">
            <a:avLst/>
          </a:prstGeo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1381"/>
            <a:ext cx="4523137" cy="4061576"/>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2731" y="1853171"/>
            <a:ext cx="4545413" cy="908210"/>
          </a:xfrm>
          <a:prstGeom prst="rect">
            <a:avLst/>
          </a:prstGeo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1381"/>
            <a:ext cx="4545413" cy="4061576"/>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735062" y="7006700"/>
            <a:ext cx="2405658" cy="402483"/>
          </a:xfrm>
          <a:prstGeom prst="rect">
            <a:avLst/>
          </a:prstGeom>
        </p:spPr>
        <p:txBody>
          <a:bodyPr/>
          <a:lstStyle/>
          <a:p>
            <a:fld id="{ED0D963B-CB97-AB4C-ADB0-2F7DA90608F6}" type="datetime1">
              <a:rPr lang="fr-FR" smtClean="0"/>
              <a:t>25/01/2023</a:t>
            </a:fld>
            <a:endParaRPr lang="fr-FR"/>
          </a:p>
        </p:txBody>
      </p:sp>
      <p:sp>
        <p:nvSpPr>
          <p:cNvPr id="8" name="Footer Placeholder 7"/>
          <p:cNvSpPr>
            <a:spLocks noGrp="1"/>
          </p:cNvSpPr>
          <p:nvPr>
            <p:ph type="ftr" sz="quarter" idx="11"/>
          </p:nvPr>
        </p:nvSpPr>
        <p:spPr>
          <a:xfrm>
            <a:off x="3541663" y="7006700"/>
            <a:ext cx="3608487" cy="402483"/>
          </a:xfrm>
          <a:prstGeom prst="rect">
            <a:avLst/>
          </a:prstGeom>
        </p:spPr>
        <p:txBody>
          <a:bodyPr/>
          <a:lstStyle/>
          <a:p>
            <a:endParaRPr lang="fr-FR"/>
          </a:p>
        </p:txBody>
      </p:sp>
      <p:sp>
        <p:nvSpPr>
          <p:cNvPr id="9" name="Slide Number Placeholder 8"/>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99965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p>
            <a:r>
              <a:rPr lang="fr-FR"/>
              <a:t>Modifiez le style du titre</a:t>
            </a:r>
            <a:endParaRPr lang="en-US" dirty="0"/>
          </a:p>
        </p:txBody>
      </p:sp>
      <p:sp>
        <p:nvSpPr>
          <p:cNvPr id="3" name="Date Placeholder 2"/>
          <p:cNvSpPr>
            <a:spLocks noGrp="1"/>
          </p:cNvSpPr>
          <p:nvPr>
            <p:ph type="dt" sz="half" idx="10"/>
          </p:nvPr>
        </p:nvSpPr>
        <p:spPr>
          <a:xfrm>
            <a:off x="735062" y="7006700"/>
            <a:ext cx="2405658" cy="402483"/>
          </a:xfrm>
          <a:prstGeom prst="rect">
            <a:avLst/>
          </a:prstGeom>
        </p:spPr>
        <p:txBody>
          <a:bodyPr/>
          <a:lstStyle/>
          <a:p>
            <a:fld id="{60726BA5-8BB4-2C49-84E1-C04EBD6DF53C}" type="datetime1">
              <a:rPr lang="fr-FR" smtClean="0"/>
              <a:t>25/01/2023</a:t>
            </a:fld>
            <a:endParaRPr lang="fr-FR"/>
          </a:p>
        </p:txBody>
      </p:sp>
      <p:sp>
        <p:nvSpPr>
          <p:cNvPr id="4" name="Footer Placeholder 3"/>
          <p:cNvSpPr>
            <a:spLocks noGrp="1"/>
          </p:cNvSpPr>
          <p:nvPr>
            <p:ph type="ftr" sz="quarter" idx="11"/>
          </p:nvPr>
        </p:nvSpPr>
        <p:spPr>
          <a:xfrm>
            <a:off x="3541663" y="7006700"/>
            <a:ext cx="3608487" cy="402483"/>
          </a:xfrm>
          <a:prstGeom prst="rect">
            <a:avLst/>
          </a:prstGeom>
        </p:spPr>
        <p:txBody>
          <a:bodyPr/>
          <a:lstStyle/>
          <a:p>
            <a:endParaRPr lang="fr-FR"/>
          </a:p>
        </p:txBody>
      </p:sp>
      <p:sp>
        <p:nvSpPr>
          <p:cNvPr id="5" name="Slide Number Placeholder 4"/>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221706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062" y="7006700"/>
            <a:ext cx="2405658" cy="402483"/>
          </a:xfrm>
          <a:prstGeom prst="rect">
            <a:avLst/>
          </a:prstGeom>
        </p:spPr>
        <p:txBody>
          <a:bodyPr/>
          <a:lstStyle/>
          <a:p>
            <a:fld id="{94813266-3812-1446-87ED-438CCA438A04}" type="datetime1">
              <a:rPr lang="fr-FR" smtClean="0"/>
              <a:t>25/01/2023</a:t>
            </a:fld>
            <a:endParaRPr lang="fr-FR"/>
          </a:p>
        </p:txBody>
      </p:sp>
      <p:sp>
        <p:nvSpPr>
          <p:cNvPr id="3" name="Footer Placeholder 2"/>
          <p:cNvSpPr>
            <a:spLocks noGrp="1"/>
          </p:cNvSpPr>
          <p:nvPr>
            <p:ph type="ftr" sz="quarter" idx="11"/>
          </p:nvPr>
        </p:nvSpPr>
        <p:spPr>
          <a:xfrm>
            <a:off x="3541663" y="7006700"/>
            <a:ext cx="3608487" cy="402483"/>
          </a:xfrm>
          <a:prstGeom prst="rect">
            <a:avLst/>
          </a:prstGeom>
        </p:spPr>
        <p:txBody>
          <a:bodyPr/>
          <a:lstStyle/>
          <a:p>
            <a:endParaRPr lang="fr-FR"/>
          </a:p>
        </p:txBody>
      </p:sp>
      <p:sp>
        <p:nvSpPr>
          <p:cNvPr id="4" name="Slide Number Placeholder 3"/>
          <p:cNvSpPr>
            <a:spLocks noGrp="1"/>
          </p:cNvSpPr>
          <p:nvPr>
            <p:ph type="sldNum" sz="quarter" idx="12"/>
          </p:nvPr>
        </p:nvSpPr>
        <p:spPr>
          <a:xfrm>
            <a:off x="7938194" y="7003000"/>
            <a:ext cx="2405658" cy="402483"/>
          </a:xfrm>
        </p:spPr>
        <p:txBody>
          <a:bodyPr/>
          <a:lstStyle>
            <a:lvl1pPr>
              <a:defRPr sz="1200" b="0" i="0">
                <a:solidFill>
                  <a:srgbClr val="17324B"/>
                </a:solidFill>
                <a:latin typeface="LEMON MILK" pitchFamily="2" charset="77"/>
              </a:defRPr>
            </a:lvl1pPr>
          </a:lstStyle>
          <a:p>
            <a:fld id="{762342CF-B6B4-1749-BE13-BD0DDABD5460}" type="slidenum">
              <a:rPr lang="fr-FR" smtClean="0"/>
              <a:pPr/>
              <a:t>‹N°›</a:t>
            </a:fld>
            <a:endParaRPr lang="fr-FR" dirty="0"/>
          </a:p>
        </p:txBody>
      </p:sp>
    </p:spTree>
    <p:extLst>
      <p:ext uri="{BB962C8B-B14F-4D97-AF65-F5344CB8AC3E}">
        <p14:creationId xmlns:p14="http://schemas.microsoft.com/office/powerpoint/2010/main" val="159708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a:prstGeom prst="rect">
            <a:avLst/>
          </a:prstGeom>
        </p:spPr>
        <p:txBody>
          <a:bodyPr anchor="b"/>
          <a:lstStyle>
            <a:lvl1pPr>
              <a:defRPr sz="3527"/>
            </a:lvl1pPr>
          </a:lstStyle>
          <a:p>
            <a:r>
              <a:rPr lang="fr-FR"/>
              <a:t>Modifiez le style du titre</a:t>
            </a:r>
            <a:endParaRPr lang="en-US" dirty="0"/>
          </a:p>
        </p:txBody>
      </p:sp>
      <p:sp>
        <p:nvSpPr>
          <p:cNvPr id="3" name="Content Placeholder 2"/>
          <p:cNvSpPr>
            <a:spLocks noGrp="1"/>
          </p:cNvSpPr>
          <p:nvPr>
            <p:ph idx="1"/>
          </p:nvPr>
        </p:nvSpPr>
        <p:spPr>
          <a:xfrm>
            <a:off x="4545413" y="1088455"/>
            <a:ext cx="5412730" cy="5372269"/>
          </a:xfrm>
          <a:prstGeom prst="rect">
            <a:avLst/>
          </a:prstGeo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455" y="2267902"/>
            <a:ext cx="3448388" cy="4201570"/>
          </a:xfrm>
          <a:prstGeom prst="rect">
            <a:avLst/>
          </a:prstGeo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E7DDCD2F-EDA4-7C4E-9F99-165959284C24}" type="datetime1">
              <a:rPr lang="fr-FR" smtClean="0"/>
              <a:t>25/01/2023</a:t>
            </a:fld>
            <a:endParaRPr lang="fr-FR"/>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222882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a:prstGeom prst="rect">
            <a:avLst/>
          </a:prstGeom>
        </p:spPr>
        <p:txBody>
          <a:bodyPr anchor="b"/>
          <a:lstStyle>
            <a:lvl1pPr>
              <a:defRPr sz="3527"/>
            </a:lvl1pPr>
          </a:lstStyle>
          <a:p>
            <a:r>
              <a:rPr lang="fr-FR"/>
              <a:t>Modifiez le style du titre</a:t>
            </a:r>
            <a:endParaRPr lang="en-US" dirty="0"/>
          </a:p>
        </p:txBody>
      </p:sp>
      <p:sp>
        <p:nvSpPr>
          <p:cNvPr id="3" name="Picture Placeholder 2"/>
          <p:cNvSpPr>
            <a:spLocks noGrp="1" noChangeAspect="1"/>
          </p:cNvSpPr>
          <p:nvPr>
            <p:ph type="pic" idx="1"/>
          </p:nvPr>
        </p:nvSpPr>
        <p:spPr>
          <a:xfrm>
            <a:off x="4545413" y="1088455"/>
            <a:ext cx="5412730" cy="5372269"/>
          </a:xfrm>
          <a:prstGeom prst="rect">
            <a:avLst/>
          </a:prstGeo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Cliquez sur l'icône pour ajouter une image</a:t>
            </a:r>
            <a:endParaRPr lang="en-US" dirty="0"/>
          </a:p>
        </p:txBody>
      </p:sp>
      <p:sp>
        <p:nvSpPr>
          <p:cNvPr id="4" name="Text Placeholder 3"/>
          <p:cNvSpPr>
            <a:spLocks noGrp="1"/>
          </p:cNvSpPr>
          <p:nvPr>
            <p:ph type="body" sz="half" idx="2"/>
          </p:nvPr>
        </p:nvSpPr>
        <p:spPr>
          <a:xfrm>
            <a:off x="736455" y="2267902"/>
            <a:ext cx="3448388" cy="4201570"/>
          </a:xfrm>
          <a:prstGeom prst="rect">
            <a:avLst/>
          </a:prstGeo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93C0C0A5-D2AD-4B4A-93B9-DE7272DC02A4}" type="datetime1">
              <a:rPr lang="fr-FR" smtClean="0"/>
              <a:t>25/01/2023</a:t>
            </a:fld>
            <a:endParaRPr lang="fr-FR"/>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18110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938194" y="7006700"/>
            <a:ext cx="2405658" cy="402483"/>
          </a:xfrm>
          <a:prstGeom prst="rect">
            <a:avLst/>
          </a:prstGeom>
        </p:spPr>
        <p:txBody>
          <a:bodyPr vert="horz" lIns="91440" tIns="45720" rIns="91440" bIns="45720" rtlCol="0" anchor="ctr"/>
          <a:lstStyle>
            <a:lvl1pPr algn="r">
              <a:defRPr sz="1200" b="0" i="0">
                <a:solidFill>
                  <a:srgbClr val="17324B"/>
                </a:solidFill>
                <a:latin typeface="Typold" panose="020B0004030204060B03" pitchFamily="34" charset="77"/>
                <a:ea typeface="Typold" panose="020B0004030204060B03" pitchFamily="34" charset="77"/>
              </a:defRPr>
            </a:lvl1pPr>
          </a:lstStyle>
          <a:p>
            <a:fld id="{762342CF-B6B4-1749-BE13-BD0DDABD5460}" type="slidenum">
              <a:rPr lang="fr-FR" smtClean="0"/>
              <a:pPr/>
              <a:t>‹N°›</a:t>
            </a:fld>
            <a:endParaRPr lang="fr-FR" dirty="0"/>
          </a:p>
        </p:txBody>
      </p:sp>
    </p:spTree>
    <p:extLst>
      <p:ext uri="{BB962C8B-B14F-4D97-AF65-F5344CB8AC3E}">
        <p14:creationId xmlns:p14="http://schemas.microsoft.com/office/powerpoint/2010/main" val="1152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tiff"/><Relationship Id="rId10" Type="http://schemas.openxmlformats.org/officeDocument/2006/relationships/image" Target="../media/image5.png"/><Relationship Id="rId4" Type="http://schemas.openxmlformats.org/officeDocument/2006/relationships/image" Target="../media/image28.tiff"/><Relationship Id="rId9"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hyperlink" Target="http://www.groupejenome.fr/" TargetMode="Externa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D2A0060-ED5B-9247-82F4-ADFB795706DC}"/>
              </a:ext>
            </a:extLst>
          </p:cNvPr>
          <p:cNvPicPr>
            <a:picLocks noChangeAspect="1"/>
          </p:cNvPicPr>
          <p:nvPr/>
        </p:nvPicPr>
        <p:blipFill rotWithShape="1">
          <a:blip r:embed="rId2"/>
          <a:srcRect l="1" t="12012" r="1" b="12012"/>
          <a:stretch/>
        </p:blipFill>
        <p:spPr>
          <a:xfrm>
            <a:off x="0" y="0"/>
            <a:ext cx="10692000" cy="7560000"/>
          </a:xfrm>
          <a:prstGeom prst="rect">
            <a:avLst/>
          </a:prstGeom>
        </p:spPr>
      </p:pic>
      <p:pic>
        <p:nvPicPr>
          <p:cNvPr id="13" name="Image 12">
            <a:extLst>
              <a:ext uri="{FF2B5EF4-FFF2-40B4-BE49-F238E27FC236}">
                <a16:creationId xmlns:a16="http://schemas.microsoft.com/office/drawing/2014/main" id="{14EFA5F0-4752-374B-B83E-079A6501A22C}"/>
              </a:ext>
            </a:extLst>
          </p:cNvPr>
          <p:cNvPicPr>
            <a:picLocks noChangeAspect="1"/>
          </p:cNvPicPr>
          <p:nvPr/>
        </p:nvPicPr>
        <p:blipFill rotWithShape="1">
          <a:blip r:embed="rId3"/>
          <a:srcRect/>
          <a:stretch/>
        </p:blipFill>
        <p:spPr>
          <a:xfrm>
            <a:off x="0" y="1587"/>
            <a:ext cx="10692000" cy="7560000"/>
          </a:xfrm>
          <a:prstGeom prst="rect">
            <a:avLst/>
          </a:prstGeom>
        </p:spPr>
      </p:pic>
      <p:sp>
        <p:nvSpPr>
          <p:cNvPr id="14" name="Rectangle 13">
            <a:extLst>
              <a:ext uri="{FF2B5EF4-FFF2-40B4-BE49-F238E27FC236}">
                <a16:creationId xmlns:a16="http://schemas.microsoft.com/office/drawing/2014/main" id="{310ACA40-8DB4-CA41-AC36-1439FA4E6DBE}"/>
              </a:ext>
            </a:extLst>
          </p:cNvPr>
          <p:cNvSpPr/>
          <p:nvPr/>
        </p:nvSpPr>
        <p:spPr>
          <a:xfrm>
            <a:off x="8424532" y="2636351"/>
            <a:ext cx="2016224" cy="523220"/>
          </a:xfrm>
          <a:prstGeom prst="rect">
            <a:avLst/>
          </a:prstGeom>
        </p:spPr>
        <p:txBody>
          <a:bodyPr wrap="square">
            <a:spAutoFit/>
          </a:bodyPr>
          <a:lstStyle/>
          <a:p>
            <a:pPr algn="r" defTabSz="1007943">
              <a:defRPr/>
            </a:pPr>
            <a:r>
              <a:rPr lang="fr-FR" sz="2800" dirty="0">
                <a:solidFill>
                  <a:schemeClr val="bg1"/>
                </a:solidFill>
                <a:latin typeface="Jost" pitchFamily="2" charset="77"/>
                <a:ea typeface="Jost" pitchFamily="2" charset="77"/>
                <a:cs typeface="Arial Black" panose="020B0604020202020204" pitchFamily="34" charset="0"/>
              </a:rPr>
              <a:t>ÉTAMPES</a:t>
            </a:r>
          </a:p>
        </p:txBody>
      </p:sp>
      <p:pic>
        <p:nvPicPr>
          <p:cNvPr id="15" name="Image 14">
            <a:extLst>
              <a:ext uri="{FF2B5EF4-FFF2-40B4-BE49-F238E27FC236}">
                <a16:creationId xmlns:a16="http://schemas.microsoft.com/office/drawing/2014/main" id="{1EF2CB5C-9F54-4B42-9D66-2D56C06E718A}"/>
              </a:ext>
            </a:extLst>
          </p:cNvPr>
          <p:cNvPicPr>
            <a:picLocks noChangeAspect="1"/>
          </p:cNvPicPr>
          <p:nvPr/>
        </p:nvPicPr>
        <p:blipFill>
          <a:blip r:embed="rId4"/>
          <a:stretch>
            <a:fillRect/>
          </a:stretch>
        </p:blipFill>
        <p:spPr>
          <a:xfrm>
            <a:off x="161330" y="6660157"/>
            <a:ext cx="3006188" cy="635110"/>
          </a:xfrm>
          <a:prstGeom prst="rect">
            <a:avLst/>
          </a:prstGeom>
        </p:spPr>
      </p:pic>
      <p:sp>
        <p:nvSpPr>
          <p:cNvPr id="16" name="ZoneTexte 15">
            <a:extLst>
              <a:ext uri="{FF2B5EF4-FFF2-40B4-BE49-F238E27FC236}">
                <a16:creationId xmlns:a16="http://schemas.microsoft.com/office/drawing/2014/main" id="{D84768BA-CBF6-B24B-A0B0-FA981DCCD1B2}"/>
              </a:ext>
            </a:extLst>
          </p:cNvPr>
          <p:cNvSpPr txBox="1"/>
          <p:nvPr/>
        </p:nvSpPr>
        <p:spPr>
          <a:xfrm>
            <a:off x="5526000" y="1566000"/>
            <a:ext cx="3632400" cy="415498"/>
          </a:xfrm>
          <a:prstGeom prst="rect">
            <a:avLst/>
          </a:prstGeom>
          <a:noFill/>
        </p:spPr>
        <p:txBody>
          <a:bodyPr wrap="square" rtlCol="0">
            <a:spAutoFit/>
          </a:bodyPr>
          <a:lstStyle/>
          <a:p>
            <a:r>
              <a:rPr lang="fr-FR" sz="2100" b="1" dirty="0">
                <a:solidFill>
                  <a:schemeClr val="bg1"/>
                </a:solidFill>
                <a:latin typeface="Jost*" pitchFamily="2" charset="77"/>
                <a:ea typeface="Jost*" pitchFamily="2" charset="77"/>
                <a:cs typeface="Arial Black" panose="020B0604020202020204" pitchFamily="34" charset="0"/>
              </a:rPr>
              <a:t>MÉMOIRE TECHNIQUE</a:t>
            </a:r>
          </a:p>
        </p:txBody>
      </p:sp>
      <p:sp>
        <p:nvSpPr>
          <p:cNvPr id="17" name="ZoneTexte 16">
            <a:extLst>
              <a:ext uri="{FF2B5EF4-FFF2-40B4-BE49-F238E27FC236}">
                <a16:creationId xmlns:a16="http://schemas.microsoft.com/office/drawing/2014/main" id="{5247F25F-0201-6B41-9D27-8777BD2E6AE0}"/>
              </a:ext>
            </a:extLst>
          </p:cNvPr>
          <p:cNvSpPr txBox="1"/>
          <p:nvPr/>
        </p:nvSpPr>
        <p:spPr>
          <a:xfrm>
            <a:off x="6768348" y="3345895"/>
            <a:ext cx="3672408" cy="1200329"/>
          </a:xfrm>
          <a:prstGeom prst="rect">
            <a:avLst/>
          </a:prstGeom>
          <a:noFill/>
        </p:spPr>
        <p:txBody>
          <a:bodyPr wrap="square">
            <a:spAutoFit/>
          </a:bodyPr>
          <a:lstStyle/>
          <a:p>
            <a:pPr algn="r" defTabSz="1007943">
              <a:defRPr/>
            </a:pPr>
            <a:r>
              <a:rPr lang="fr-FR" sz="1800" dirty="0">
                <a:solidFill>
                  <a:schemeClr val="bg1"/>
                </a:solidFill>
                <a:latin typeface="Jost" pitchFamily="2" charset="77"/>
                <a:ea typeface="Jost" pitchFamily="2" charset="77"/>
                <a:cs typeface="Arial Black" panose="020B0604020202020204" pitchFamily="34" charset="0"/>
              </a:rPr>
              <a:t>Conception </a:t>
            </a:r>
            <a:br>
              <a:rPr lang="fr-FR" sz="1800" dirty="0">
                <a:solidFill>
                  <a:schemeClr val="bg1"/>
                </a:solidFill>
                <a:latin typeface="Jost" pitchFamily="2" charset="77"/>
                <a:ea typeface="Jost" pitchFamily="2" charset="77"/>
                <a:cs typeface="Arial Black" panose="020B0604020202020204" pitchFamily="34" charset="0"/>
              </a:rPr>
            </a:br>
            <a:r>
              <a:rPr lang="fr-FR" sz="1800" dirty="0">
                <a:solidFill>
                  <a:schemeClr val="bg1"/>
                </a:solidFill>
                <a:latin typeface="Jost" pitchFamily="2" charset="77"/>
                <a:ea typeface="Jost" pitchFamily="2" charset="77"/>
                <a:cs typeface="Arial Black" panose="020B0604020202020204" pitchFamily="34" charset="0"/>
              </a:rPr>
              <a:t>et réalisation graphique </a:t>
            </a:r>
            <a:br>
              <a:rPr lang="fr-FR" sz="1800" dirty="0">
                <a:solidFill>
                  <a:schemeClr val="bg1"/>
                </a:solidFill>
                <a:latin typeface="Jost" pitchFamily="2" charset="77"/>
                <a:ea typeface="Jost" pitchFamily="2" charset="77"/>
                <a:cs typeface="Arial Black" panose="020B0604020202020204" pitchFamily="34" charset="0"/>
              </a:rPr>
            </a:br>
            <a:r>
              <a:rPr lang="fr-FR" sz="1800" dirty="0">
                <a:solidFill>
                  <a:schemeClr val="bg1"/>
                </a:solidFill>
                <a:latin typeface="Jost" pitchFamily="2" charset="77"/>
                <a:ea typeface="Jost" pitchFamily="2" charset="77"/>
                <a:cs typeface="Arial Black" panose="020B0604020202020204" pitchFamily="34" charset="0"/>
              </a:rPr>
              <a:t>de divers supports </a:t>
            </a:r>
            <a:br>
              <a:rPr lang="fr-FR" sz="1800" dirty="0">
                <a:solidFill>
                  <a:schemeClr val="bg1"/>
                </a:solidFill>
                <a:latin typeface="Jost" pitchFamily="2" charset="77"/>
                <a:ea typeface="Jost" pitchFamily="2" charset="77"/>
                <a:cs typeface="Arial Black" panose="020B0604020202020204" pitchFamily="34" charset="0"/>
              </a:rPr>
            </a:br>
            <a:r>
              <a:rPr lang="fr-FR" sz="1800" dirty="0">
                <a:solidFill>
                  <a:schemeClr val="bg1"/>
                </a:solidFill>
                <a:latin typeface="Jost" pitchFamily="2" charset="77"/>
                <a:ea typeface="Jost" pitchFamily="2" charset="77"/>
                <a:cs typeface="Arial Black" panose="020B0604020202020204" pitchFamily="34" charset="0"/>
              </a:rPr>
              <a:t>de communication</a:t>
            </a:r>
          </a:p>
        </p:txBody>
      </p:sp>
      <p:cxnSp>
        <p:nvCxnSpPr>
          <p:cNvPr id="18" name="Connecteur droit 17">
            <a:extLst>
              <a:ext uri="{FF2B5EF4-FFF2-40B4-BE49-F238E27FC236}">
                <a16:creationId xmlns:a16="http://schemas.microsoft.com/office/drawing/2014/main" id="{18FB5847-60ED-B041-AC72-065F00F70B67}"/>
              </a:ext>
            </a:extLst>
          </p:cNvPr>
          <p:cNvCxnSpPr>
            <a:cxnSpLocks/>
          </p:cNvCxnSpPr>
          <p:nvPr/>
        </p:nvCxnSpPr>
        <p:spPr>
          <a:xfrm>
            <a:off x="10458474" y="6937007"/>
            <a:ext cx="0" cy="436669"/>
          </a:xfrm>
          <a:prstGeom prst="line">
            <a:avLst/>
          </a:prstGeom>
          <a:ln w="19050">
            <a:solidFill>
              <a:srgbClr val="ABCC3A"/>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E8A55EF6-9C2D-1544-BDAC-FC611F06DAB2}"/>
              </a:ext>
            </a:extLst>
          </p:cNvPr>
          <p:cNvSpPr txBox="1"/>
          <p:nvPr/>
        </p:nvSpPr>
        <p:spPr>
          <a:xfrm>
            <a:off x="6960883" y="7040804"/>
            <a:ext cx="3312364" cy="261610"/>
          </a:xfrm>
          <a:prstGeom prst="rect">
            <a:avLst/>
          </a:prstGeom>
          <a:noFill/>
        </p:spPr>
        <p:txBody>
          <a:bodyPr wrap="square">
            <a:spAutoFit/>
          </a:bodyPr>
          <a:lstStyle/>
          <a:p>
            <a:pPr algn="r" defTabSz="1007943">
              <a:defRPr/>
            </a:pPr>
            <a:r>
              <a:rPr lang="fr-FR" sz="1100" dirty="0">
                <a:solidFill>
                  <a:srgbClr val="17324B"/>
                </a:solidFill>
                <a:latin typeface="Jost" pitchFamily="2" charset="77"/>
                <a:ea typeface="Jost" pitchFamily="2" charset="77"/>
                <a:cs typeface="Arial Black" panose="020B0604020202020204" pitchFamily="34" charset="0"/>
              </a:rPr>
              <a:t>10-12 Rue Mercure 91230 Montgeron</a:t>
            </a:r>
          </a:p>
        </p:txBody>
      </p:sp>
      <p:sp>
        <p:nvSpPr>
          <p:cNvPr id="20" name="ZoneTexte 19">
            <a:extLst>
              <a:ext uri="{FF2B5EF4-FFF2-40B4-BE49-F238E27FC236}">
                <a16:creationId xmlns:a16="http://schemas.microsoft.com/office/drawing/2014/main" id="{51EC7CBC-EB4D-D94E-B64E-96FE79887AA9}"/>
              </a:ext>
            </a:extLst>
          </p:cNvPr>
          <p:cNvSpPr txBox="1"/>
          <p:nvPr/>
        </p:nvSpPr>
        <p:spPr>
          <a:xfrm>
            <a:off x="1169442" y="251445"/>
            <a:ext cx="2664296" cy="369332"/>
          </a:xfrm>
          <a:prstGeom prst="rect">
            <a:avLst/>
          </a:prstGeom>
          <a:noFill/>
        </p:spPr>
        <p:txBody>
          <a:bodyPr wrap="square">
            <a:spAutoFit/>
          </a:bodyPr>
          <a:lstStyle/>
          <a:p>
            <a:pPr defTabSz="1007943">
              <a:defRPr/>
            </a:pPr>
            <a:r>
              <a:rPr lang="fr-FR" sz="1800" dirty="0">
                <a:solidFill>
                  <a:srgbClr val="17324B"/>
                </a:solidFill>
                <a:latin typeface="Jost" pitchFamily="2" charset="77"/>
                <a:ea typeface="Jost" pitchFamily="2" charset="77"/>
                <a:cs typeface="Arial Black" panose="020B0604020202020204" pitchFamily="34" charset="0"/>
              </a:rPr>
              <a:t>16 SEPTEMBRE 2022</a:t>
            </a:r>
          </a:p>
        </p:txBody>
      </p:sp>
    </p:spTree>
    <p:extLst>
      <p:ext uri="{BB962C8B-B14F-4D97-AF65-F5344CB8AC3E}">
        <p14:creationId xmlns:p14="http://schemas.microsoft.com/office/powerpoint/2010/main" val="1525899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9F17489-0E83-0343-B172-E982E07C6E41}"/>
              </a:ext>
            </a:extLst>
          </p:cNvPr>
          <p:cNvPicPr>
            <a:picLocks noChangeAspect="1"/>
          </p:cNvPicPr>
          <p:nvPr/>
        </p:nvPicPr>
        <p:blipFill rotWithShape="1">
          <a:blip r:embed="rId2"/>
          <a:srcRect l="8854" t="15" r="7728" b="9319"/>
          <a:stretch/>
        </p:blipFill>
        <p:spPr>
          <a:xfrm>
            <a:off x="0" y="3600"/>
            <a:ext cx="10692000" cy="6120000"/>
          </a:xfrm>
          <a:prstGeom prst="rect">
            <a:avLst/>
          </a:prstGeom>
        </p:spPr>
      </p:pic>
      <p:pic>
        <p:nvPicPr>
          <p:cNvPr id="9" name="Image 8">
            <a:extLst>
              <a:ext uri="{FF2B5EF4-FFF2-40B4-BE49-F238E27FC236}">
                <a16:creationId xmlns:a16="http://schemas.microsoft.com/office/drawing/2014/main" id="{2911B6BE-3DB8-294F-8F59-B11F0A9DFE5E}"/>
              </a:ext>
            </a:extLst>
          </p:cNvPr>
          <p:cNvPicPr>
            <a:picLocks noChangeAspect="1"/>
          </p:cNvPicPr>
          <p:nvPr/>
        </p:nvPicPr>
        <p:blipFill>
          <a:blip r:embed="rId3"/>
          <a:stretch>
            <a:fillRect/>
          </a:stretch>
        </p:blipFill>
        <p:spPr>
          <a:xfrm>
            <a:off x="350421" y="6738566"/>
            <a:ext cx="3006188" cy="635110"/>
          </a:xfrm>
          <a:prstGeom prst="rect">
            <a:avLst/>
          </a:prstGeom>
        </p:spPr>
      </p:pic>
      <p:pic>
        <p:nvPicPr>
          <p:cNvPr id="10" name="Image 9">
            <a:extLst>
              <a:ext uri="{FF2B5EF4-FFF2-40B4-BE49-F238E27FC236}">
                <a16:creationId xmlns:a16="http://schemas.microsoft.com/office/drawing/2014/main" id="{0C7CFD16-2A70-7C4F-9CCA-8F4FF7283004}"/>
              </a:ext>
            </a:extLst>
          </p:cNvPr>
          <p:cNvPicPr>
            <a:picLocks noChangeAspect="1"/>
          </p:cNvPicPr>
          <p:nvPr/>
        </p:nvPicPr>
        <p:blipFill>
          <a:blip r:embed="rId4"/>
          <a:stretch>
            <a:fillRect/>
          </a:stretch>
        </p:blipFill>
        <p:spPr>
          <a:xfrm>
            <a:off x="0" y="0"/>
            <a:ext cx="10691999" cy="5403210"/>
          </a:xfrm>
          <a:prstGeom prst="rect">
            <a:avLst/>
          </a:prstGeom>
        </p:spPr>
      </p:pic>
      <p:sp>
        <p:nvSpPr>
          <p:cNvPr id="11" name="Rectangle 10">
            <a:extLst>
              <a:ext uri="{FF2B5EF4-FFF2-40B4-BE49-F238E27FC236}">
                <a16:creationId xmlns:a16="http://schemas.microsoft.com/office/drawing/2014/main" id="{BC5CE556-8219-8A43-BAA5-CFCA8D4CBFF9}"/>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L’ORGANISATION</a:t>
            </a:r>
          </a:p>
        </p:txBody>
      </p:sp>
    </p:spTree>
    <p:extLst>
      <p:ext uri="{BB962C8B-B14F-4D97-AF65-F5344CB8AC3E}">
        <p14:creationId xmlns:p14="http://schemas.microsoft.com/office/powerpoint/2010/main" val="2721071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5795DA9-2A8F-6A48-82C2-7326FAC3E956}"/>
              </a:ext>
            </a:extLst>
          </p:cNvPr>
          <p:cNvSpPr>
            <a:spLocks noGrp="1"/>
          </p:cNvSpPr>
          <p:nvPr>
            <p:ph type="sldNum" sz="quarter" idx="12"/>
          </p:nvPr>
        </p:nvSpPr>
        <p:spPr/>
        <p:txBody>
          <a:bodyPr/>
          <a:lstStyle/>
          <a:p>
            <a:fld id="{762342CF-B6B4-1749-BE13-BD0DDABD5460}" type="slidenum">
              <a:rPr lang="fr-FR" smtClean="0"/>
              <a:pPr/>
              <a:t>11</a:t>
            </a:fld>
            <a:endParaRPr lang="fr-FR" dirty="0"/>
          </a:p>
        </p:txBody>
      </p:sp>
      <p:sp>
        <p:nvSpPr>
          <p:cNvPr id="3" name="Rectangle 2">
            <a:extLst>
              <a:ext uri="{FF2B5EF4-FFF2-40B4-BE49-F238E27FC236}">
                <a16:creationId xmlns:a16="http://schemas.microsoft.com/office/drawing/2014/main" id="{E9FB7A88-27E5-E641-90FE-DDC0F0208EF1}"/>
              </a:ext>
            </a:extLst>
          </p:cNvPr>
          <p:cNvSpPr/>
          <p:nvPr/>
        </p:nvSpPr>
        <p:spPr>
          <a:xfrm>
            <a:off x="233338" y="746765"/>
            <a:ext cx="790793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UNE COLLABORATION DE PROXIMITÉ</a:t>
            </a:r>
          </a:p>
        </p:txBody>
      </p:sp>
      <p:sp>
        <p:nvSpPr>
          <p:cNvPr id="4" name="Rectangle 3">
            <a:extLst>
              <a:ext uri="{FF2B5EF4-FFF2-40B4-BE49-F238E27FC236}">
                <a16:creationId xmlns:a16="http://schemas.microsoft.com/office/drawing/2014/main" id="{CC92F970-7D7F-5046-BB35-B787E93054E3}"/>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L’ORGANISATION</a:t>
            </a:r>
          </a:p>
        </p:txBody>
      </p:sp>
      <p:sp>
        <p:nvSpPr>
          <p:cNvPr id="6" name="ZoneTexte 5">
            <a:extLst>
              <a:ext uri="{FF2B5EF4-FFF2-40B4-BE49-F238E27FC236}">
                <a16:creationId xmlns:a16="http://schemas.microsoft.com/office/drawing/2014/main" id="{7F051B71-48F5-C249-B279-6CBD1D2AD45F}"/>
              </a:ext>
            </a:extLst>
          </p:cNvPr>
          <p:cNvSpPr txBox="1"/>
          <p:nvPr/>
        </p:nvSpPr>
        <p:spPr>
          <a:xfrm>
            <a:off x="227876" y="1398245"/>
            <a:ext cx="7062246" cy="307777"/>
          </a:xfrm>
          <a:prstGeom prst="rect">
            <a:avLst/>
          </a:prstGeom>
          <a:noFill/>
        </p:spPr>
        <p:txBody>
          <a:bodyPr wrap="square">
            <a:spAutoFit/>
          </a:bodyPr>
          <a:lstStyle/>
          <a:p>
            <a:pPr defTabSz="1007943">
              <a:defRPr/>
            </a:pPr>
            <a:r>
              <a:rPr lang="fr-FR" sz="1400" dirty="0">
                <a:solidFill>
                  <a:srgbClr val="17324B"/>
                </a:solidFill>
                <a:latin typeface="Jost" pitchFamily="2" charset="77"/>
                <a:ea typeface="Jost" pitchFamily="2" charset="77"/>
                <a:cs typeface="Arial Black" panose="020B0604020202020204" pitchFamily="34" charset="0"/>
              </a:rPr>
              <a:t>DES ÉQUIPES DÉDIÉES AFIN D’ÊTRE EN LIEN AVEC VOS ATTENTES </a:t>
            </a:r>
          </a:p>
        </p:txBody>
      </p:sp>
      <p:sp>
        <p:nvSpPr>
          <p:cNvPr id="7" name="ZoneTexte 6">
            <a:extLst>
              <a:ext uri="{FF2B5EF4-FFF2-40B4-BE49-F238E27FC236}">
                <a16:creationId xmlns:a16="http://schemas.microsoft.com/office/drawing/2014/main" id="{E976AF41-A3EA-CC40-A952-55B4DAA5E3F6}"/>
              </a:ext>
            </a:extLst>
          </p:cNvPr>
          <p:cNvSpPr txBox="1"/>
          <p:nvPr/>
        </p:nvSpPr>
        <p:spPr>
          <a:xfrm>
            <a:off x="418582" y="1915896"/>
            <a:ext cx="3631179"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DIRECTRICE PÔLE CRÉATION ET DIGITALE…</a:t>
            </a:r>
            <a:endParaRPr lang="fr-FR" sz="1323" dirty="0">
              <a:solidFill>
                <a:schemeClr val="bg1"/>
              </a:solidFill>
              <a:latin typeface="Jost" pitchFamily="2" charset="77"/>
              <a:ea typeface="Jost" pitchFamily="2" charset="77"/>
            </a:endParaRPr>
          </a:p>
        </p:txBody>
      </p:sp>
      <p:sp>
        <p:nvSpPr>
          <p:cNvPr id="8" name="ZoneTexte 7">
            <a:extLst>
              <a:ext uri="{FF2B5EF4-FFF2-40B4-BE49-F238E27FC236}">
                <a16:creationId xmlns:a16="http://schemas.microsoft.com/office/drawing/2014/main" id="{7A70CD5F-5BB5-DB43-BD99-E8A44E18BCCD}"/>
              </a:ext>
            </a:extLst>
          </p:cNvPr>
          <p:cNvSpPr txBox="1"/>
          <p:nvPr/>
        </p:nvSpPr>
        <p:spPr>
          <a:xfrm>
            <a:off x="5580433" y="1896389"/>
            <a:ext cx="2357761"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DIRECTRICE DE CLIENTÈLE…</a:t>
            </a:r>
            <a:endParaRPr lang="fr-FR" sz="1323" dirty="0">
              <a:solidFill>
                <a:schemeClr val="bg1"/>
              </a:solidFill>
              <a:latin typeface="Jost" pitchFamily="2" charset="77"/>
              <a:ea typeface="Jost" pitchFamily="2" charset="77"/>
            </a:endParaRPr>
          </a:p>
        </p:txBody>
      </p:sp>
      <p:sp>
        <p:nvSpPr>
          <p:cNvPr id="9" name="Rectangle 8">
            <a:extLst>
              <a:ext uri="{FF2B5EF4-FFF2-40B4-BE49-F238E27FC236}">
                <a16:creationId xmlns:a16="http://schemas.microsoft.com/office/drawing/2014/main" id="{24A43C79-B5A6-674D-B7B8-B3241D4A539F}"/>
              </a:ext>
            </a:extLst>
          </p:cNvPr>
          <p:cNvSpPr/>
          <p:nvPr/>
        </p:nvSpPr>
        <p:spPr>
          <a:xfrm>
            <a:off x="5431567" y="2244205"/>
            <a:ext cx="4378836" cy="764120"/>
          </a:xfrm>
          <a:prstGeom prst="rect">
            <a:avLst/>
          </a:prstGeom>
        </p:spPr>
        <p:txBody>
          <a:bodyPr wrap="square">
            <a:spAutoFit/>
          </a:bodyPr>
          <a:lstStyle/>
          <a:p>
            <a:pPr marL="79366" defTabSz="1007943">
              <a:lnSpc>
                <a:spcPts val="1345"/>
              </a:lnSpc>
              <a:defRPr/>
            </a:pPr>
            <a:r>
              <a:rPr lang="fr-FR" sz="1213" dirty="0">
                <a:solidFill>
                  <a:srgbClr val="17324B"/>
                </a:solidFill>
                <a:latin typeface="Jost" pitchFamily="2" charset="77"/>
                <a:ea typeface="Jost" pitchFamily="2" charset="77"/>
                <a:cs typeface="Arial" panose="020B0604020202020204" pitchFamily="34" charset="0"/>
              </a:rPr>
              <a:t>    est en charge du bon fonctionnement de l’accord-cadre et vous conseille sur la fabrication. Elle vérifie votre satisfaction en vous rencontrant régulièrement et vous accompagne sur les projets hors marché. </a:t>
            </a:r>
          </a:p>
        </p:txBody>
      </p:sp>
      <p:sp>
        <p:nvSpPr>
          <p:cNvPr id="10" name="Rectangle 9">
            <a:extLst>
              <a:ext uri="{FF2B5EF4-FFF2-40B4-BE49-F238E27FC236}">
                <a16:creationId xmlns:a16="http://schemas.microsoft.com/office/drawing/2014/main" id="{0A077382-CFF8-1E44-B3A6-2A70FF98085F}"/>
              </a:ext>
            </a:extLst>
          </p:cNvPr>
          <p:cNvSpPr/>
          <p:nvPr/>
        </p:nvSpPr>
        <p:spPr>
          <a:xfrm>
            <a:off x="227876" y="2284973"/>
            <a:ext cx="4397950" cy="764120"/>
          </a:xfrm>
          <a:prstGeom prst="rect">
            <a:avLst/>
          </a:prstGeom>
        </p:spPr>
        <p:txBody>
          <a:bodyPr wrap="square">
            <a:spAutoFit/>
          </a:bodyPr>
          <a:lstStyle/>
          <a:p>
            <a:pPr marL="79366">
              <a:lnSpc>
                <a:spcPts val="1345"/>
              </a:lnSpc>
              <a:spcAft>
                <a:spcPts val="441"/>
              </a:spcAft>
              <a:buClr>
                <a:srgbClr val="FF4A15"/>
              </a:buClr>
              <a:defRPr/>
            </a:pPr>
            <a:r>
              <a:rPr lang="fr-FR" sz="1213" dirty="0">
                <a:solidFill>
                  <a:srgbClr val="17324B"/>
                </a:solidFill>
                <a:latin typeface="Jost" pitchFamily="2" charset="77"/>
                <a:ea typeface="Jost" pitchFamily="2" charset="77"/>
                <a:cs typeface="Arial" panose="020B0604020202020204" pitchFamily="34" charset="0"/>
              </a:rPr>
              <a:t>    est en charge de la prise de </a:t>
            </a:r>
            <a:r>
              <a:rPr lang="fr-FR" sz="1213" dirty="0" err="1">
                <a:solidFill>
                  <a:srgbClr val="17324B"/>
                </a:solidFill>
                <a:latin typeface="Jost" pitchFamily="2" charset="77"/>
                <a:ea typeface="Jost" pitchFamily="2" charset="77"/>
                <a:cs typeface="Arial" panose="020B0604020202020204" pitchFamily="34" charset="0"/>
              </a:rPr>
              <a:t>brief</a:t>
            </a:r>
            <a:r>
              <a:rPr lang="fr-FR" sz="1213" dirty="0">
                <a:solidFill>
                  <a:srgbClr val="17324B"/>
                </a:solidFill>
                <a:latin typeface="Jost" pitchFamily="2" charset="77"/>
                <a:ea typeface="Jost" pitchFamily="2" charset="77"/>
                <a:cs typeface="Arial" panose="020B0604020202020204" pitchFamily="34" charset="0"/>
              </a:rPr>
              <a:t> et assiste aux réunions de cadrage ou briefing. Elle réceptionne les éléments du </a:t>
            </a:r>
            <a:r>
              <a:rPr lang="fr-FR" sz="1213" dirty="0" err="1">
                <a:solidFill>
                  <a:srgbClr val="17324B"/>
                </a:solidFill>
                <a:latin typeface="Jost" pitchFamily="2" charset="77"/>
                <a:ea typeface="Jost" pitchFamily="2" charset="77"/>
                <a:cs typeface="Arial" panose="020B0604020202020204" pitchFamily="34" charset="0"/>
              </a:rPr>
              <a:t>brief</a:t>
            </a:r>
            <a:r>
              <a:rPr lang="fr-FR" sz="1213" dirty="0">
                <a:solidFill>
                  <a:srgbClr val="17324B"/>
                </a:solidFill>
                <a:latin typeface="Jost" pitchFamily="2" charset="77"/>
                <a:ea typeface="Jost" pitchFamily="2" charset="77"/>
                <a:cs typeface="Arial" panose="020B0604020202020204" pitchFamily="34" charset="0"/>
              </a:rPr>
              <a:t> et les transmet au studio. Elle établit  le délai global d’exécution, ainsi que le planning détaillé par phase.</a:t>
            </a:r>
            <a:endParaRPr lang="fr-FR" sz="1213" dirty="0">
              <a:solidFill>
                <a:srgbClr val="17324B"/>
              </a:solidFill>
              <a:latin typeface="Jost" pitchFamily="2" charset="77"/>
              <a:ea typeface="Jost" pitchFamily="2" charset="77"/>
              <a:cs typeface="Arial Black" panose="020B0604020202020204" pitchFamily="34" charset="0"/>
            </a:endParaRPr>
          </a:p>
        </p:txBody>
      </p:sp>
      <p:sp>
        <p:nvSpPr>
          <p:cNvPr id="11" name="Rectangle 10">
            <a:extLst>
              <a:ext uri="{FF2B5EF4-FFF2-40B4-BE49-F238E27FC236}">
                <a16:creationId xmlns:a16="http://schemas.microsoft.com/office/drawing/2014/main" id="{6852CEFA-FC90-BE4A-B611-6BA4121445AC}"/>
              </a:ext>
            </a:extLst>
          </p:cNvPr>
          <p:cNvSpPr/>
          <p:nvPr/>
        </p:nvSpPr>
        <p:spPr>
          <a:xfrm>
            <a:off x="273185" y="2175209"/>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2" name="Rectangle 11">
            <a:extLst>
              <a:ext uri="{FF2B5EF4-FFF2-40B4-BE49-F238E27FC236}">
                <a16:creationId xmlns:a16="http://schemas.microsoft.com/office/drawing/2014/main" id="{9A94C65B-A18F-D74E-8AAA-13A5D6B257BD}"/>
              </a:ext>
            </a:extLst>
          </p:cNvPr>
          <p:cNvSpPr/>
          <p:nvPr/>
        </p:nvSpPr>
        <p:spPr>
          <a:xfrm>
            <a:off x="2924374" y="2725927"/>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3" name="Rectangle 12">
            <a:extLst>
              <a:ext uri="{FF2B5EF4-FFF2-40B4-BE49-F238E27FC236}">
                <a16:creationId xmlns:a16="http://schemas.microsoft.com/office/drawing/2014/main" id="{DBFE1BFC-F09C-FC4F-A73A-327C603315F3}"/>
              </a:ext>
            </a:extLst>
          </p:cNvPr>
          <p:cNvSpPr/>
          <p:nvPr/>
        </p:nvSpPr>
        <p:spPr>
          <a:xfrm>
            <a:off x="5457761" y="2155702"/>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4" name="Rectangle 13">
            <a:extLst>
              <a:ext uri="{FF2B5EF4-FFF2-40B4-BE49-F238E27FC236}">
                <a16:creationId xmlns:a16="http://schemas.microsoft.com/office/drawing/2014/main" id="{22E46F5C-5349-E946-8A94-680A63926977}"/>
              </a:ext>
            </a:extLst>
          </p:cNvPr>
          <p:cNvSpPr/>
          <p:nvPr/>
        </p:nvSpPr>
        <p:spPr>
          <a:xfrm>
            <a:off x="8108950" y="2706420"/>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5" name="ZoneTexte 14">
            <a:extLst>
              <a:ext uri="{FF2B5EF4-FFF2-40B4-BE49-F238E27FC236}">
                <a16:creationId xmlns:a16="http://schemas.microsoft.com/office/drawing/2014/main" id="{230F07BF-3316-384A-9B32-7E2DA86FF338}"/>
              </a:ext>
            </a:extLst>
          </p:cNvPr>
          <p:cNvSpPr txBox="1"/>
          <p:nvPr/>
        </p:nvSpPr>
        <p:spPr>
          <a:xfrm>
            <a:off x="2619650" y="4041307"/>
            <a:ext cx="5556284" cy="1418145"/>
          </a:xfrm>
          <a:prstGeom prst="rect">
            <a:avLst/>
          </a:prstGeom>
          <a:noFill/>
        </p:spPr>
        <p:txBody>
          <a:bodyPr wrap="square" rtlCol="0">
            <a:spAutoFit/>
          </a:bodyPr>
          <a:lstStyle/>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    assure la direction artistique de tout nouveau concept ainsi que le suivi des pistes réalisées par l'équipe de graphistes.</a:t>
            </a:r>
          </a:p>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Elle est force de proposition lors des demandes de changement de direction et est garante de la bonne utilisation de la charte graphique.</a:t>
            </a:r>
          </a:p>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Elle envoie le projet selon le planning établi et réceptionne vos éventuelles modifications jusqu’à validation.</a:t>
            </a:r>
          </a:p>
          <a:p>
            <a:pPr marL="79366" algn="ctr" defTabSz="1007943">
              <a:lnSpc>
                <a:spcPts val="1345"/>
              </a:lnSpc>
              <a:spcAft>
                <a:spcPts val="441"/>
              </a:spcAft>
              <a:buClr>
                <a:srgbClr val="FF4A15"/>
              </a:buClr>
              <a:defRPr/>
            </a:pPr>
            <a:endParaRPr lang="fr-FR" sz="1213" dirty="0">
              <a:solidFill>
                <a:srgbClr val="17324B"/>
              </a:solidFill>
              <a:latin typeface="Jost" pitchFamily="2" charset="77"/>
              <a:ea typeface="Jost" pitchFamily="2" charset="77"/>
              <a:cs typeface="Jokerman" panose="020F0502020204030204" pitchFamily="34" charset="0"/>
            </a:endParaRPr>
          </a:p>
        </p:txBody>
      </p:sp>
      <p:sp>
        <p:nvSpPr>
          <p:cNvPr id="19" name="ZoneTexte 18">
            <a:extLst>
              <a:ext uri="{FF2B5EF4-FFF2-40B4-BE49-F238E27FC236}">
                <a16:creationId xmlns:a16="http://schemas.microsoft.com/office/drawing/2014/main" id="{EEC71A2A-A2DD-954E-A112-A228C9982D1A}"/>
              </a:ext>
            </a:extLst>
          </p:cNvPr>
          <p:cNvSpPr txBox="1"/>
          <p:nvPr/>
        </p:nvSpPr>
        <p:spPr>
          <a:xfrm>
            <a:off x="4103366" y="3645747"/>
            <a:ext cx="2359668"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L’ÉQUIPE CRÉATIVE…</a:t>
            </a:r>
            <a:endParaRPr lang="fr-FR" sz="1323" dirty="0">
              <a:solidFill>
                <a:schemeClr val="bg1"/>
              </a:solidFill>
              <a:latin typeface="Jost" pitchFamily="2" charset="77"/>
              <a:ea typeface="Jost" pitchFamily="2" charset="77"/>
            </a:endParaRPr>
          </a:p>
        </p:txBody>
      </p:sp>
      <p:sp>
        <p:nvSpPr>
          <p:cNvPr id="20" name="Rectangle 19">
            <a:extLst>
              <a:ext uri="{FF2B5EF4-FFF2-40B4-BE49-F238E27FC236}">
                <a16:creationId xmlns:a16="http://schemas.microsoft.com/office/drawing/2014/main" id="{F922723B-DD2B-844E-81D1-C9C648885138}"/>
              </a:ext>
            </a:extLst>
          </p:cNvPr>
          <p:cNvSpPr/>
          <p:nvPr/>
        </p:nvSpPr>
        <p:spPr>
          <a:xfrm>
            <a:off x="2677082" y="3949405"/>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21" name="Rectangle 20">
            <a:extLst>
              <a:ext uri="{FF2B5EF4-FFF2-40B4-BE49-F238E27FC236}">
                <a16:creationId xmlns:a16="http://schemas.microsoft.com/office/drawing/2014/main" id="{E8420E43-DDD3-2E4C-B9C6-BB7655054FF3}"/>
              </a:ext>
            </a:extLst>
          </p:cNvPr>
          <p:cNvSpPr/>
          <p:nvPr/>
        </p:nvSpPr>
        <p:spPr>
          <a:xfrm>
            <a:off x="6463034" y="4905023"/>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22" name="ZoneTexte 21">
            <a:extLst>
              <a:ext uri="{FF2B5EF4-FFF2-40B4-BE49-F238E27FC236}">
                <a16:creationId xmlns:a16="http://schemas.microsoft.com/office/drawing/2014/main" id="{60B2C900-0847-8B46-B64D-2C428FDDA595}"/>
              </a:ext>
            </a:extLst>
          </p:cNvPr>
          <p:cNvSpPr txBox="1"/>
          <p:nvPr/>
        </p:nvSpPr>
        <p:spPr>
          <a:xfrm>
            <a:off x="2619650" y="5921278"/>
            <a:ext cx="5556284" cy="648704"/>
          </a:xfrm>
          <a:prstGeom prst="rect">
            <a:avLst/>
          </a:prstGeom>
          <a:noFill/>
        </p:spPr>
        <p:txBody>
          <a:bodyPr wrap="square" rtlCol="0">
            <a:spAutoFit/>
          </a:bodyPr>
          <a:lstStyle/>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    assure à partir du fichier validé, le bon déroulement de vos impressions, et ce jusqu’à la livraison de vos projets.</a:t>
            </a:r>
          </a:p>
          <a:p>
            <a:pPr marL="79366" algn="ctr" defTabSz="1007943">
              <a:lnSpc>
                <a:spcPts val="1345"/>
              </a:lnSpc>
              <a:spcAft>
                <a:spcPts val="441"/>
              </a:spcAft>
              <a:buClr>
                <a:srgbClr val="FF4A15"/>
              </a:buClr>
              <a:defRPr/>
            </a:pPr>
            <a:endParaRPr lang="fr-FR" sz="1213" dirty="0">
              <a:solidFill>
                <a:srgbClr val="17324B"/>
              </a:solidFill>
              <a:latin typeface="Jost" pitchFamily="2" charset="77"/>
              <a:ea typeface="Jost" pitchFamily="2" charset="77"/>
              <a:cs typeface="Jokerman" panose="020F0502020204030204" pitchFamily="34" charset="0"/>
            </a:endParaRPr>
          </a:p>
        </p:txBody>
      </p:sp>
      <p:sp>
        <p:nvSpPr>
          <p:cNvPr id="23" name="ZoneTexte 22">
            <a:extLst>
              <a:ext uri="{FF2B5EF4-FFF2-40B4-BE49-F238E27FC236}">
                <a16:creationId xmlns:a16="http://schemas.microsoft.com/office/drawing/2014/main" id="{A79E12A6-F095-1D45-94F2-8D169BC7BB56}"/>
              </a:ext>
            </a:extLst>
          </p:cNvPr>
          <p:cNvSpPr txBox="1"/>
          <p:nvPr/>
        </p:nvSpPr>
        <p:spPr>
          <a:xfrm>
            <a:off x="4103366" y="5525718"/>
            <a:ext cx="2359668"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L’ÉQUIPE FABRICATION…</a:t>
            </a:r>
            <a:endParaRPr lang="fr-FR" sz="1323" dirty="0">
              <a:solidFill>
                <a:schemeClr val="bg1"/>
              </a:solidFill>
              <a:latin typeface="Jost" pitchFamily="2" charset="77"/>
              <a:ea typeface="Jost" pitchFamily="2" charset="77"/>
            </a:endParaRPr>
          </a:p>
        </p:txBody>
      </p:sp>
      <p:sp>
        <p:nvSpPr>
          <p:cNvPr id="24" name="Rectangle 23">
            <a:extLst>
              <a:ext uri="{FF2B5EF4-FFF2-40B4-BE49-F238E27FC236}">
                <a16:creationId xmlns:a16="http://schemas.microsoft.com/office/drawing/2014/main" id="{662C9D55-FA7A-1D40-BC73-6C6F843CC93A}"/>
              </a:ext>
            </a:extLst>
          </p:cNvPr>
          <p:cNvSpPr/>
          <p:nvPr/>
        </p:nvSpPr>
        <p:spPr>
          <a:xfrm>
            <a:off x="2677082" y="5829376"/>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25" name="Rectangle 24">
            <a:extLst>
              <a:ext uri="{FF2B5EF4-FFF2-40B4-BE49-F238E27FC236}">
                <a16:creationId xmlns:a16="http://schemas.microsoft.com/office/drawing/2014/main" id="{7FE232A7-5C8C-C34B-8CE7-82060A3648FE}"/>
              </a:ext>
            </a:extLst>
          </p:cNvPr>
          <p:cNvSpPr/>
          <p:nvPr/>
        </p:nvSpPr>
        <p:spPr>
          <a:xfrm>
            <a:off x="6463034" y="6023296"/>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pic>
        <p:nvPicPr>
          <p:cNvPr id="26" name="Image 25">
            <a:extLst>
              <a:ext uri="{FF2B5EF4-FFF2-40B4-BE49-F238E27FC236}">
                <a16:creationId xmlns:a16="http://schemas.microsoft.com/office/drawing/2014/main" id="{A5788DBA-7FF0-E94A-9492-30322050AF33}"/>
              </a:ext>
            </a:extLst>
          </p:cNvPr>
          <p:cNvPicPr>
            <a:picLocks noChangeAspect="1"/>
          </p:cNvPicPr>
          <p:nvPr/>
        </p:nvPicPr>
        <p:blipFill rotWithShape="1">
          <a:blip r:embed="rId2"/>
          <a:srcRect l="-3150" t="29" r="66149" b="47640"/>
          <a:stretch/>
        </p:blipFill>
        <p:spPr>
          <a:xfrm rot="5400000">
            <a:off x="6980036" y="-447415"/>
            <a:ext cx="3960000" cy="3960000"/>
          </a:xfrm>
          <a:prstGeom prst="rect">
            <a:avLst/>
          </a:prstGeom>
        </p:spPr>
      </p:pic>
    </p:spTree>
    <p:extLst>
      <p:ext uri="{BB962C8B-B14F-4D97-AF65-F5344CB8AC3E}">
        <p14:creationId xmlns:p14="http://schemas.microsoft.com/office/powerpoint/2010/main" val="3703424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F9F236C4-BD14-3E4D-BC93-D170A5E90D0F}"/>
              </a:ext>
            </a:extLst>
          </p:cNvPr>
          <p:cNvPicPr>
            <a:picLocks noChangeAspect="1"/>
          </p:cNvPicPr>
          <p:nvPr/>
        </p:nvPicPr>
        <p:blipFill rotWithShape="1">
          <a:blip r:embed="rId2"/>
          <a:srcRect l="-3150" t="29" r="66149" b="47640"/>
          <a:stretch/>
        </p:blipFill>
        <p:spPr>
          <a:xfrm rot="10800000">
            <a:off x="7095847" y="3599675"/>
            <a:ext cx="3960000" cy="3960000"/>
          </a:xfrm>
          <a:prstGeom prst="rect">
            <a:avLst/>
          </a:prstGeom>
        </p:spPr>
      </p:pic>
      <p:pic>
        <p:nvPicPr>
          <p:cNvPr id="44" name="Image 43">
            <a:extLst>
              <a:ext uri="{FF2B5EF4-FFF2-40B4-BE49-F238E27FC236}">
                <a16:creationId xmlns:a16="http://schemas.microsoft.com/office/drawing/2014/main" id="{DA88F359-77F1-1A43-A80D-A120D32E4586}"/>
              </a:ext>
            </a:extLst>
          </p:cNvPr>
          <p:cNvPicPr>
            <a:picLocks noChangeAspect="1"/>
          </p:cNvPicPr>
          <p:nvPr/>
        </p:nvPicPr>
        <p:blipFill rotWithShape="1">
          <a:blip r:embed="rId3"/>
          <a:srcRect l="231" t="72628" r="83335" b="-4306"/>
          <a:stretch/>
        </p:blipFill>
        <p:spPr>
          <a:xfrm rot="16200000" flipH="1">
            <a:off x="8498094" y="-436620"/>
            <a:ext cx="2183099" cy="3056339"/>
          </a:xfrm>
          <a:prstGeom prst="rect">
            <a:avLst/>
          </a:prstGeom>
        </p:spPr>
      </p:pic>
      <p:sp>
        <p:nvSpPr>
          <p:cNvPr id="2" name="Espace réservé du numéro de diapositive 1">
            <a:extLst>
              <a:ext uri="{FF2B5EF4-FFF2-40B4-BE49-F238E27FC236}">
                <a16:creationId xmlns:a16="http://schemas.microsoft.com/office/drawing/2014/main" id="{F5795DA9-2A8F-6A48-82C2-7326FAC3E956}"/>
              </a:ext>
            </a:extLst>
          </p:cNvPr>
          <p:cNvSpPr>
            <a:spLocks noGrp="1"/>
          </p:cNvSpPr>
          <p:nvPr>
            <p:ph type="sldNum" sz="quarter" idx="12"/>
          </p:nvPr>
        </p:nvSpPr>
        <p:spPr/>
        <p:txBody>
          <a:bodyPr/>
          <a:lstStyle/>
          <a:p>
            <a:fld id="{762342CF-B6B4-1749-BE13-BD0DDABD5460}" type="slidenum">
              <a:rPr lang="fr-FR" smtClean="0">
                <a:solidFill>
                  <a:schemeClr val="bg1"/>
                </a:solidFill>
                <a:latin typeface="Jost" pitchFamily="2" charset="77"/>
              </a:rPr>
              <a:pPr/>
              <a:t>12</a:t>
            </a:fld>
            <a:endParaRPr lang="fr-FR" dirty="0">
              <a:solidFill>
                <a:schemeClr val="bg1"/>
              </a:solidFill>
              <a:latin typeface="Jost" pitchFamily="2" charset="77"/>
            </a:endParaRPr>
          </a:p>
        </p:txBody>
      </p:sp>
      <p:sp>
        <p:nvSpPr>
          <p:cNvPr id="3" name="Rectangle 2">
            <a:extLst>
              <a:ext uri="{FF2B5EF4-FFF2-40B4-BE49-F238E27FC236}">
                <a16:creationId xmlns:a16="http://schemas.microsoft.com/office/drawing/2014/main" id="{E9FB7A88-27E5-E641-90FE-DDC0F0208EF1}"/>
              </a:ext>
            </a:extLst>
          </p:cNvPr>
          <p:cNvSpPr/>
          <p:nvPr/>
        </p:nvSpPr>
        <p:spPr>
          <a:xfrm>
            <a:off x="233338" y="746765"/>
            <a:ext cx="480612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GRANDES ÉTAPES</a:t>
            </a:r>
          </a:p>
        </p:txBody>
      </p:sp>
      <p:sp>
        <p:nvSpPr>
          <p:cNvPr id="4" name="Rectangle 3">
            <a:extLst>
              <a:ext uri="{FF2B5EF4-FFF2-40B4-BE49-F238E27FC236}">
                <a16:creationId xmlns:a16="http://schemas.microsoft.com/office/drawing/2014/main" id="{CC92F970-7D7F-5046-BB35-B787E93054E3}"/>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L’ORGANISATION</a:t>
            </a:r>
          </a:p>
        </p:txBody>
      </p:sp>
      <p:sp>
        <p:nvSpPr>
          <p:cNvPr id="6" name="ZoneTexte 5">
            <a:extLst>
              <a:ext uri="{FF2B5EF4-FFF2-40B4-BE49-F238E27FC236}">
                <a16:creationId xmlns:a16="http://schemas.microsoft.com/office/drawing/2014/main" id="{7F051B71-48F5-C249-B279-6CBD1D2AD45F}"/>
              </a:ext>
            </a:extLst>
          </p:cNvPr>
          <p:cNvSpPr txBox="1"/>
          <p:nvPr/>
        </p:nvSpPr>
        <p:spPr>
          <a:xfrm>
            <a:off x="227876" y="1398245"/>
            <a:ext cx="8934454" cy="523220"/>
          </a:xfrm>
          <a:prstGeom prst="rect">
            <a:avLst/>
          </a:prstGeom>
          <a:noFill/>
        </p:spPr>
        <p:txBody>
          <a:bodyPr wrap="square">
            <a:spAutoFit/>
          </a:bodyPr>
          <a:lstStyle/>
          <a:p>
            <a:r>
              <a:rPr lang="fr-FR" sz="1400" dirty="0">
                <a:solidFill>
                  <a:srgbClr val="17324B"/>
                </a:solidFill>
                <a:latin typeface="Jost*" pitchFamily="2" charset="77"/>
                <a:ea typeface="Jost*" pitchFamily="2" charset="77"/>
                <a:cs typeface="Arial" panose="020B0604020202020204" pitchFamily="34" charset="0"/>
              </a:rPr>
              <a:t>CI-DESSOUS NOS RECOMMANDATIONS HABITUELLES CONCERNANT LES ÉTAPES À SUIVRE POUR LA CRÉATION D’UNE CHARTE GRAPHIQUE :</a:t>
            </a:r>
            <a:endParaRPr lang="fr-FR" sz="900" dirty="0">
              <a:solidFill>
                <a:srgbClr val="17324B"/>
              </a:solidFill>
              <a:latin typeface="Jost*" pitchFamily="2" charset="77"/>
              <a:ea typeface="Jost*" pitchFamily="2" charset="77"/>
              <a:cs typeface="Arial" panose="020B0604020202020204" pitchFamily="34" charset="0"/>
            </a:endParaRPr>
          </a:p>
        </p:txBody>
      </p:sp>
      <p:sp>
        <p:nvSpPr>
          <p:cNvPr id="68" name="Rectangle 67">
            <a:extLst>
              <a:ext uri="{FF2B5EF4-FFF2-40B4-BE49-F238E27FC236}">
                <a16:creationId xmlns:a16="http://schemas.microsoft.com/office/drawing/2014/main" id="{05664B40-F748-DA49-9E31-AAF99D1A9F94}"/>
              </a:ext>
            </a:extLst>
          </p:cNvPr>
          <p:cNvSpPr/>
          <p:nvPr/>
        </p:nvSpPr>
        <p:spPr>
          <a:xfrm>
            <a:off x="1620018" y="3846692"/>
            <a:ext cx="4568931" cy="276999"/>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Présentation de planches concepts de la charte graphique.</a:t>
            </a:r>
          </a:p>
        </p:txBody>
      </p:sp>
      <p:sp>
        <p:nvSpPr>
          <p:cNvPr id="69" name="Rectangle 68">
            <a:extLst>
              <a:ext uri="{FF2B5EF4-FFF2-40B4-BE49-F238E27FC236}">
                <a16:creationId xmlns:a16="http://schemas.microsoft.com/office/drawing/2014/main" id="{902F6458-286C-0246-A629-910BF7F53170}"/>
              </a:ext>
            </a:extLst>
          </p:cNvPr>
          <p:cNvSpPr/>
          <p:nvPr/>
        </p:nvSpPr>
        <p:spPr>
          <a:xfrm>
            <a:off x="1649372" y="2051645"/>
            <a:ext cx="6893523" cy="478336"/>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Réception du </a:t>
            </a:r>
            <a:r>
              <a:rPr lang="fr-FR" sz="1200" dirty="0" err="1">
                <a:solidFill>
                  <a:srgbClr val="242340"/>
                </a:solidFill>
                <a:latin typeface="Jost" pitchFamily="2" charset="77"/>
                <a:ea typeface="Jost" pitchFamily="2" charset="77"/>
                <a:cs typeface="Arial" panose="020B0604020202020204" pitchFamily="34" charset="0"/>
              </a:rPr>
              <a:t>brief</a:t>
            </a:r>
            <a:r>
              <a:rPr lang="fr-FR" sz="1200" dirty="0">
                <a:solidFill>
                  <a:srgbClr val="242340"/>
                </a:solidFill>
                <a:latin typeface="Jost" pitchFamily="2" charset="77"/>
                <a:ea typeface="Jost" pitchFamily="2" charset="77"/>
                <a:cs typeface="Arial" panose="020B0604020202020204" pitchFamily="34" charset="0"/>
              </a:rPr>
              <a:t> dès demande de votre part du démarrage du projet.</a:t>
            </a:r>
          </a:p>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Prise en charge et vérification de l’ensemble des éléments (ouverture des fichiers, lisibilité, etc.)</a:t>
            </a:r>
          </a:p>
        </p:txBody>
      </p:sp>
      <p:sp>
        <p:nvSpPr>
          <p:cNvPr id="70" name="Rectangle 69">
            <a:extLst>
              <a:ext uri="{FF2B5EF4-FFF2-40B4-BE49-F238E27FC236}">
                <a16:creationId xmlns:a16="http://schemas.microsoft.com/office/drawing/2014/main" id="{7E1D655A-7125-D643-A54E-335EB21E606E}"/>
              </a:ext>
            </a:extLst>
          </p:cNvPr>
          <p:cNvSpPr/>
          <p:nvPr/>
        </p:nvSpPr>
        <p:spPr>
          <a:xfrm>
            <a:off x="1620018" y="2917482"/>
            <a:ext cx="4562716" cy="657872"/>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Recherche de concept, choix de typos, couleurs, etc.</a:t>
            </a:r>
          </a:p>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Recherche iconographique sur notre banque d’images si besoin.</a:t>
            </a:r>
          </a:p>
        </p:txBody>
      </p:sp>
      <p:sp>
        <p:nvSpPr>
          <p:cNvPr id="71" name="Rectangle 70">
            <a:extLst>
              <a:ext uri="{FF2B5EF4-FFF2-40B4-BE49-F238E27FC236}">
                <a16:creationId xmlns:a16="http://schemas.microsoft.com/office/drawing/2014/main" id="{0E0AE145-A2C8-E645-A782-27D745D3669B}"/>
              </a:ext>
            </a:extLst>
          </p:cNvPr>
          <p:cNvSpPr/>
          <p:nvPr/>
        </p:nvSpPr>
        <p:spPr>
          <a:xfrm>
            <a:off x="1606299" y="5254708"/>
            <a:ext cx="5845863" cy="276999"/>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Correction et présentation de la charte graphique.</a:t>
            </a:r>
          </a:p>
        </p:txBody>
      </p:sp>
      <p:sp>
        <p:nvSpPr>
          <p:cNvPr id="72" name="Rectangle 71">
            <a:extLst>
              <a:ext uri="{FF2B5EF4-FFF2-40B4-BE49-F238E27FC236}">
                <a16:creationId xmlns:a16="http://schemas.microsoft.com/office/drawing/2014/main" id="{95E6EED1-71EA-7141-B11E-A56E08B5963E}"/>
              </a:ext>
            </a:extLst>
          </p:cNvPr>
          <p:cNvSpPr/>
          <p:nvPr/>
        </p:nvSpPr>
        <p:spPr>
          <a:xfrm>
            <a:off x="1606299" y="4357642"/>
            <a:ext cx="6134463" cy="657872"/>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Premier retour client et envoi des corrections sous forme de PDF annoté avec commentaires.</a:t>
            </a:r>
          </a:p>
          <a:p>
            <a:pPr marL="188989" indent="-188989">
              <a:lnSpc>
                <a:spcPts val="1400"/>
              </a:lnSpc>
              <a:spcAft>
                <a:spcPts val="200"/>
              </a:spcAft>
              <a:buClr>
                <a:srgbClr val="ABCC3A"/>
              </a:buClr>
              <a:buFont typeface="Arial" panose="020B0604020202020204" pitchFamily="34" charset="0"/>
              <a:buChar char="•"/>
            </a:pPr>
            <a:r>
              <a:rPr lang="fr-FR" sz="1200" dirty="0" err="1">
                <a:solidFill>
                  <a:srgbClr val="242340"/>
                </a:solidFill>
                <a:latin typeface="Jost" pitchFamily="2" charset="77"/>
                <a:ea typeface="Jost" pitchFamily="2" charset="77"/>
                <a:cs typeface="Arial" panose="020B0604020202020204" pitchFamily="34" charset="0"/>
              </a:rPr>
              <a:t>Débrief</a:t>
            </a:r>
            <a:r>
              <a:rPr lang="fr-FR" sz="1200" dirty="0">
                <a:solidFill>
                  <a:srgbClr val="242340"/>
                </a:solidFill>
                <a:latin typeface="Jost" pitchFamily="2" charset="77"/>
                <a:ea typeface="Jost" pitchFamily="2" charset="77"/>
                <a:cs typeface="Arial" panose="020B0604020202020204" pitchFamily="34" charset="0"/>
              </a:rPr>
              <a:t> en présentiel ou par vidéo si besoin</a:t>
            </a:r>
          </a:p>
        </p:txBody>
      </p:sp>
      <p:sp>
        <p:nvSpPr>
          <p:cNvPr id="73" name="Rectangle 72">
            <a:extLst>
              <a:ext uri="{FF2B5EF4-FFF2-40B4-BE49-F238E27FC236}">
                <a16:creationId xmlns:a16="http://schemas.microsoft.com/office/drawing/2014/main" id="{B013ACC7-0FAB-7D4E-88ED-50A60CF3A6BC}"/>
              </a:ext>
            </a:extLst>
          </p:cNvPr>
          <p:cNvSpPr/>
          <p:nvPr/>
        </p:nvSpPr>
        <p:spPr>
          <a:xfrm>
            <a:off x="1606300" y="5868069"/>
            <a:ext cx="6619926" cy="657872"/>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Deuxième retour client pour validation des choix graphiques et envoi des corrections sous forme de PDF annoté avec commentaires.</a:t>
            </a:r>
          </a:p>
          <a:p>
            <a:pPr marL="188989" indent="-188989">
              <a:lnSpc>
                <a:spcPts val="1400"/>
              </a:lnSpc>
              <a:spcAft>
                <a:spcPts val="200"/>
              </a:spcAft>
              <a:buClr>
                <a:srgbClr val="ABCC3A"/>
              </a:buClr>
              <a:buFont typeface="Arial" panose="020B0604020202020204" pitchFamily="34" charset="0"/>
              <a:buChar char="•"/>
            </a:pPr>
            <a:r>
              <a:rPr lang="fr-FR" sz="1200" dirty="0" err="1">
                <a:solidFill>
                  <a:srgbClr val="242340"/>
                </a:solidFill>
                <a:latin typeface="Jost" pitchFamily="2" charset="77"/>
                <a:ea typeface="Jost" pitchFamily="2" charset="77"/>
                <a:cs typeface="Arial" panose="020B0604020202020204" pitchFamily="34" charset="0"/>
              </a:rPr>
              <a:t>Débrief</a:t>
            </a:r>
            <a:r>
              <a:rPr lang="fr-FR" sz="1200" dirty="0">
                <a:solidFill>
                  <a:srgbClr val="242340"/>
                </a:solidFill>
                <a:latin typeface="Jost" pitchFamily="2" charset="77"/>
                <a:ea typeface="Jost" pitchFamily="2" charset="77"/>
                <a:cs typeface="Arial" panose="020B0604020202020204" pitchFamily="34" charset="0"/>
              </a:rPr>
              <a:t> en présentiel ou par vidéo si besoin</a:t>
            </a:r>
          </a:p>
        </p:txBody>
      </p:sp>
      <p:sp>
        <p:nvSpPr>
          <p:cNvPr id="89" name="Rectangle 88">
            <a:extLst>
              <a:ext uri="{FF2B5EF4-FFF2-40B4-BE49-F238E27FC236}">
                <a16:creationId xmlns:a16="http://schemas.microsoft.com/office/drawing/2014/main" id="{FEA6AF0A-D4AA-5542-AAB1-42D46F807238}"/>
              </a:ext>
            </a:extLst>
          </p:cNvPr>
          <p:cNvSpPr/>
          <p:nvPr/>
        </p:nvSpPr>
        <p:spPr>
          <a:xfrm>
            <a:off x="1606299" y="6734666"/>
            <a:ext cx="5845863" cy="276999"/>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Correction et présentation définitive de la charte graphique.</a:t>
            </a:r>
          </a:p>
        </p:txBody>
      </p:sp>
      <p:grpSp>
        <p:nvGrpSpPr>
          <p:cNvPr id="121" name="Groupe 120">
            <a:extLst>
              <a:ext uri="{FF2B5EF4-FFF2-40B4-BE49-F238E27FC236}">
                <a16:creationId xmlns:a16="http://schemas.microsoft.com/office/drawing/2014/main" id="{7E7EA1EC-E71B-534C-871D-99A6B45C20DF}"/>
              </a:ext>
            </a:extLst>
          </p:cNvPr>
          <p:cNvGrpSpPr/>
          <p:nvPr/>
        </p:nvGrpSpPr>
        <p:grpSpPr>
          <a:xfrm>
            <a:off x="343665" y="1900825"/>
            <a:ext cx="1160014" cy="769441"/>
            <a:chOff x="-124841" y="1797330"/>
            <a:chExt cx="1160014" cy="769441"/>
          </a:xfrm>
        </p:grpSpPr>
        <p:sp>
          <p:nvSpPr>
            <p:cNvPr id="7" name="ZoneTexte 6">
              <a:extLst>
                <a:ext uri="{FF2B5EF4-FFF2-40B4-BE49-F238E27FC236}">
                  <a16:creationId xmlns:a16="http://schemas.microsoft.com/office/drawing/2014/main" id="{E976AF41-A3EA-CC40-A952-55B4DAA5E3F6}"/>
                </a:ext>
              </a:extLst>
            </p:cNvPr>
            <p:cNvSpPr txBox="1"/>
            <p:nvPr/>
          </p:nvSpPr>
          <p:spPr>
            <a:xfrm>
              <a:off x="-124841" y="2034489"/>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0" name="Rectangle 109">
              <a:extLst>
                <a:ext uri="{FF2B5EF4-FFF2-40B4-BE49-F238E27FC236}">
                  <a16:creationId xmlns:a16="http://schemas.microsoft.com/office/drawing/2014/main" id="{4EFC1B6F-4725-F545-8F2C-23B1320BD1EA}"/>
                </a:ext>
              </a:extLst>
            </p:cNvPr>
            <p:cNvSpPr/>
            <p:nvPr/>
          </p:nvSpPr>
          <p:spPr>
            <a:xfrm>
              <a:off x="427314" y="1797330"/>
              <a:ext cx="607859"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1</a:t>
              </a:r>
            </a:p>
          </p:txBody>
        </p:sp>
        <p:cxnSp>
          <p:nvCxnSpPr>
            <p:cNvPr id="16" name="Connecteur droit 15">
              <a:extLst>
                <a:ext uri="{FF2B5EF4-FFF2-40B4-BE49-F238E27FC236}">
                  <a16:creationId xmlns:a16="http://schemas.microsoft.com/office/drawing/2014/main" id="{A429DA5D-F1AA-0E40-8344-B33400B4E547}"/>
                </a:ext>
              </a:extLst>
            </p:cNvPr>
            <p:cNvCxnSpPr/>
            <p:nvPr/>
          </p:nvCxnSpPr>
          <p:spPr>
            <a:xfrm>
              <a:off x="0" y="2330358"/>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8" name="Groupe 17">
            <a:extLst>
              <a:ext uri="{FF2B5EF4-FFF2-40B4-BE49-F238E27FC236}">
                <a16:creationId xmlns:a16="http://schemas.microsoft.com/office/drawing/2014/main" id="{90731701-928E-DB4D-83BE-B36ECD452E59}"/>
              </a:ext>
            </a:extLst>
          </p:cNvPr>
          <p:cNvGrpSpPr/>
          <p:nvPr/>
        </p:nvGrpSpPr>
        <p:grpSpPr>
          <a:xfrm>
            <a:off x="314311" y="2739614"/>
            <a:ext cx="1227340" cy="769441"/>
            <a:chOff x="-124841" y="2438723"/>
            <a:chExt cx="1227340" cy="769441"/>
          </a:xfrm>
        </p:grpSpPr>
        <p:sp>
          <p:nvSpPr>
            <p:cNvPr id="111" name="ZoneTexte 110">
              <a:extLst>
                <a:ext uri="{FF2B5EF4-FFF2-40B4-BE49-F238E27FC236}">
                  <a16:creationId xmlns:a16="http://schemas.microsoft.com/office/drawing/2014/main" id="{80F926DD-C434-6F4C-812F-80A1B0A11289}"/>
                </a:ext>
              </a:extLst>
            </p:cNvPr>
            <p:cNvSpPr txBox="1"/>
            <p:nvPr/>
          </p:nvSpPr>
          <p:spPr>
            <a:xfrm>
              <a:off x="-124841" y="2675882"/>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2" name="Rectangle 111">
              <a:extLst>
                <a:ext uri="{FF2B5EF4-FFF2-40B4-BE49-F238E27FC236}">
                  <a16:creationId xmlns:a16="http://schemas.microsoft.com/office/drawing/2014/main" id="{A31C220A-2433-3B4D-8C2A-7749B6B67CCC}"/>
                </a:ext>
              </a:extLst>
            </p:cNvPr>
            <p:cNvSpPr/>
            <p:nvPr/>
          </p:nvSpPr>
          <p:spPr>
            <a:xfrm>
              <a:off x="427314" y="2438723"/>
              <a:ext cx="675185"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2</a:t>
              </a:r>
            </a:p>
          </p:txBody>
        </p:sp>
        <p:cxnSp>
          <p:nvCxnSpPr>
            <p:cNvPr id="113" name="Connecteur droit 112">
              <a:extLst>
                <a:ext uri="{FF2B5EF4-FFF2-40B4-BE49-F238E27FC236}">
                  <a16:creationId xmlns:a16="http://schemas.microsoft.com/office/drawing/2014/main" id="{C960432A-83E7-FE43-8B48-53580D792138}"/>
                </a:ext>
              </a:extLst>
            </p:cNvPr>
            <p:cNvCxnSpPr/>
            <p:nvPr/>
          </p:nvCxnSpPr>
          <p:spPr>
            <a:xfrm>
              <a:off x="0" y="2971751"/>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7" name="Groupe 16">
            <a:extLst>
              <a:ext uri="{FF2B5EF4-FFF2-40B4-BE49-F238E27FC236}">
                <a16:creationId xmlns:a16="http://schemas.microsoft.com/office/drawing/2014/main" id="{0437A8AC-8488-6B4A-B295-D87DE7000821}"/>
              </a:ext>
            </a:extLst>
          </p:cNvPr>
          <p:cNvGrpSpPr/>
          <p:nvPr/>
        </p:nvGrpSpPr>
        <p:grpSpPr>
          <a:xfrm>
            <a:off x="314311" y="3552114"/>
            <a:ext cx="1214516" cy="769441"/>
            <a:chOff x="-124841" y="3119312"/>
            <a:chExt cx="1214516" cy="769441"/>
          </a:xfrm>
        </p:grpSpPr>
        <p:sp>
          <p:nvSpPr>
            <p:cNvPr id="114" name="ZoneTexte 113">
              <a:extLst>
                <a:ext uri="{FF2B5EF4-FFF2-40B4-BE49-F238E27FC236}">
                  <a16:creationId xmlns:a16="http://schemas.microsoft.com/office/drawing/2014/main" id="{491FA118-8B87-6240-BB43-D99EE86EB59D}"/>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5" name="Rectangle 114">
              <a:extLst>
                <a:ext uri="{FF2B5EF4-FFF2-40B4-BE49-F238E27FC236}">
                  <a16:creationId xmlns:a16="http://schemas.microsoft.com/office/drawing/2014/main" id="{080F37F7-0448-6944-A004-048822F1F2C2}"/>
                </a:ext>
              </a:extLst>
            </p:cNvPr>
            <p:cNvSpPr/>
            <p:nvPr/>
          </p:nvSpPr>
          <p:spPr>
            <a:xfrm>
              <a:off x="427314" y="3119312"/>
              <a:ext cx="662361"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3</a:t>
              </a:r>
            </a:p>
          </p:txBody>
        </p:sp>
        <p:cxnSp>
          <p:nvCxnSpPr>
            <p:cNvPr id="116" name="Connecteur droit 115">
              <a:extLst>
                <a:ext uri="{FF2B5EF4-FFF2-40B4-BE49-F238E27FC236}">
                  <a16:creationId xmlns:a16="http://schemas.microsoft.com/office/drawing/2014/main" id="{AAAFD9FA-A399-444F-AFF6-759BEB714354}"/>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17" name="Groupe 116">
            <a:extLst>
              <a:ext uri="{FF2B5EF4-FFF2-40B4-BE49-F238E27FC236}">
                <a16:creationId xmlns:a16="http://schemas.microsoft.com/office/drawing/2014/main" id="{430E0176-5B9B-4340-B1BF-B08633A64ACC}"/>
              </a:ext>
            </a:extLst>
          </p:cNvPr>
          <p:cNvGrpSpPr/>
          <p:nvPr/>
        </p:nvGrpSpPr>
        <p:grpSpPr>
          <a:xfrm>
            <a:off x="300593" y="4282764"/>
            <a:ext cx="1235355" cy="769441"/>
            <a:chOff x="-124841" y="3119312"/>
            <a:chExt cx="1235355" cy="769441"/>
          </a:xfrm>
        </p:grpSpPr>
        <p:sp>
          <p:nvSpPr>
            <p:cNvPr id="118" name="ZoneTexte 117">
              <a:extLst>
                <a:ext uri="{FF2B5EF4-FFF2-40B4-BE49-F238E27FC236}">
                  <a16:creationId xmlns:a16="http://schemas.microsoft.com/office/drawing/2014/main" id="{52AE0E2F-CB20-E948-B17B-F36F845F6E12}"/>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9" name="Rectangle 118">
              <a:extLst>
                <a:ext uri="{FF2B5EF4-FFF2-40B4-BE49-F238E27FC236}">
                  <a16:creationId xmlns:a16="http://schemas.microsoft.com/office/drawing/2014/main" id="{37743765-2D6D-9E47-AF51-D535930C35F7}"/>
                </a:ext>
              </a:extLst>
            </p:cNvPr>
            <p:cNvSpPr/>
            <p:nvPr/>
          </p:nvSpPr>
          <p:spPr>
            <a:xfrm>
              <a:off x="427314" y="3119312"/>
              <a:ext cx="683200"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4</a:t>
              </a:r>
            </a:p>
          </p:txBody>
        </p:sp>
        <p:cxnSp>
          <p:nvCxnSpPr>
            <p:cNvPr id="120" name="Connecteur droit 119">
              <a:extLst>
                <a:ext uri="{FF2B5EF4-FFF2-40B4-BE49-F238E27FC236}">
                  <a16:creationId xmlns:a16="http://schemas.microsoft.com/office/drawing/2014/main" id="{ADAEDDF5-B047-2D4C-BB41-43B048B96F3F}"/>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22" name="Groupe 121">
            <a:extLst>
              <a:ext uri="{FF2B5EF4-FFF2-40B4-BE49-F238E27FC236}">
                <a16:creationId xmlns:a16="http://schemas.microsoft.com/office/drawing/2014/main" id="{2F5F8D05-121E-A547-9E18-75E2503D13B7}"/>
              </a:ext>
            </a:extLst>
          </p:cNvPr>
          <p:cNvGrpSpPr/>
          <p:nvPr/>
        </p:nvGrpSpPr>
        <p:grpSpPr>
          <a:xfrm>
            <a:off x="320029" y="5043071"/>
            <a:ext cx="1225737" cy="769441"/>
            <a:chOff x="-124841" y="3119312"/>
            <a:chExt cx="1225737" cy="769441"/>
          </a:xfrm>
        </p:grpSpPr>
        <p:sp>
          <p:nvSpPr>
            <p:cNvPr id="123" name="ZoneTexte 122">
              <a:extLst>
                <a:ext uri="{FF2B5EF4-FFF2-40B4-BE49-F238E27FC236}">
                  <a16:creationId xmlns:a16="http://schemas.microsoft.com/office/drawing/2014/main" id="{A7CEC3B0-0354-D043-9EDA-EB6A91D38910}"/>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24" name="Rectangle 123">
              <a:extLst>
                <a:ext uri="{FF2B5EF4-FFF2-40B4-BE49-F238E27FC236}">
                  <a16:creationId xmlns:a16="http://schemas.microsoft.com/office/drawing/2014/main" id="{AA02B24B-EB0C-6F4D-8B76-50E7DF5E9847}"/>
                </a:ext>
              </a:extLst>
            </p:cNvPr>
            <p:cNvSpPr/>
            <p:nvPr/>
          </p:nvSpPr>
          <p:spPr>
            <a:xfrm>
              <a:off x="427314" y="3119312"/>
              <a:ext cx="673582"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5</a:t>
              </a:r>
            </a:p>
          </p:txBody>
        </p:sp>
        <p:cxnSp>
          <p:nvCxnSpPr>
            <p:cNvPr id="125" name="Connecteur droit 124">
              <a:extLst>
                <a:ext uri="{FF2B5EF4-FFF2-40B4-BE49-F238E27FC236}">
                  <a16:creationId xmlns:a16="http://schemas.microsoft.com/office/drawing/2014/main" id="{A9800289-0A13-5A4B-9B5C-4192AD3BAB4E}"/>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26" name="Groupe 125">
            <a:extLst>
              <a:ext uri="{FF2B5EF4-FFF2-40B4-BE49-F238E27FC236}">
                <a16:creationId xmlns:a16="http://schemas.microsoft.com/office/drawing/2014/main" id="{D233164A-8122-AC42-A61E-ECBA1A694D12}"/>
              </a:ext>
            </a:extLst>
          </p:cNvPr>
          <p:cNvGrpSpPr/>
          <p:nvPr/>
        </p:nvGrpSpPr>
        <p:grpSpPr>
          <a:xfrm>
            <a:off x="320029" y="5766516"/>
            <a:ext cx="1232149" cy="769441"/>
            <a:chOff x="-124841" y="3119312"/>
            <a:chExt cx="1232149" cy="769441"/>
          </a:xfrm>
        </p:grpSpPr>
        <p:sp>
          <p:nvSpPr>
            <p:cNvPr id="127" name="ZoneTexte 126">
              <a:extLst>
                <a:ext uri="{FF2B5EF4-FFF2-40B4-BE49-F238E27FC236}">
                  <a16:creationId xmlns:a16="http://schemas.microsoft.com/office/drawing/2014/main" id="{AE7C0A33-C09F-6743-AA3F-B76ADFD0487E}"/>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28" name="Rectangle 127">
              <a:extLst>
                <a:ext uri="{FF2B5EF4-FFF2-40B4-BE49-F238E27FC236}">
                  <a16:creationId xmlns:a16="http://schemas.microsoft.com/office/drawing/2014/main" id="{ABF5F4C2-82D7-3048-8FA7-8EF56BF271E2}"/>
                </a:ext>
              </a:extLst>
            </p:cNvPr>
            <p:cNvSpPr/>
            <p:nvPr/>
          </p:nvSpPr>
          <p:spPr>
            <a:xfrm>
              <a:off x="427314" y="3119312"/>
              <a:ext cx="679994"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6</a:t>
              </a:r>
            </a:p>
          </p:txBody>
        </p:sp>
        <p:cxnSp>
          <p:nvCxnSpPr>
            <p:cNvPr id="129" name="Connecteur droit 128">
              <a:extLst>
                <a:ext uri="{FF2B5EF4-FFF2-40B4-BE49-F238E27FC236}">
                  <a16:creationId xmlns:a16="http://schemas.microsoft.com/office/drawing/2014/main" id="{7B9047CF-E94F-F14A-AAD8-2BA7FE08E6EB}"/>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30" name="Groupe 129">
            <a:extLst>
              <a:ext uri="{FF2B5EF4-FFF2-40B4-BE49-F238E27FC236}">
                <a16:creationId xmlns:a16="http://schemas.microsoft.com/office/drawing/2014/main" id="{3EA5EE60-88E1-6D4B-B148-37C64D6EEA98}"/>
              </a:ext>
            </a:extLst>
          </p:cNvPr>
          <p:cNvGrpSpPr/>
          <p:nvPr/>
        </p:nvGrpSpPr>
        <p:grpSpPr>
          <a:xfrm>
            <a:off x="310997" y="6466780"/>
            <a:ext cx="1203295" cy="769441"/>
            <a:chOff x="-124841" y="3119312"/>
            <a:chExt cx="1203295" cy="769441"/>
          </a:xfrm>
        </p:grpSpPr>
        <p:sp>
          <p:nvSpPr>
            <p:cNvPr id="131" name="ZoneTexte 130">
              <a:extLst>
                <a:ext uri="{FF2B5EF4-FFF2-40B4-BE49-F238E27FC236}">
                  <a16:creationId xmlns:a16="http://schemas.microsoft.com/office/drawing/2014/main" id="{293DBAE2-09DE-DD48-B72E-AA712927680C}"/>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32" name="Rectangle 131">
              <a:extLst>
                <a:ext uri="{FF2B5EF4-FFF2-40B4-BE49-F238E27FC236}">
                  <a16:creationId xmlns:a16="http://schemas.microsoft.com/office/drawing/2014/main" id="{500F60A8-C20D-C04E-8390-F2B762948DB2}"/>
                </a:ext>
              </a:extLst>
            </p:cNvPr>
            <p:cNvSpPr/>
            <p:nvPr/>
          </p:nvSpPr>
          <p:spPr>
            <a:xfrm>
              <a:off x="427314" y="3119312"/>
              <a:ext cx="651140"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7</a:t>
              </a:r>
            </a:p>
          </p:txBody>
        </p:sp>
        <p:cxnSp>
          <p:nvCxnSpPr>
            <p:cNvPr id="133" name="Connecteur droit 132">
              <a:extLst>
                <a:ext uri="{FF2B5EF4-FFF2-40B4-BE49-F238E27FC236}">
                  <a16:creationId xmlns:a16="http://schemas.microsoft.com/office/drawing/2014/main" id="{D402A8F7-370A-6E49-81D3-E4166BA24AD8}"/>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pic>
        <p:nvPicPr>
          <p:cNvPr id="45" name="Image 44">
            <a:extLst>
              <a:ext uri="{FF2B5EF4-FFF2-40B4-BE49-F238E27FC236}">
                <a16:creationId xmlns:a16="http://schemas.microsoft.com/office/drawing/2014/main" id="{6F380FF2-B226-694D-89D4-14ADF0578B4D}"/>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82501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21DFFC-19AE-CA4A-BB2A-51150EF20F78}"/>
              </a:ext>
            </a:extLst>
          </p:cNvPr>
          <p:cNvPicPr>
            <a:picLocks noChangeAspect="1"/>
          </p:cNvPicPr>
          <p:nvPr/>
        </p:nvPicPr>
        <p:blipFill rotWithShape="1">
          <a:blip r:embed="rId2"/>
          <a:srcRect l="13795" t="17636" b="23255"/>
          <a:stretch/>
        </p:blipFill>
        <p:spPr>
          <a:xfrm>
            <a:off x="0" y="0"/>
            <a:ext cx="10691812" cy="6156102"/>
          </a:xfrm>
          <a:prstGeom prst="rect">
            <a:avLst/>
          </a:prstGeom>
        </p:spPr>
      </p:pic>
      <p:pic>
        <p:nvPicPr>
          <p:cNvPr id="8" name="Image 7">
            <a:extLst>
              <a:ext uri="{FF2B5EF4-FFF2-40B4-BE49-F238E27FC236}">
                <a16:creationId xmlns:a16="http://schemas.microsoft.com/office/drawing/2014/main" id="{8E893499-C25A-7849-8BC0-F7CCC7D3A4DA}"/>
              </a:ext>
            </a:extLst>
          </p:cNvPr>
          <p:cNvPicPr>
            <a:picLocks noChangeAspect="1"/>
          </p:cNvPicPr>
          <p:nvPr/>
        </p:nvPicPr>
        <p:blipFill>
          <a:blip r:embed="rId3"/>
          <a:stretch>
            <a:fillRect/>
          </a:stretch>
        </p:blipFill>
        <p:spPr>
          <a:xfrm>
            <a:off x="350421" y="6738566"/>
            <a:ext cx="3006188" cy="635110"/>
          </a:xfrm>
          <a:prstGeom prst="rect">
            <a:avLst/>
          </a:prstGeom>
        </p:spPr>
      </p:pic>
      <p:pic>
        <p:nvPicPr>
          <p:cNvPr id="9" name="Image 8">
            <a:extLst>
              <a:ext uri="{FF2B5EF4-FFF2-40B4-BE49-F238E27FC236}">
                <a16:creationId xmlns:a16="http://schemas.microsoft.com/office/drawing/2014/main" id="{151AE9F2-3F66-984A-80A5-070216BAC915}"/>
              </a:ext>
            </a:extLst>
          </p:cNvPr>
          <p:cNvPicPr>
            <a:picLocks noChangeAspect="1"/>
          </p:cNvPicPr>
          <p:nvPr/>
        </p:nvPicPr>
        <p:blipFill>
          <a:blip r:embed="rId4"/>
          <a:stretch>
            <a:fillRect/>
          </a:stretch>
        </p:blipFill>
        <p:spPr>
          <a:xfrm>
            <a:off x="0" y="0"/>
            <a:ext cx="10691999" cy="5403210"/>
          </a:xfrm>
          <a:prstGeom prst="rect">
            <a:avLst/>
          </a:prstGeom>
        </p:spPr>
      </p:pic>
      <p:sp>
        <p:nvSpPr>
          <p:cNvPr id="10" name="Rectangle 9">
            <a:extLst>
              <a:ext uri="{FF2B5EF4-FFF2-40B4-BE49-F238E27FC236}">
                <a16:creationId xmlns:a16="http://schemas.microsoft.com/office/drawing/2014/main" id="{0B6B64F2-2F5E-B043-9956-D3F0020EC454}"/>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LES MOYENS HUMAINS</a:t>
            </a:r>
          </a:p>
        </p:txBody>
      </p:sp>
    </p:spTree>
    <p:extLst>
      <p:ext uri="{BB962C8B-B14F-4D97-AF65-F5344CB8AC3E}">
        <p14:creationId xmlns:p14="http://schemas.microsoft.com/office/powerpoint/2010/main" val="228654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998E785-E75D-854F-99D2-7D05A041CE51}"/>
              </a:ext>
            </a:extLst>
          </p:cNvPr>
          <p:cNvPicPr>
            <a:picLocks noChangeAspect="1"/>
          </p:cNvPicPr>
          <p:nvPr/>
        </p:nvPicPr>
        <p:blipFill rotWithShape="1">
          <a:blip r:embed="rId2"/>
          <a:srcRect l="-3150" t="29" r="66149" b="47640"/>
          <a:stretch/>
        </p:blipFill>
        <p:spPr>
          <a:xfrm rot="4021533">
            <a:off x="5655856" y="-1661976"/>
            <a:ext cx="5291858" cy="5291858"/>
          </a:xfrm>
          <a:prstGeom prst="rect">
            <a:avLst/>
          </a:prstGeom>
        </p:spPr>
      </p:pic>
      <p:pic>
        <p:nvPicPr>
          <p:cNvPr id="13" name="Image 12">
            <a:extLst>
              <a:ext uri="{FF2B5EF4-FFF2-40B4-BE49-F238E27FC236}">
                <a16:creationId xmlns:a16="http://schemas.microsoft.com/office/drawing/2014/main" id="{2598D800-1D4B-8841-B638-5A64EEE09080}"/>
              </a:ext>
            </a:extLst>
          </p:cNvPr>
          <p:cNvPicPr>
            <a:picLocks noChangeAspect="1"/>
          </p:cNvPicPr>
          <p:nvPr/>
        </p:nvPicPr>
        <p:blipFill rotWithShape="1">
          <a:blip r:embed="rId3"/>
          <a:srcRect l="231" t="72628" r="83335" b="-4306"/>
          <a:stretch/>
        </p:blipFill>
        <p:spPr>
          <a:xfrm rot="5400000" flipH="1">
            <a:off x="-49408" y="4085655"/>
            <a:ext cx="2906750" cy="4069450"/>
          </a:xfrm>
          <a:prstGeom prst="rect">
            <a:avLst/>
          </a:prstGeom>
        </p:spPr>
      </p:pic>
      <p:sp>
        <p:nvSpPr>
          <p:cNvPr id="14" name="Rectangle : avec coins arrondis en diagonale 13">
            <a:extLst>
              <a:ext uri="{FF2B5EF4-FFF2-40B4-BE49-F238E27FC236}">
                <a16:creationId xmlns:a16="http://schemas.microsoft.com/office/drawing/2014/main" id="{47A52466-2205-A04A-9C66-1B67279AF245}"/>
              </a:ext>
            </a:extLst>
          </p:cNvPr>
          <p:cNvSpPr/>
          <p:nvPr/>
        </p:nvSpPr>
        <p:spPr>
          <a:xfrm>
            <a:off x="247564" y="2890970"/>
            <a:ext cx="4306254" cy="2329027"/>
          </a:xfrm>
          <a:prstGeom prst="round2DiagRect">
            <a:avLst>
              <a:gd name="adj1" fmla="val 5120"/>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5" name="Rectangle : avec coins arrondis en diagonale 14">
            <a:extLst>
              <a:ext uri="{FF2B5EF4-FFF2-40B4-BE49-F238E27FC236}">
                <a16:creationId xmlns:a16="http://schemas.microsoft.com/office/drawing/2014/main" id="{639E3FBE-BBD5-A145-9213-728B39A02441}"/>
              </a:ext>
            </a:extLst>
          </p:cNvPr>
          <p:cNvSpPr/>
          <p:nvPr/>
        </p:nvSpPr>
        <p:spPr>
          <a:xfrm>
            <a:off x="4832973" y="3392627"/>
            <a:ext cx="5521953" cy="2475442"/>
          </a:xfrm>
          <a:prstGeom prst="round2DiagRect">
            <a:avLst>
              <a:gd name="adj1" fmla="val 0"/>
              <a:gd name="adj2" fmla="val 5389"/>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6" name="Espace réservé du numéro de diapositive 1">
            <a:extLst>
              <a:ext uri="{FF2B5EF4-FFF2-40B4-BE49-F238E27FC236}">
                <a16:creationId xmlns:a16="http://schemas.microsoft.com/office/drawing/2014/main" id="{7AB1A02E-9646-AC46-A551-25846432404E}"/>
              </a:ext>
            </a:extLst>
          </p:cNvPr>
          <p:cNvSpPr>
            <a:spLocks noGrp="1"/>
          </p:cNvSpPr>
          <p:nvPr>
            <p:ph type="sldNum" sz="quarter" idx="12"/>
          </p:nvPr>
        </p:nvSpPr>
        <p:spPr>
          <a:xfrm>
            <a:off x="7938194" y="7003000"/>
            <a:ext cx="2405658" cy="402483"/>
          </a:xfrm>
        </p:spPr>
        <p:txBody>
          <a:bodyPr/>
          <a:lstStyle/>
          <a:p>
            <a:fld id="{762342CF-B6B4-1749-BE13-BD0DDABD5460}" type="slidenum">
              <a:rPr lang="fr-FR" smtClean="0">
                <a:latin typeface="Jost" pitchFamily="2" charset="77"/>
              </a:rPr>
              <a:pPr/>
              <a:t>14</a:t>
            </a:fld>
            <a:endParaRPr lang="fr-FR" dirty="0">
              <a:latin typeface="Jost" pitchFamily="2" charset="77"/>
            </a:endParaRPr>
          </a:p>
        </p:txBody>
      </p:sp>
      <p:sp>
        <p:nvSpPr>
          <p:cNvPr id="17" name="Rectangle 16">
            <a:extLst>
              <a:ext uri="{FF2B5EF4-FFF2-40B4-BE49-F238E27FC236}">
                <a16:creationId xmlns:a16="http://schemas.microsoft.com/office/drawing/2014/main" id="{9904A7B5-BB0B-CB46-9D8D-DD21EE1846AD}"/>
              </a:ext>
            </a:extLst>
          </p:cNvPr>
          <p:cNvSpPr/>
          <p:nvPr/>
        </p:nvSpPr>
        <p:spPr>
          <a:xfrm>
            <a:off x="233338" y="829250"/>
            <a:ext cx="488627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VOTRE ÉQUIPE DÉDIÉE</a:t>
            </a:r>
          </a:p>
        </p:txBody>
      </p:sp>
      <p:sp>
        <p:nvSpPr>
          <p:cNvPr id="18" name="Rectangle 17">
            <a:extLst>
              <a:ext uri="{FF2B5EF4-FFF2-40B4-BE49-F238E27FC236}">
                <a16:creationId xmlns:a16="http://schemas.microsoft.com/office/drawing/2014/main" id="{728CCF56-BDFE-8D45-A9F8-958F3106E0D9}"/>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sp>
        <p:nvSpPr>
          <p:cNvPr id="19" name="ZoneTexte 18">
            <a:extLst>
              <a:ext uri="{FF2B5EF4-FFF2-40B4-BE49-F238E27FC236}">
                <a16:creationId xmlns:a16="http://schemas.microsoft.com/office/drawing/2014/main" id="{CD25DF66-AFFA-FE40-8933-BDE4349DD4FE}"/>
              </a:ext>
            </a:extLst>
          </p:cNvPr>
          <p:cNvSpPr txBox="1"/>
          <p:nvPr/>
        </p:nvSpPr>
        <p:spPr>
          <a:xfrm>
            <a:off x="227876" y="1398245"/>
            <a:ext cx="5344160" cy="307777"/>
          </a:xfrm>
          <a:prstGeom prst="rect">
            <a:avLst/>
          </a:prstGeom>
          <a:noFill/>
        </p:spPr>
        <p:txBody>
          <a:bodyPr wrap="square">
            <a:spAutoFit/>
          </a:bodyPr>
          <a:lstStyle/>
          <a:p>
            <a:pPr defTabSz="1007943">
              <a:defRPr/>
            </a:pPr>
            <a:r>
              <a:rPr lang="fr-FR" sz="1400" dirty="0">
                <a:solidFill>
                  <a:srgbClr val="17324B"/>
                </a:solidFill>
                <a:latin typeface="Jost" pitchFamily="2" charset="77"/>
                <a:ea typeface="Jost" pitchFamily="2" charset="77"/>
                <a:cs typeface="Arial Black" panose="020B0604020202020204" pitchFamily="34" charset="0"/>
              </a:rPr>
              <a:t>…AFIN D’ÊTRE EN LIEN AVEC VOS ATTENTES </a:t>
            </a:r>
          </a:p>
        </p:txBody>
      </p:sp>
      <p:sp>
        <p:nvSpPr>
          <p:cNvPr id="20" name="ZoneTexte 19">
            <a:extLst>
              <a:ext uri="{FF2B5EF4-FFF2-40B4-BE49-F238E27FC236}">
                <a16:creationId xmlns:a16="http://schemas.microsoft.com/office/drawing/2014/main" id="{F4E1E140-BE26-E347-81D7-0FF6A8BBC49F}"/>
              </a:ext>
            </a:extLst>
          </p:cNvPr>
          <p:cNvSpPr txBox="1"/>
          <p:nvPr/>
        </p:nvSpPr>
        <p:spPr>
          <a:xfrm>
            <a:off x="247564" y="2125118"/>
            <a:ext cx="1733654"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SÉVERINE GRASSET</a:t>
            </a:r>
            <a:endParaRPr lang="fr-FR" sz="1323" dirty="0">
              <a:solidFill>
                <a:schemeClr val="bg1"/>
              </a:solidFill>
              <a:latin typeface="Jost" pitchFamily="2" charset="77"/>
              <a:ea typeface="Jost" pitchFamily="2" charset="77"/>
            </a:endParaRPr>
          </a:p>
        </p:txBody>
      </p:sp>
      <p:sp>
        <p:nvSpPr>
          <p:cNvPr id="21" name="Rectangle 20">
            <a:extLst>
              <a:ext uri="{FF2B5EF4-FFF2-40B4-BE49-F238E27FC236}">
                <a16:creationId xmlns:a16="http://schemas.microsoft.com/office/drawing/2014/main" id="{985544F3-9841-D64B-B8EA-30EB10C485DE}"/>
              </a:ext>
            </a:extLst>
          </p:cNvPr>
          <p:cNvSpPr/>
          <p:nvPr/>
        </p:nvSpPr>
        <p:spPr>
          <a:xfrm>
            <a:off x="161330" y="2515391"/>
            <a:ext cx="3937450"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DIRECTRICE PÔLE DIGITAL ET CRÉATION</a:t>
            </a:r>
          </a:p>
        </p:txBody>
      </p:sp>
      <p:sp>
        <p:nvSpPr>
          <p:cNvPr id="22" name="Rectangle 21">
            <a:extLst>
              <a:ext uri="{FF2B5EF4-FFF2-40B4-BE49-F238E27FC236}">
                <a16:creationId xmlns:a16="http://schemas.microsoft.com/office/drawing/2014/main" id="{04EF0DE1-83AD-F14E-B7AD-D643F2F21DDA}"/>
              </a:ext>
            </a:extLst>
          </p:cNvPr>
          <p:cNvSpPr/>
          <p:nvPr/>
        </p:nvSpPr>
        <p:spPr>
          <a:xfrm>
            <a:off x="327458" y="2952323"/>
            <a:ext cx="4046434" cy="2123658"/>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Séverine a effectué une grande partie de sa carrière dans les principales agences de communication parisiennes où elle pilotait des projets transversaux digitaux. </a:t>
            </a:r>
          </a:p>
          <a:p>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Chez </a:t>
            </a:r>
            <a:r>
              <a:rPr lang="fr-FR" sz="1200" dirty="0" err="1">
                <a:solidFill>
                  <a:srgbClr val="17324B"/>
                </a:solidFill>
                <a:latin typeface="Jost" pitchFamily="2" charset="77"/>
                <a:ea typeface="Jost" pitchFamily="2" charset="77"/>
                <a:cs typeface="Arial" panose="020B0604020202020204" pitchFamily="34" charset="0"/>
              </a:rPr>
              <a:t>Jénome</a:t>
            </a:r>
            <a:r>
              <a:rPr lang="fr-FR" sz="1200" dirty="0">
                <a:solidFill>
                  <a:srgbClr val="17324B"/>
                </a:solidFill>
                <a:latin typeface="Jost" pitchFamily="2" charset="77"/>
                <a:ea typeface="Jost" pitchFamily="2" charset="77"/>
                <a:cs typeface="Arial" panose="020B0604020202020204" pitchFamily="34" charset="0"/>
              </a:rPr>
              <a:t>, elle œuvre sur des problématiques de stratégie, de conseil et fournit des recommandations pertinentes en réponse aux </a:t>
            </a:r>
            <a:r>
              <a:rPr lang="fr-FR" sz="1200" dirty="0" err="1">
                <a:solidFill>
                  <a:srgbClr val="17324B"/>
                </a:solidFill>
                <a:latin typeface="Jost" pitchFamily="2" charset="77"/>
                <a:ea typeface="Jost" pitchFamily="2" charset="77"/>
                <a:cs typeface="Arial" panose="020B0604020202020204" pitchFamily="34" charset="0"/>
              </a:rPr>
              <a:t>briefs</a:t>
            </a:r>
            <a:r>
              <a:rPr lang="fr-FR" sz="1200" dirty="0">
                <a:solidFill>
                  <a:srgbClr val="17324B"/>
                </a:solidFill>
                <a:latin typeface="Jost" pitchFamily="2" charset="77"/>
                <a:ea typeface="Jost" pitchFamily="2" charset="77"/>
                <a:cs typeface="Arial" panose="020B0604020202020204" pitchFamily="34" charset="0"/>
              </a:rPr>
              <a:t> clients.</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cs typeface="Arial" panose="020B0604020202020204" pitchFamily="34" charset="0"/>
              </a:rPr>
              <a:t>Elle coordonne les projets transversaux tels que les plateformes d’automatisation, les solutions informatiques et tous types d’outils collaboratifs.</a:t>
            </a:r>
          </a:p>
        </p:txBody>
      </p:sp>
      <p:sp>
        <p:nvSpPr>
          <p:cNvPr id="24" name="Rectangle 23">
            <a:extLst>
              <a:ext uri="{FF2B5EF4-FFF2-40B4-BE49-F238E27FC236}">
                <a16:creationId xmlns:a16="http://schemas.microsoft.com/office/drawing/2014/main" id="{C71CFECC-6D14-EA46-8694-B5FB039C9EE6}"/>
              </a:ext>
            </a:extLst>
          </p:cNvPr>
          <p:cNvSpPr/>
          <p:nvPr/>
        </p:nvSpPr>
        <p:spPr>
          <a:xfrm>
            <a:off x="4936521" y="3470558"/>
            <a:ext cx="5521953" cy="2308324"/>
          </a:xfrm>
          <a:prstGeom prst="rect">
            <a:avLst/>
          </a:prstGeom>
        </p:spPr>
        <p:txBody>
          <a:bodyPr wrap="square">
            <a:spAutoFit/>
          </a:bodyPr>
          <a:lstStyle/>
          <a:p>
            <a:pPr defTabSz="1007943">
              <a:defRPr/>
            </a:pPr>
            <a:r>
              <a:rPr lang="fr-FR" sz="1200" dirty="0">
                <a:solidFill>
                  <a:srgbClr val="17324B"/>
                </a:solidFill>
                <a:latin typeface="Jost" pitchFamily="2" charset="77"/>
                <a:ea typeface="Jost" pitchFamily="2" charset="77"/>
                <a:cs typeface="Arial" panose="020B0604020202020204" pitchFamily="34" charset="0"/>
              </a:rPr>
              <a:t>Avec une expérience de plus de 20 ans dans le domaine des industries graphiques tout en évoluant dans les nouveaux outils de la communication digitale, Isabelle est une spécialiste qui saura vous accompagner pour des projets sur-mesure. </a:t>
            </a:r>
          </a:p>
          <a:p>
            <a:pPr defTabSz="1007943">
              <a:defRPr/>
            </a:pPr>
            <a:endParaRPr lang="fr-FR" sz="1200" dirty="0">
              <a:solidFill>
                <a:srgbClr val="17324B"/>
              </a:solidFill>
              <a:latin typeface="Jost" pitchFamily="2" charset="77"/>
              <a:ea typeface="Jost" pitchFamily="2" charset="77"/>
              <a:cs typeface="Arial" panose="020B0604020202020204" pitchFamily="34" charset="0"/>
            </a:endParaRPr>
          </a:p>
          <a:p>
            <a:pPr lvl="0">
              <a:defRPr/>
            </a:pPr>
            <a:r>
              <a:rPr lang="fr-FR" sz="1200" dirty="0">
                <a:solidFill>
                  <a:srgbClr val="17324B"/>
                </a:solidFill>
                <a:latin typeface="Jost" pitchFamily="2" charset="77"/>
                <a:ea typeface="Jost" pitchFamily="2" charset="77"/>
                <a:cs typeface="Arial" panose="020B0604020202020204" pitchFamily="34" charset="0"/>
              </a:rPr>
              <a:t>Responsable d'une centaine de collectivités territoriales, elle connaît bien les attentes et les exigences du service public. Vous apprécierez ses capacités d’écoute, sa connaissance des stratégies de communication </a:t>
            </a:r>
            <a:r>
              <a:rPr lang="fr-FR" sz="1200" dirty="0" err="1">
                <a:solidFill>
                  <a:srgbClr val="17324B"/>
                </a:solidFill>
                <a:latin typeface="Jost" pitchFamily="2" charset="77"/>
                <a:ea typeface="Jost" pitchFamily="2" charset="77"/>
                <a:cs typeface="Arial" panose="020B0604020202020204" pitchFamily="34" charset="0"/>
              </a:rPr>
              <a:t>omnicanale</a:t>
            </a:r>
            <a:r>
              <a:rPr lang="fr-FR" sz="1200" dirty="0">
                <a:solidFill>
                  <a:srgbClr val="17324B"/>
                </a:solidFill>
                <a:latin typeface="Jost" pitchFamily="2" charset="77"/>
                <a:ea typeface="Jost" pitchFamily="2" charset="77"/>
                <a:cs typeface="Arial" panose="020B0604020202020204" pitchFamily="34" charset="0"/>
              </a:rPr>
              <a:t> et sa gestion du travail d’équipe. </a:t>
            </a:r>
          </a:p>
          <a:p>
            <a:pPr defTabSz="1007943">
              <a:defRPr/>
            </a:pPr>
            <a:endParaRPr lang="fr-FR" sz="1200" dirty="0">
              <a:solidFill>
                <a:srgbClr val="17324B"/>
              </a:solidFill>
              <a:latin typeface="Jost" pitchFamily="2" charset="77"/>
              <a:ea typeface="Jost" pitchFamily="2" charset="77"/>
              <a:cs typeface="Arial" panose="020B0604020202020204" pitchFamily="34" charset="0"/>
            </a:endParaRPr>
          </a:p>
          <a:p>
            <a:pPr defTabSz="1007943">
              <a:defRPr/>
            </a:pPr>
            <a:r>
              <a:rPr lang="fr-FR" sz="1200" dirty="0">
                <a:solidFill>
                  <a:srgbClr val="17324B"/>
                </a:solidFill>
                <a:latin typeface="Jost" pitchFamily="2" charset="77"/>
                <a:ea typeface="Jost" pitchFamily="2" charset="77"/>
                <a:cs typeface="Arial" panose="020B0604020202020204" pitchFamily="34" charset="0"/>
              </a:rPr>
              <a:t>Son objectif permanent : vous apporter de la réactivité, de la fiabilité et de la satisfaction dans la mise en œuvre de vos projets.</a:t>
            </a:r>
            <a:endParaRPr lang="fr-FR" sz="1200" dirty="0">
              <a:solidFill>
                <a:srgbClr val="17324B"/>
              </a:solidFill>
              <a:latin typeface="Jost" pitchFamily="2" charset="77"/>
              <a:ea typeface="Jost" pitchFamily="2" charset="77"/>
            </a:endParaRPr>
          </a:p>
        </p:txBody>
      </p:sp>
      <p:sp>
        <p:nvSpPr>
          <p:cNvPr id="25" name="ZoneTexte 24">
            <a:extLst>
              <a:ext uri="{FF2B5EF4-FFF2-40B4-BE49-F238E27FC236}">
                <a16:creationId xmlns:a16="http://schemas.microsoft.com/office/drawing/2014/main" id="{C1401B31-203E-3A43-BE1F-7D58D75ADB0D}"/>
              </a:ext>
            </a:extLst>
          </p:cNvPr>
          <p:cNvSpPr txBox="1"/>
          <p:nvPr/>
        </p:nvSpPr>
        <p:spPr>
          <a:xfrm>
            <a:off x="4841850" y="2631735"/>
            <a:ext cx="1733654"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ISABELLE CHATTÉ</a:t>
            </a:r>
            <a:endParaRPr lang="fr-FR" sz="1323" dirty="0">
              <a:solidFill>
                <a:schemeClr val="bg1"/>
              </a:solidFill>
              <a:latin typeface="Jost" pitchFamily="2" charset="77"/>
              <a:ea typeface="Jost" pitchFamily="2" charset="77"/>
            </a:endParaRPr>
          </a:p>
        </p:txBody>
      </p:sp>
      <p:sp>
        <p:nvSpPr>
          <p:cNvPr id="26" name="Rectangle 25">
            <a:extLst>
              <a:ext uri="{FF2B5EF4-FFF2-40B4-BE49-F238E27FC236}">
                <a16:creationId xmlns:a16="http://schemas.microsoft.com/office/drawing/2014/main" id="{C56DC502-AA13-0E4C-9DD4-A46D57735B20}"/>
              </a:ext>
            </a:extLst>
          </p:cNvPr>
          <p:cNvSpPr/>
          <p:nvPr/>
        </p:nvSpPr>
        <p:spPr>
          <a:xfrm>
            <a:off x="4769842" y="3040012"/>
            <a:ext cx="5513076"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DIRECTRICE DE CLIENTÈLE PÔLE COLLECTIVITÉS TERRITORIALES</a:t>
            </a:r>
          </a:p>
        </p:txBody>
      </p:sp>
      <p:pic>
        <p:nvPicPr>
          <p:cNvPr id="27" name="Image 26">
            <a:extLst>
              <a:ext uri="{FF2B5EF4-FFF2-40B4-BE49-F238E27FC236}">
                <a16:creationId xmlns:a16="http://schemas.microsoft.com/office/drawing/2014/main" id="{5A9F07E0-5A3D-424C-AD1C-6AF586F73F1D}"/>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28193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C10B65C3-5EE8-4C4F-8FFB-4BC11E17DD05}"/>
              </a:ext>
            </a:extLst>
          </p:cNvPr>
          <p:cNvPicPr>
            <a:picLocks noChangeAspect="1"/>
          </p:cNvPicPr>
          <p:nvPr/>
        </p:nvPicPr>
        <p:blipFill rotWithShape="1">
          <a:blip r:embed="rId2"/>
          <a:srcRect l="231" t="72628" r="83335" b="-4306"/>
          <a:stretch/>
        </p:blipFill>
        <p:spPr>
          <a:xfrm flipH="1">
            <a:off x="8345143" y="4653959"/>
            <a:ext cx="2343527" cy="3374350"/>
          </a:xfrm>
          <a:prstGeom prst="rect">
            <a:avLst/>
          </a:prstGeom>
        </p:spPr>
      </p:pic>
      <p:pic>
        <p:nvPicPr>
          <p:cNvPr id="19" name="Image 18">
            <a:extLst>
              <a:ext uri="{FF2B5EF4-FFF2-40B4-BE49-F238E27FC236}">
                <a16:creationId xmlns:a16="http://schemas.microsoft.com/office/drawing/2014/main" id="{5CBFE75E-090E-8645-99CD-1F97C75D7AC1}"/>
              </a:ext>
            </a:extLst>
          </p:cNvPr>
          <p:cNvPicPr>
            <a:picLocks noChangeAspect="1"/>
          </p:cNvPicPr>
          <p:nvPr/>
        </p:nvPicPr>
        <p:blipFill rotWithShape="1">
          <a:blip r:embed="rId3"/>
          <a:srcRect l="-3150" t="29" r="66149" b="47640"/>
          <a:stretch/>
        </p:blipFill>
        <p:spPr>
          <a:xfrm rot="16200000">
            <a:off x="12206" y="4427908"/>
            <a:ext cx="3487167" cy="3487167"/>
          </a:xfrm>
          <a:prstGeom prst="rect">
            <a:avLst/>
          </a:prstGeom>
        </p:spPr>
      </p:pic>
      <p:sp>
        <p:nvSpPr>
          <p:cNvPr id="22" name="Espace réservé du numéro de diapositive 1">
            <a:extLst>
              <a:ext uri="{FF2B5EF4-FFF2-40B4-BE49-F238E27FC236}">
                <a16:creationId xmlns:a16="http://schemas.microsoft.com/office/drawing/2014/main" id="{C531F716-5CE4-DF49-A0DE-0EFAC435AC90}"/>
              </a:ext>
            </a:extLst>
          </p:cNvPr>
          <p:cNvSpPr>
            <a:spLocks noGrp="1"/>
          </p:cNvSpPr>
          <p:nvPr>
            <p:ph type="sldNum" sz="quarter" idx="12"/>
          </p:nvPr>
        </p:nvSpPr>
        <p:spPr>
          <a:xfrm>
            <a:off x="7938194" y="7003000"/>
            <a:ext cx="2405658" cy="402483"/>
          </a:xfrm>
        </p:spPr>
        <p:txBody>
          <a:bodyPr/>
          <a:lstStyle/>
          <a:p>
            <a:fld id="{762342CF-B6B4-1749-BE13-BD0DDABD5460}" type="slidenum">
              <a:rPr lang="fr-FR" smtClean="0">
                <a:latin typeface="Jost" pitchFamily="2" charset="77"/>
              </a:rPr>
              <a:pPr/>
              <a:t>15</a:t>
            </a:fld>
            <a:endParaRPr lang="fr-FR" dirty="0">
              <a:latin typeface="Jost" pitchFamily="2" charset="77"/>
            </a:endParaRPr>
          </a:p>
        </p:txBody>
      </p:sp>
      <p:sp>
        <p:nvSpPr>
          <p:cNvPr id="24" name="Rectangle 23">
            <a:extLst>
              <a:ext uri="{FF2B5EF4-FFF2-40B4-BE49-F238E27FC236}">
                <a16:creationId xmlns:a16="http://schemas.microsoft.com/office/drawing/2014/main" id="{5B658E3F-8DBB-BD49-A5FF-1BF152FB212D}"/>
              </a:ext>
            </a:extLst>
          </p:cNvPr>
          <p:cNvSpPr/>
          <p:nvPr/>
        </p:nvSpPr>
        <p:spPr>
          <a:xfrm>
            <a:off x="233338" y="829250"/>
            <a:ext cx="493436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VOTRE ÉQUIPE STUDIO</a:t>
            </a:r>
          </a:p>
        </p:txBody>
      </p:sp>
      <p:sp>
        <p:nvSpPr>
          <p:cNvPr id="26" name="ZoneTexte 25">
            <a:extLst>
              <a:ext uri="{FF2B5EF4-FFF2-40B4-BE49-F238E27FC236}">
                <a16:creationId xmlns:a16="http://schemas.microsoft.com/office/drawing/2014/main" id="{F4C9C7E5-68DB-7044-8197-EE5D64C964C5}"/>
              </a:ext>
            </a:extLst>
          </p:cNvPr>
          <p:cNvSpPr txBox="1"/>
          <p:nvPr/>
        </p:nvSpPr>
        <p:spPr>
          <a:xfrm>
            <a:off x="305345" y="1935250"/>
            <a:ext cx="1944217"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HAROLD CAENBERGS</a:t>
            </a:r>
            <a:endParaRPr lang="fr-FR" sz="1323" dirty="0">
              <a:solidFill>
                <a:schemeClr val="bg1"/>
              </a:solidFill>
              <a:latin typeface="Jost" pitchFamily="2" charset="77"/>
              <a:ea typeface="Jost" pitchFamily="2" charset="77"/>
            </a:endParaRPr>
          </a:p>
        </p:txBody>
      </p:sp>
      <p:sp>
        <p:nvSpPr>
          <p:cNvPr id="27" name="Rectangle 26">
            <a:extLst>
              <a:ext uri="{FF2B5EF4-FFF2-40B4-BE49-F238E27FC236}">
                <a16:creationId xmlns:a16="http://schemas.microsoft.com/office/drawing/2014/main" id="{B276329A-28F7-4C41-94E4-48F9E4F410C5}"/>
              </a:ext>
            </a:extLst>
          </p:cNvPr>
          <p:cNvSpPr/>
          <p:nvPr/>
        </p:nvSpPr>
        <p:spPr>
          <a:xfrm>
            <a:off x="215702" y="2343527"/>
            <a:ext cx="2489300"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SÉNIOR</a:t>
            </a:r>
          </a:p>
        </p:txBody>
      </p:sp>
      <p:sp>
        <p:nvSpPr>
          <p:cNvPr id="30" name="Rectangle 29">
            <a:extLst>
              <a:ext uri="{FF2B5EF4-FFF2-40B4-BE49-F238E27FC236}">
                <a16:creationId xmlns:a16="http://schemas.microsoft.com/office/drawing/2014/main" id="{86C460D9-798D-1547-9ECB-53CA1997529B}"/>
              </a:ext>
            </a:extLst>
          </p:cNvPr>
          <p:cNvSpPr/>
          <p:nvPr/>
        </p:nvSpPr>
        <p:spPr>
          <a:xfrm>
            <a:off x="223587" y="2602257"/>
            <a:ext cx="2890071" cy="2123658"/>
          </a:xfrm>
          <a:prstGeom prst="rect">
            <a:avLst/>
          </a:prstGeom>
        </p:spPr>
        <p:txBody>
          <a:bodyPr wrap="square">
            <a:spAutoFit/>
          </a:bodyPr>
          <a:lstStyle/>
          <a:p>
            <a:r>
              <a:rPr lang="fr-FR" sz="1200" dirty="0" err="1">
                <a:solidFill>
                  <a:srgbClr val="17324B"/>
                </a:solidFill>
                <a:latin typeface="Jost" pitchFamily="2" charset="77"/>
                <a:ea typeface="Jost" pitchFamily="2" charset="77"/>
              </a:rPr>
              <a:t>Desbouis</a:t>
            </a:r>
            <a:r>
              <a:rPr lang="fr-FR" sz="1200" dirty="0">
                <a:solidFill>
                  <a:srgbClr val="17324B"/>
                </a:solidFill>
                <a:latin typeface="Jost" pitchFamily="2" charset="77"/>
                <a:ea typeface="Jost" pitchFamily="2" charset="77"/>
              </a:rPr>
              <a:t> Grésil</a:t>
            </a:r>
          </a:p>
          <a:p>
            <a:r>
              <a:rPr lang="fr-FR" sz="1200" dirty="0">
                <a:solidFill>
                  <a:srgbClr val="17324B"/>
                </a:solidFill>
                <a:latin typeface="Jost" pitchFamily="2" charset="77"/>
                <a:ea typeface="Jost" pitchFamily="2" charset="77"/>
              </a:rPr>
              <a:t>Depuis 2013</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rPr>
              <a:t>GRAPHISTE &amp; RESPONSABLE STUDIO</a:t>
            </a:r>
          </a:p>
          <a:p>
            <a:pPr fontAlgn="auto"/>
            <a:r>
              <a:rPr lang="fr-FR" sz="1200" dirty="0" err="1">
                <a:solidFill>
                  <a:srgbClr val="17324B"/>
                </a:solidFill>
                <a:latin typeface="Jost" pitchFamily="2" charset="77"/>
                <a:ea typeface="Jost" pitchFamily="2" charset="77"/>
              </a:rPr>
              <a:t>Camhi</a:t>
            </a:r>
            <a:endParaRPr lang="fr-FR" sz="1200" dirty="0">
              <a:solidFill>
                <a:srgbClr val="17324B"/>
              </a:solidFill>
              <a:latin typeface="Jost" pitchFamily="2" charset="77"/>
              <a:ea typeface="Jost" pitchFamily="2" charset="77"/>
            </a:endParaRPr>
          </a:p>
          <a:p>
            <a:r>
              <a:rPr lang="fr-FR" sz="1200" dirty="0">
                <a:solidFill>
                  <a:srgbClr val="17324B"/>
                </a:solidFill>
                <a:latin typeface="Jost" pitchFamily="2" charset="77"/>
                <a:ea typeface="Jost" pitchFamily="2" charset="77"/>
              </a:rPr>
              <a:t>De 2003 à 2012</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BTS communication graphisme</a:t>
            </a:r>
          </a:p>
          <a:p>
            <a:r>
              <a:rPr lang="fr-FR" sz="1200" dirty="0">
                <a:solidFill>
                  <a:srgbClr val="17324B"/>
                </a:solidFill>
                <a:latin typeface="Jost" pitchFamily="2" charset="77"/>
                <a:ea typeface="Jost" pitchFamily="2" charset="77"/>
              </a:rPr>
              <a:t>Ecole des Gobelins</a:t>
            </a:r>
          </a:p>
          <a:p>
            <a:endParaRPr lang="fr-FR" sz="1200" dirty="0">
              <a:solidFill>
                <a:srgbClr val="17324B"/>
              </a:solidFill>
              <a:latin typeface="Jost" pitchFamily="2" charset="77"/>
              <a:ea typeface="Jost" pitchFamily="2" charset="77"/>
              <a:cs typeface="Arial" panose="020B0604020202020204" pitchFamily="34" charset="0"/>
            </a:endParaRPr>
          </a:p>
        </p:txBody>
      </p:sp>
      <p:sp>
        <p:nvSpPr>
          <p:cNvPr id="31" name="ZoneTexte 30">
            <a:extLst>
              <a:ext uri="{FF2B5EF4-FFF2-40B4-BE49-F238E27FC236}">
                <a16:creationId xmlns:a16="http://schemas.microsoft.com/office/drawing/2014/main" id="{184290F2-71FD-6C40-BA43-B9F074EE7372}"/>
              </a:ext>
            </a:extLst>
          </p:cNvPr>
          <p:cNvSpPr txBox="1"/>
          <p:nvPr/>
        </p:nvSpPr>
        <p:spPr>
          <a:xfrm>
            <a:off x="3252211" y="1935490"/>
            <a:ext cx="1733655"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CHRISTIAN MORITZ</a:t>
            </a:r>
            <a:endParaRPr lang="fr-FR" sz="1323" dirty="0">
              <a:solidFill>
                <a:schemeClr val="bg1"/>
              </a:solidFill>
              <a:latin typeface="Jost" pitchFamily="2" charset="77"/>
              <a:ea typeface="Jost" pitchFamily="2" charset="77"/>
            </a:endParaRPr>
          </a:p>
        </p:txBody>
      </p:sp>
      <p:sp>
        <p:nvSpPr>
          <p:cNvPr id="32" name="Rectangle 31">
            <a:extLst>
              <a:ext uri="{FF2B5EF4-FFF2-40B4-BE49-F238E27FC236}">
                <a16:creationId xmlns:a16="http://schemas.microsoft.com/office/drawing/2014/main" id="{2FE7DF87-89BD-4F4F-895C-5E335FE9DE57}"/>
              </a:ext>
            </a:extLst>
          </p:cNvPr>
          <p:cNvSpPr/>
          <p:nvPr/>
        </p:nvSpPr>
        <p:spPr>
          <a:xfrm>
            <a:off x="3155983" y="2343767"/>
            <a:ext cx="204436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SÉNIOR</a:t>
            </a:r>
          </a:p>
        </p:txBody>
      </p:sp>
      <p:sp>
        <p:nvSpPr>
          <p:cNvPr id="33" name="ZoneTexte 32">
            <a:extLst>
              <a:ext uri="{FF2B5EF4-FFF2-40B4-BE49-F238E27FC236}">
                <a16:creationId xmlns:a16="http://schemas.microsoft.com/office/drawing/2014/main" id="{EEAC9C3B-C938-4049-AA3F-A948C5E7D18B}"/>
              </a:ext>
            </a:extLst>
          </p:cNvPr>
          <p:cNvSpPr txBox="1"/>
          <p:nvPr/>
        </p:nvSpPr>
        <p:spPr>
          <a:xfrm>
            <a:off x="3261887" y="5085145"/>
            <a:ext cx="1733655"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ANAÏS MICHELETTI</a:t>
            </a:r>
            <a:endParaRPr lang="fr-FR" sz="1323" dirty="0">
              <a:solidFill>
                <a:schemeClr val="bg1"/>
              </a:solidFill>
              <a:latin typeface="Jost" pitchFamily="2" charset="77"/>
              <a:ea typeface="Jost" pitchFamily="2" charset="77"/>
            </a:endParaRPr>
          </a:p>
        </p:txBody>
      </p:sp>
      <p:sp>
        <p:nvSpPr>
          <p:cNvPr id="36" name="Rectangle 35">
            <a:extLst>
              <a:ext uri="{FF2B5EF4-FFF2-40B4-BE49-F238E27FC236}">
                <a16:creationId xmlns:a16="http://schemas.microsoft.com/office/drawing/2014/main" id="{2A6589E6-C8B0-8944-BD84-1AC9F47E3A26}"/>
              </a:ext>
            </a:extLst>
          </p:cNvPr>
          <p:cNvSpPr/>
          <p:nvPr/>
        </p:nvSpPr>
        <p:spPr>
          <a:xfrm>
            <a:off x="3155983" y="5493422"/>
            <a:ext cx="204436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JUNIOR</a:t>
            </a:r>
          </a:p>
        </p:txBody>
      </p:sp>
      <p:sp>
        <p:nvSpPr>
          <p:cNvPr id="37" name="ZoneTexte 36">
            <a:extLst>
              <a:ext uri="{FF2B5EF4-FFF2-40B4-BE49-F238E27FC236}">
                <a16:creationId xmlns:a16="http://schemas.microsoft.com/office/drawing/2014/main" id="{7F48A676-0472-7349-93BA-BDF7CDD4D451}"/>
              </a:ext>
            </a:extLst>
          </p:cNvPr>
          <p:cNvSpPr txBox="1"/>
          <p:nvPr/>
        </p:nvSpPr>
        <p:spPr>
          <a:xfrm>
            <a:off x="6780603" y="5085144"/>
            <a:ext cx="1492726"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AFEF GUIRRE</a:t>
            </a:r>
            <a:endParaRPr lang="fr-FR" sz="1323" dirty="0">
              <a:solidFill>
                <a:schemeClr val="bg1"/>
              </a:solidFill>
              <a:latin typeface="Jost" pitchFamily="2" charset="77"/>
              <a:ea typeface="Jost" pitchFamily="2" charset="77"/>
            </a:endParaRPr>
          </a:p>
        </p:txBody>
      </p:sp>
      <p:sp>
        <p:nvSpPr>
          <p:cNvPr id="38" name="Rectangle 37">
            <a:extLst>
              <a:ext uri="{FF2B5EF4-FFF2-40B4-BE49-F238E27FC236}">
                <a16:creationId xmlns:a16="http://schemas.microsoft.com/office/drawing/2014/main" id="{F4E71F52-48BF-F743-B64D-08AD95862850}"/>
              </a:ext>
            </a:extLst>
          </p:cNvPr>
          <p:cNvSpPr/>
          <p:nvPr/>
        </p:nvSpPr>
        <p:spPr>
          <a:xfrm>
            <a:off x="6661008" y="5493421"/>
            <a:ext cx="204436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WEB DESIGNER</a:t>
            </a:r>
          </a:p>
        </p:txBody>
      </p:sp>
      <p:sp>
        <p:nvSpPr>
          <p:cNvPr id="39" name="ZoneTexte 38">
            <a:extLst>
              <a:ext uri="{FF2B5EF4-FFF2-40B4-BE49-F238E27FC236}">
                <a16:creationId xmlns:a16="http://schemas.microsoft.com/office/drawing/2014/main" id="{8E61989D-088A-6C44-914B-0B5B383D6242}"/>
              </a:ext>
            </a:extLst>
          </p:cNvPr>
          <p:cNvSpPr txBox="1"/>
          <p:nvPr/>
        </p:nvSpPr>
        <p:spPr>
          <a:xfrm>
            <a:off x="6780603" y="1935250"/>
            <a:ext cx="1733655"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SANDRINE RIBEIRO</a:t>
            </a:r>
            <a:endParaRPr lang="fr-FR" sz="1323" dirty="0">
              <a:solidFill>
                <a:schemeClr val="bg1"/>
              </a:solidFill>
              <a:latin typeface="Jost" pitchFamily="2" charset="77"/>
              <a:ea typeface="Jost" pitchFamily="2" charset="77"/>
            </a:endParaRPr>
          </a:p>
        </p:txBody>
      </p:sp>
      <p:sp>
        <p:nvSpPr>
          <p:cNvPr id="40" name="Rectangle 39">
            <a:extLst>
              <a:ext uri="{FF2B5EF4-FFF2-40B4-BE49-F238E27FC236}">
                <a16:creationId xmlns:a16="http://schemas.microsoft.com/office/drawing/2014/main" id="{1C083D9E-133B-1140-A0DF-8787830C834D}"/>
              </a:ext>
            </a:extLst>
          </p:cNvPr>
          <p:cNvSpPr/>
          <p:nvPr/>
        </p:nvSpPr>
        <p:spPr>
          <a:xfrm>
            <a:off x="6642050" y="2343527"/>
            <a:ext cx="646078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SÉNIOR</a:t>
            </a:r>
          </a:p>
        </p:txBody>
      </p:sp>
      <p:sp>
        <p:nvSpPr>
          <p:cNvPr id="41" name="Rectangle 40">
            <a:extLst>
              <a:ext uri="{FF2B5EF4-FFF2-40B4-BE49-F238E27FC236}">
                <a16:creationId xmlns:a16="http://schemas.microsoft.com/office/drawing/2014/main" id="{A9FA7C00-B54E-464A-B632-6A1E369584F7}"/>
              </a:ext>
            </a:extLst>
          </p:cNvPr>
          <p:cNvSpPr/>
          <p:nvPr/>
        </p:nvSpPr>
        <p:spPr>
          <a:xfrm>
            <a:off x="3155983" y="5801199"/>
            <a:ext cx="2890071" cy="1015663"/>
          </a:xfrm>
          <a:prstGeom prst="rect">
            <a:avLst/>
          </a:prstGeom>
        </p:spPr>
        <p:txBody>
          <a:bodyPr wrap="square">
            <a:spAutoFit/>
          </a:bodyPr>
          <a:lstStyle/>
          <a:p>
            <a:r>
              <a:rPr lang="fr-FR" sz="1200" dirty="0" err="1">
                <a:solidFill>
                  <a:srgbClr val="17324B"/>
                </a:solidFill>
                <a:latin typeface="Jost" pitchFamily="2" charset="77"/>
                <a:ea typeface="Jost" pitchFamily="2" charset="77"/>
              </a:rPr>
              <a:t>Desbouis</a:t>
            </a:r>
            <a:r>
              <a:rPr lang="fr-FR" sz="1200" dirty="0">
                <a:solidFill>
                  <a:srgbClr val="17324B"/>
                </a:solidFill>
                <a:latin typeface="Jost" pitchFamily="2" charset="77"/>
                <a:ea typeface="Jost" pitchFamily="2" charset="77"/>
              </a:rPr>
              <a:t> Grésil</a:t>
            </a:r>
          </a:p>
          <a:p>
            <a:r>
              <a:rPr lang="fr-FR" sz="1200" dirty="0">
                <a:solidFill>
                  <a:srgbClr val="17324B"/>
                </a:solidFill>
                <a:latin typeface="Jost" pitchFamily="2" charset="77"/>
                <a:ea typeface="Jost" pitchFamily="2" charset="77"/>
              </a:rPr>
              <a:t>Depuis 2022</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2</a:t>
            </a:r>
            <a:r>
              <a:rPr lang="fr-FR" sz="1200" baseline="30000" dirty="0">
                <a:solidFill>
                  <a:srgbClr val="17324B"/>
                </a:solidFill>
                <a:latin typeface="Jost" pitchFamily="2" charset="77"/>
                <a:ea typeface="Jost" pitchFamily="2" charset="77"/>
              </a:rPr>
              <a:t>ème</a:t>
            </a:r>
            <a:r>
              <a:rPr lang="fr-FR" sz="1200" dirty="0">
                <a:solidFill>
                  <a:srgbClr val="17324B"/>
                </a:solidFill>
                <a:latin typeface="Jost" pitchFamily="2" charset="77"/>
                <a:ea typeface="Jost" pitchFamily="2" charset="77"/>
              </a:rPr>
              <a:t> année de Visual Design </a:t>
            </a:r>
            <a:endParaRPr lang="fr-FR" sz="1200" dirty="0">
              <a:solidFill>
                <a:srgbClr val="17324B"/>
              </a:solidFill>
              <a:latin typeface="Jost" pitchFamily="2" charset="77"/>
              <a:ea typeface="Jost" pitchFamily="2" charset="77"/>
              <a:cs typeface="Arial" panose="020B0604020202020204" pitchFamily="34" charset="0"/>
            </a:endParaRPr>
          </a:p>
        </p:txBody>
      </p:sp>
      <p:sp>
        <p:nvSpPr>
          <p:cNvPr id="42" name="Rectangle 41">
            <a:extLst>
              <a:ext uri="{FF2B5EF4-FFF2-40B4-BE49-F238E27FC236}">
                <a16:creationId xmlns:a16="http://schemas.microsoft.com/office/drawing/2014/main" id="{8FDC79A2-E9E0-A443-9403-74444F988C0A}"/>
              </a:ext>
            </a:extLst>
          </p:cNvPr>
          <p:cNvSpPr/>
          <p:nvPr/>
        </p:nvSpPr>
        <p:spPr>
          <a:xfrm>
            <a:off x="6668273" y="5749997"/>
            <a:ext cx="2890071" cy="1569660"/>
          </a:xfrm>
          <a:prstGeom prst="rect">
            <a:avLst/>
          </a:prstGeom>
        </p:spPr>
        <p:txBody>
          <a:bodyPr wrap="square">
            <a:spAutoFit/>
          </a:bodyPr>
          <a:lstStyle/>
          <a:p>
            <a:r>
              <a:rPr lang="fr-FR" sz="1200" dirty="0">
                <a:solidFill>
                  <a:srgbClr val="17324B"/>
                </a:solidFill>
                <a:latin typeface="Jost" pitchFamily="2" charset="77"/>
                <a:ea typeface="Jost" pitchFamily="2" charset="77"/>
              </a:rPr>
              <a:t>MM </a:t>
            </a:r>
            <a:r>
              <a:rPr lang="fr-FR" sz="1200" dirty="0" err="1">
                <a:solidFill>
                  <a:srgbClr val="17324B"/>
                </a:solidFill>
                <a:latin typeface="Jost" pitchFamily="2" charset="77"/>
                <a:ea typeface="Jost" pitchFamily="2" charset="77"/>
              </a:rPr>
              <a:t>Connect</a:t>
            </a:r>
            <a:endParaRPr lang="fr-FR" sz="1200" dirty="0">
              <a:solidFill>
                <a:srgbClr val="17324B"/>
              </a:solidFill>
              <a:latin typeface="Jost" pitchFamily="2" charset="77"/>
              <a:ea typeface="Jost" pitchFamily="2" charset="77"/>
            </a:endParaRPr>
          </a:p>
          <a:p>
            <a:r>
              <a:rPr lang="fr-FR" sz="1200" dirty="0">
                <a:solidFill>
                  <a:srgbClr val="17324B"/>
                </a:solidFill>
                <a:latin typeface="Jost" pitchFamily="2" charset="77"/>
                <a:ea typeface="Jost" pitchFamily="2" charset="77"/>
              </a:rPr>
              <a:t>Depuis 2019</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BTS Multimédia</a:t>
            </a:r>
          </a:p>
          <a:p>
            <a:r>
              <a:rPr lang="fr-FR" sz="1200" dirty="0">
                <a:solidFill>
                  <a:srgbClr val="17324B"/>
                </a:solidFill>
                <a:latin typeface="Jost" pitchFamily="2" charset="77"/>
                <a:ea typeface="Jost" pitchFamily="2" charset="77"/>
              </a:rPr>
              <a:t>Institut des Etudes technologiques</a:t>
            </a:r>
          </a:p>
          <a:p>
            <a:r>
              <a:rPr lang="fr-FR" sz="1200" dirty="0">
                <a:solidFill>
                  <a:srgbClr val="17324B"/>
                </a:solidFill>
                <a:latin typeface="Jost" pitchFamily="2" charset="77"/>
                <a:ea typeface="Jost" pitchFamily="2" charset="77"/>
              </a:rPr>
              <a:t>Diplôme PAO et UI/UX design</a:t>
            </a:r>
          </a:p>
          <a:p>
            <a:endParaRPr lang="fr-FR" sz="1200" dirty="0">
              <a:solidFill>
                <a:srgbClr val="17324B"/>
              </a:solidFill>
              <a:latin typeface="Jost" pitchFamily="2" charset="77"/>
              <a:ea typeface="Jost" pitchFamily="2" charset="77"/>
              <a:cs typeface="Arial" panose="020B0604020202020204" pitchFamily="34" charset="0"/>
            </a:endParaRPr>
          </a:p>
        </p:txBody>
      </p:sp>
      <p:sp>
        <p:nvSpPr>
          <p:cNvPr id="43" name="Rectangle 42">
            <a:extLst>
              <a:ext uri="{FF2B5EF4-FFF2-40B4-BE49-F238E27FC236}">
                <a16:creationId xmlns:a16="http://schemas.microsoft.com/office/drawing/2014/main" id="{4466AD9A-6BC5-264F-A75C-9F3B2A95C975}"/>
              </a:ext>
            </a:extLst>
          </p:cNvPr>
          <p:cNvSpPr/>
          <p:nvPr/>
        </p:nvSpPr>
        <p:spPr>
          <a:xfrm>
            <a:off x="379215" y="404506"/>
            <a:ext cx="2088232" cy="307777"/>
          </a:xfrm>
          <a:prstGeom prst="rect">
            <a:avLst/>
          </a:prstGeom>
          <a:solidFill>
            <a:srgbClr val="ABCC3A"/>
          </a:solidFill>
        </p:spPr>
        <p:txBody>
          <a:bodyPr wrap="square">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sp>
        <p:nvSpPr>
          <p:cNvPr id="44" name="Rectangle 43">
            <a:extLst>
              <a:ext uri="{FF2B5EF4-FFF2-40B4-BE49-F238E27FC236}">
                <a16:creationId xmlns:a16="http://schemas.microsoft.com/office/drawing/2014/main" id="{6EB1A744-1037-1B43-95BE-BD83E27C878A}"/>
              </a:ext>
            </a:extLst>
          </p:cNvPr>
          <p:cNvSpPr/>
          <p:nvPr/>
        </p:nvSpPr>
        <p:spPr>
          <a:xfrm>
            <a:off x="3217413" y="2617675"/>
            <a:ext cx="2890071" cy="2123658"/>
          </a:xfrm>
          <a:prstGeom prst="rect">
            <a:avLst/>
          </a:prstGeom>
        </p:spPr>
        <p:txBody>
          <a:bodyPr wrap="square">
            <a:spAutoFit/>
          </a:bodyPr>
          <a:lstStyle/>
          <a:p>
            <a:r>
              <a:rPr lang="fr-FR" sz="1200" dirty="0" err="1">
                <a:solidFill>
                  <a:srgbClr val="17324B"/>
                </a:solidFill>
                <a:latin typeface="Jost" pitchFamily="2" charset="77"/>
                <a:ea typeface="Jost" pitchFamily="2" charset="77"/>
              </a:rPr>
              <a:t>Desbouis</a:t>
            </a:r>
            <a:r>
              <a:rPr lang="fr-FR" sz="1200" dirty="0">
                <a:solidFill>
                  <a:srgbClr val="17324B"/>
                </a:solidFill>
                <a:latin typeface="Jost" pitchFamily="2" charset="77"/>
                <a:ea typeface="Jost" pitchFamily="2" charset="77"/>
              </a:rPr>
              <a:t> Grésil</a:t>
            </a:r>
          </a:p>
          <a:p>
            <a:r>
              <a:rPr lang="fr-FR" sz="1200" dirty="0">
                <a:solidFill>
                  <a:srgbClr val="17324B"/>
                </a:solidFill>
                <a:latin typeface="Jost" pitchFamily="2" charset="77"/>
                <a:ea typeface="Jost" pitchFamily="2" charset="77"/>
              </a:rPr>
              <a:t>Depuis 2004</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rPr>
              <a:t>GRAPHISTE FREE LANCE</a:t>
            </a:r>
          </a:p>
          <a:p>
            <a:r>
              <a:rPr lang="fr-FR" sz="1200" dirty="0">
                <a:solidFill>
                  <a:srgbClr val="17324B"/>
                </a:solidFill>
                <a:latin typeface="Jost" pitchFamily="2" charset="77"/>
                <a:ea typeface="Jost" pitchFamily="2" charset="77"/>
              </a:rPr>
              <a:t>De 2002 à 2004</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Diplôme National d’Arts Plastiques, ENBA (1992) /</a:t>
            </a:r>
          </a:p>
          <a:p>
            <a:r>
              <a:rPr lang="fr-FR" sz="1200" dirty="0">
                <a:solidFill>
                  <a:srgbClr val="17324B"/>
                </a:solidFill>
                <a:latin typeface="Jost" pitchFamily="2" charset="77"/>
                <a:ea typeface="Jost" pitchFamily="2" charset="77"/>
              </a:rPr>
              <a:t>Spécialisation marketing direct, ISMAC (1994)</a:t>
            </a:r>
          </a:p>
        </p:txBody>
      </p:sp>
      <p:sp>
        <p:nvSpPr>
          <p:cNvPr id="45" name="Rectangle 44">
            <a:extLst>
              <a:ext uri="{FF2B5EF4-FFF2-40B4-BE49-F238E27FC236}">
                <a16:creationId xmlns:a16="http://schemas.microsoft.com/office/drawing/2014/main" id="{AA4610AE-830A-1047-9702-71BB743492AB}"/>
              </a:ext>
            </a:extLst>
          </p:cNvPr>
          <p:cNvSpPr/>
          <p:nvPr/>
        </p:nvSpPr>
        <p:spPr>
          <a:xfrm>
            <a:off x="6662866" y="2577060"/>
            <a:ext cx="2890071" cy="2123658"/>
          </a:xfrm>
          <a:prstGeom prst="rect">
            <a:avLst/>
          </a:prstGeom>
        </p:spPr>
        <p:txBody>
          <a:bodyPr wrap="square">
            <a:spAutoFit/>
          </a:bodyPr>
          <a:lstStyle/>
          <a:p>
            <a:r>
              <a:rPr lang="fr-FR" sz="1200" dirty="0" err="1">
                <a:solidFill>
                  <a:srgbClr val="17324B"/>
                </a:solidFill>
                <a:latin typeface="Jost" pitchFamily="2" charset="77"/>
                <a:ea typeface="Jost" pitchFamily="2" charset="77"/>
              </a:rPr>
              <a:t>Azaprim</a:t>
            </a:r>
            <a:endParaRPr lang="fr-FR" sz="1200" dirty="0">
              <a:solidFill>
                <a:srgbClr val="17324B"/>
              </a:solidFill>
              <a:latin typeface="Jost" pitchFamily="2" charset="77"/>
              <a:ea typeface="Jost" pitchFamily="2" charset="77"/>
            </a:endParaRPr>
          </a:p>
          <a:p>
            <a:r>
              <a:rPr lang="fr-FR" sz="1200" dirty="0">
                <a:solidFill>
                  <a:srgbClr val="17324B"/>
                </a:solidFill>
                <a:latin typeface="Jost" pitchFamily="2" charset="77"/>
                <a:ea typeface="Jost" pitchFamily="2" charset="77"/>
              </a:rPr>
              <a:t>Depuis 2004</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rPr>
              <a:t>GRAPHISTE &amp; RESPONSABLE STUDIO</a:t>
            </a:r>
          </a:p>
          <a:p>
            <a:r>
              <a:rPr lang="fr-FR" sz="1200" dirty="0">
                <a:solidFill>
                  <a:srgbClr val="17324B"/>
                </a:solidFill>
                <a:latin typeface="Jost" pitchFamily="2" charset="77"/>
                <a:ea typeface="Jost" pitchFamily="2" charset="77"/>
              </a:rPr>
              <a:t>CTP/imposition</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Diplôme National d’Arts Plastiques, ENBA (1992) /</a:t>
            </a:r>
          </a:p>
          <a:p>
            <a:r>
              <a:rPr lang="fr-FR" sz="1200" dirty="0">
                <a:solidFill>
                  <a:srgbClr val="17324B"/>
                </a:solidFill>
                <a:latin typeface="Jost" pitchFamily="2" charset="77"/>
                <a:ea typeface="Jost" pitchFamily="2" charset="77"/>
              </a:rPr>
              <a:t>Spécialisation marketing direct, ISMAC (1994)</a:t>
            </a:r>
          </a:p>
        </p:txBody>
      </p:sp>
      <p:pic>
        <p:nvPicPr>
          <p:cNvPr id="46" name="Image 45">
            <a:extLst>
              <a:ext uri="{FF2B5EF4-FFF2-40B4-BE49-F238E27FC236}">
                <a16:creationId xmlns:a16="http://schemas.microsoft.com/office/drawing/2014/main" id="{5E2E7167-E333-BE47-BE77-8EFCAF7AD563}"/>
              </a:ext>
            </a:extLst>
          </p:cNvPr>
          <p:cNvPicPr>
            <a:picLocks noChangeAspect="1"/>
          </p:cNvPicPr>
          <p:nvPr/>
        </p:nvPicPr>
        <p:blipFill>
          <a:blip r:embed="rId4"/>
          <a:stretch>
            <a:fillRect/>
          </a:stretch>
        </p:blipFill>
        <p:spPr>
          <a:xfrm>
            <a:off x="8099335" y="211976"/>
            <a:ext cx="2346586" cy="1723274"/>
          </a:xfrm>
          <a:prstGeom prst="rect">
            <a:avLst/>
          </a:prstGeom>
        </p:spPr>
      </p:pic>
      <p:pic>
        <p:nvPicPr>
          <p:cNvPr id="47" name="Image 46">
            <a:extLst>
              <a:ext uri="{FF2B5EF4-FFF2-40B4-BE49-F238E27FC236}">
                <a16:creationId xmlns:a16="http://schemas.microsoft.com/office/drawing/2014/main" id="{A30658CB-B5A5-A749-B0A9-A760B335B949}"/>
              </a:ext>
            </a:extLst>
          </p:cNvPr>
          <p:cNvPicPr>
            <a:picLocks noChangeAspect="1"/>
          </p:cNvPicPr>
          <p:nvPr/>
        </p:nvPicPr>
        <p:blipFill>
          <a:blip r:embed="rId5"/>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96418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intérieur, mur&#10;&#10;Description générée automatiquement">
            <a:extLst>
              <a:ext uri="{FF2B5EF4-FFF2-40B4-BE49-F238E27FC236}">
                <a16:creationId xmlns:a16="http://schemas.microsoft.com/office/drawing/2014/main" id="{734DADA9-0F44-5C4A-A892-6C1D93A63BBD}"/>
              </a:ext>
            </a:extLst>
          </p:cNvPr>
          <p:cNvPicPr>
            <a:picLocks noChangeAspect="1"/>
          </p:cNvPicPr>
          <p:nvPr/>
        </p:nvPicPr>
        <p:blipFill rotWithShape="1">
          <a:blip r:embed="rId2"/>
          <a:srcRect l="101" t="13594" r="-101" b="448"/>
          <a:stretch/>
        </p:blipFill>
        <p:spPr>
          <a:xfrm>
            <a:off x="0" y="0"/>
            <a:ext cx="10692000" cy="6120000"/>
          </a:xfrm>
          <a:prstGeom prst="rect">
            <a:avLst/>
          </a:prstGeom>
        </p:spPr>
      </p:pic>
      <p:pic>
        <p:nvPicPr>
          <p:cNvPr id="9" name="Image 8">
            <a:extLst>
              <a:ext uri="{FF2B5EF4-FFF2-40B4-BE49-F238E27FC236}">
                <a16:creationId xmlns:a16="http://schemas.microsoft.com/office/drawing/2014/main" id="{C5CD6591-1F5A-8E4B-9F90-EA4EAA299104}"/>
              </a:ext>
            </a:extLst>
          </p:cNvPr>
          <p:cNvPicPr>
            <a:picLocks noChangeAspect="1"/>
          </p:cNvPicPr>
          <p:nvPr/>
        </p:nvPicPr>
        <p:blipFill>
          <a:blip r:embed="rId3"/>
          <a:stretch>
            <a:fillRect/>
          </a:stretch>
        </p:blipFill>
        <p:spPr>
          <a:xfrm>
            <a:off x="0" y="0"/>
            <a:ext cx="10691999" cy="5403210"/>
          </a:xfrm>
          <a:prstGeom prst="rect">
            <a:avLst/>
          </a:prstGeom>
        </p:spPr>
      </p:pic>
      <p:pic>
        <p:nvPicPr>
          <p:cNvPr id="10" name="Image 9">
            <a:extLst>
              <a:ext uri="{FF2B5EF4-FFF2-40B4-BE49-F238E27FC236}">
                <a16:creationId xmlns:a16="http://schemas.microsoft.com/office/drawing/2014/main" id="{214ABCF7-3EC1-BF42-A38C-46DA7274FAA8}"/>
              </a:ext>
            </a:extLst>
          </p:cNvPr>
          <p:cNvPicPr>
            <a:picLocks noChangeAspect="1"/>
          </p:cNvPicPr>
          <p:nvPr/>
        </p:nvPicPr>
        <p:blipFill>
          <a:blip r:embed="rId4"/>
          <a:stretch>
            <a:fillRect/>
          </a:stretch>
        </p:blipFill>
        <p:spPr>
          <a:xfrm>
            <a:off x="350421" y="6738566"/>
            <a:ext cx="3006188" cy="635110"/>
          </a:xfrm>
          <a:prstGeom prst="rect">
            <a:avLst/>
          </a:prstGeom>
        </p:spPr>
      </p:pic>
      <p:sp>
        <p:nvSpPr>
          <p:cNvPr id="11" name="Rectangle 10">
            <a:extLst>
              <a:ext uri="{FF2B5EF4-FFF2-40B4-BE49-F238E27FC236}">
                <a16:creationId xmlns:a16="http://schemas.microsoft.com/office/drawing/2014/main" id="{EC0F7CD1-30B4-7F48-BCDE-A2968BF6774E}"/>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100" b="1" dirty="0">
                <a:solidFill>
                  <a:schemeClr val="bg1"/>
                </a:solidFill>
                <a:latin typeface="Jost*" pitchFamily="2" charset="77"/>
                <a:ea typeface="Jost*" pitchFamily="2" charset="77"/>
                <a:cs typeface="Arial" panose="020B0604020202020204" pitchFamily="34" charset="0"/>
              </a:rPr>
              <a:t>LES MOYENS TECHNIQUES</a:t>
            </a:r>
          </a:p>
        </p:txBody>
      </p:sp>
    </p:spTree>
    <p:extLst>
      <p:ext uri="{BB962C8B-B14F-4D97-AF65-F5344CB8AC3E}">
        <p14:creationId xmlns:p14="http://schemas.microsoft.com/office/powerpoint/2010/main" val="185905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numéro de diapositive 1">
            <a:extLst>
              <a:ext uri="{FF2B5EF4-FFF2-40B4-BE49-F238E27FC236}">
                <a16:creationId xmlns:a16="http://schemas.microsoft.com/office/drawing/2014/main" id="{4F149175-2F7D-D04D-9201-5FD7AC8FB92B}"/>
              </a:ext>
            </a:extLst>
          </p:cNvPr>
          <p:cNvSpPr>
            <a:spLocks noGrp="1"/>
          </p:cNvSpPr>
          <p:nvPr>
            <p:ph type="sldNum" sz="quarter" idx="12"/>
          </p:nvPr>
        </p:nvSpPr>
        <p:spPr>
          <a:xfrm>
            <a:off x="7938194" y="7003000"/>
            <a:ext cx="2405658" cy="402483"/>
          </a:xfrm>
        </p:spPr>
        <p:txBody>
          <a:bodyPr/>
          <a:lstStyle/>
          <a:p>
            <a:fld id="{762342CF-B6B4-1749-BE13-BD0DDABD5460}" type="slidenum">
              <a:rPr lang="fr-FR" smtClean="0">
                <a:latin typeface="Jost" pitchFamily="2" charset="77"/>
              </a:rPr>
              <a:pPr/>
              <a:t>17</a:t>
            </a:fld>
            <a:endParaRPr lang="fr-FR" dirty="0">
              <a:latin typeface="Jost" pitchFamily="2" charset="77"/>
            </a:endParaRPr>
          </a:p>
        </p:txBody>
      </p:sp>
      <p:sp>
        <p:nvSpPr>
          <p:cNvPr id="28" name="object 3">
            <a:extLst>
              <a:ext uri="{FF2B5EF4-FFF2-40B4-BE49-F238E27FC236}">
                <a16:creationId xmlns:a16="http://schemas.microsoft.com/office/drawing/2014/main" id="{F5B4C1DE-C3A6-E447-A939-D204C8C8C2BC}"/>
              </a:ext>
            </a:extLst>
          </p:cNvPr>
          <p:cNvSpPr txBox="1"/>
          <p:nvPr/>
        </p:nvSpPr>
        <p:spPr>
          <a:xfrm>
            <a:off x="379215" y="1370680"/>
            <a:ext cx="10079260" cy="696117"/>
          </a:xfrm>
          <a:prstGeom prst="rect">
            <a:avLst/>
          </a:prstGeom>
        </p:spPr>
        <p:txBody>
          <a:bodyPr vert="horz" wrap="square" lIns="0" tIns="13999" rIns="0" bIns="0" rtlCol="0">
            <a:spAutoFit/>
          </a:bodyPr>
          <a:lstStyle/>
          <a:p>
            <a:pPr marR="5600" defTabSz="1007943">
              <a:lnSpc>
                <a:spcPct val="106100"/>
              </a:lnSpc>
              <a:spcBef>
                <a:spcPts val="110"/>
              </a:spcBef>
              <a:defRPr/>
            </a:pPr>
            <a:r>
              <a:rPr lang="fr-FR" sz="1400" dirty="0">
                <a:solidFill>
                  <a:srgbClr val="17324B"/>
                </a:solidFill>
                <a:latin typeface="Jost" pitchFamily="2" charset="77"/>
                <a:ea typeface="Jost" pitchFamily="2" charset="77"/>
                <a:cs typeface="Arial" panose="020B0604020202020204" pitchFamily="34" charset="0"/>
              </a:rPr>
              <a:t>NOUS DISPOSONS DES DERNIÈRES VERSIONS DES LOGICIELS PROFESSIONNELS DE MISE EN PAGE, DE RETOUCHES, MONTAGE PHOTO ET D’ILLUSTRATIONS ET NOUS VOUS  GARANTISSONS ÊTRE PROPRIÉTAIRE DE L’ENSEMBLE </a:t>
            </a:r>
            <a:br>
              <a:rPr lang="fr-FR" sz="1400" dirty="0">
                <a:solidFill>
                  <a:srgbClr val="17324B"/>
                </a:solidFill>
                <a:latin typeface="Jost" pitchFamily="2" charset="77"/>
                <a:ea typeface="Jost" pitchFamily="2" charset="77"/>
                <a:cs typeface="Arial" panose="020B0604020202020204" pitchFamily="34" charset="0"/>
              </a:rPr>
            </a:br>
            <a:r>
              <a:rPr lang="fr-FR" sz="1400" dirty="0">
                <a:solidFill>
                  <a:srgbClr val="17324B"/>
                </a:solidFill>
                <a:latin typeface="Jost" pitchFamily="2" charset="77"/>
                <a:ea typeface="Jost" pitchFamily="2" charset="77"/>
                <a:cs typeface="Arial" panose="020B0604020202020204" pitchFamily="34" charset="0"/>
              </a:rPr>
              <a:t>DES LICENCES LOGICIEL.</a:t>
            </a:r>
          </a:p>
        </p:txBody>
      </p:sp>
      <p:sp>
        <p:nvSpPr>
          <p:cNvPr id="29" name="object 5">
            <a:extLst>
              <a:ext uri="{FF2B5EF4-FFF2-40B4-BE49-F238E27FC236}">
                <a16:creationId xmlns:a16="http://schemas.microsoft.com/office/drawing/2014/main" id="{BB3032E2-7611-2944-A5CD-76736CDD6F44}"/>
              </a:ext>
            </a:extLst>
          </p:cNvPr>
          <p:cNvSpPr txBox="1"/>
          <p:nvPr/>
        </p:nvSpPr>
        <p:spPr>
          <a:xfrm>
            <a:off x="521371" y="2598366"/>
            <a:ext cx="3995074" cy="1306797"/>
          </a:xfrm>
          <a:prstGeom prst="rect">
            <a:avLst/>
          </a:prstGeom>
        </p:spPr>
        <p:txBody>
          <a:bodyPr vert="horz" wrap="square" lIns="0" tIns="13999" rIns="0" bIns="0" rtlCol="0">
            <a:spAutoFit/>
          </a:bodyPr>
          <a:lstStyle/>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9 postes Mac</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Serveur Mac</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Scanner format A3</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Imprimante Format A3+</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Banque d’images</a:t>
            </a:r>
          </a:p>
          <a:p>
            <a:pPr marL="202989" marR="5600"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Epson stylus Pro 4880 pour  épreuves </a:t>
            </a:r>
            <a:r>
              <a:rPr sz="1200" dirty="0" err="1">
                <a:solidFill>
                  <a:srgbClr val="17324B"/>
                </a:solidFill>
                <a:latin typeface="Jost" pitchFamily="2" charset="77"/>
                <a:ea typeface="Jost" pitchFamily="2" charset="77"/>
                <a:cs typeface="Arial" panose="020B0604020202020204" pitchFamily="34" charset="0"/>
              </a:rPr>
              <a:t>certifiées</a:t>
            </a:r>
            <a:r>
              <a:rPr sz="1200" dirty="0">
                <a:solidFill>
                  <a:srgbClr val="17324B"/>
                </a:solidFill>
                <a:latin typeface="Jost" pitchFamily="2" charset="77"/>
                <a:ea typeface="Jost" pitchFamily="2" charset="77"/>
                <a:cs typeface="Arial" panose="020B0604020202020204" pitchFamily="34" charset="0"/>
              </a:rPr>
              <a:t> </a:t>
            </a:r>
            <a:br>
              <a:rPr lang="fr-FR" sz="1200" dirty="0">
                <a:solidFill>
                  <a:srgbClr val="17324B"/>
                </a:solidFill>
                <a:latin typeface="Jost" pitchFamily="2" charset="77"/>
                <a:ea typeface="Jost" pitchFamily="2" charset="77"/>
                <a:cs typeface="Arial" panose="020B0604020202020204" pitchFamily="34" charset="0"/>
              </a:rPr>
            </a:br>
            <a:r>
              <a:rPr sz="1200" dirty="0">
                <a:solidFill>
                  <a:srgbClr val="17324B"/>
                </a:solidFill>
                <a:latin typeface="Jost" pitchFamily="2" charset="77"/>
                <a:ea typeface="Jost" pitchFamily="2" charset="77"/>
                <a:cs typeface="Arial" panose="020B0604020202020204" pitchFamily="34" charset="0"/>
              </a:rPr>
              <a:t>FOGRA - 39 et 29  selon la norme ISO 12647-2 (PSO)</a:t>
            </a:r>
          </a:p>
        </p:txBody>
      </p:sp>
      <p:sp>
        <p:nvSpPr>
          <p:cNvPr id="30" name="object 10">
            <a:extLst>
              <a:ext uri="{FF2B5EF4-FFF2-40B4-BE49-F238E27FC236}">
                <a16:creationId xmlns:a16="http://schemas.microsoft.com/office/drawing/2014/main" id="{B75E060D-4ECA-D348-A060-44FA67CD9229}"/>
              </a:ext>
            </a:extLst>
          </p:cNvPr>
          <p:cNvSpPr txBox="1"/>
          <p:nvPr/>
        </p:nvSpPr>
        <p:spPr>
          <a:xfrm>
            <a:off x="5522533" y="5074305"/>
            <a:ext cx="4071845" cy="1153804"/>
          </a:xfrm>
          <a:prstGeom prst="rect">
            <a:avLst/>
          </a:prstGeom>
        </p:spPr>
        <p:txBody>
          <a:bodyPr vert="horz" wrap="square" lIns="0" tIns="12599" rIns="0" bIns="0" rtlCol="0">
            <a:spAutoFit/>
          </a:bodyPr>
          <a:lstStyle/>
          <a:p>
            <a:pPr marR="5600" defTabSz="1007943">
              <a:lnSpc>
                <a:spcPct val="103200"/>
              </a:lnSpc>
              <a:spcBef>
                <a:spcPts val="258"/>
              </a:spcBef>
              <a:defRPr/>
            </a:pPr>
            <a:r>
              <a:rPr sz="1200" dirty="0">
                <a:solidFill>
                  <a:srgbClr val="17324B"/>
                </a:solidFill>
                <a:latin typeface="Jost" pitchFamily="2" charset="77"/>
                <a:ea typeface="Jost" pitchFamily="2" charset="77"/>
                <a:cs typeface="Arial" panose="020B0604020202020204" pitchFamily="34" charset="0"/>
              </a:rPr>
              <a:t>Nous travaillons en </a:t>
            </a:r>
            <a:r>
              <a:rPr sz="1200" b="1" dirty="0">
                <a:solidFill>
                  <a:srgbClr val="17324B"/>
                </a:solidFill>
                <a:latin typeface="Jost" pitchFamily="2" charset="77"/>
                <a:ea typeface="Jost" pitchFamily="2" charset="77"/>
                <a:cs typeface="Arial" panose="020B0604020202020204" pitchFamily="34" charset="0"/>
              </a:rPr>
              <a:t>flux sécurisé PDF </a:t>
            </a:r>
            <a:r>
              <a:rPr sz="1200" dirty="0">
                <a:solidFill>
                  <a:srgbClr val="17324B"/>
                </a:solidFill>
                <a:latin typeface="Jost" pitchFamily="2" charset="77"/>
                <a:ea typeface="Jost" pitchFamily="2" charset="77"/>
                <a:cs typeface="Arial" panose="020B0604020202020204" pitchFamily="34" charset="0"/>
              </a:rPr>
              <a:t>(lien XMF Remote). </a:t>
            </a:r>
            <a:r>
              <a:rPr lang="fr-FR" sz="1200" dirty="0">
                <a:solidFill>
                  <a:srgbClr val="17324B"/>
                </a:solidFill>
                <a:latin typeface="Jost" pitchFamily="2" charset="77"/>
                <a:ea typeface="Jost" pitchFamily="2" charset="77"/>
                <a:cs typeface="Arial" panose="020B0604020202020204" pitchFamily="34" charset="0"/>
              </a:rPr>
              <a:t>L</a:t>
            </a:r>
            <a:r>
              <a:rPr sz="1200" dirty="0">
                <a:solidFill>
                  <a:srgbClr val="17324B"/>
                </a:solidFill>
                <a:latin typeface="Jost" pitchFamily="2" charset="77"/>
                <a:ea typeface="Jost" pitchFamily="2" charset="77"/>
                <a:cs typeface="Arial" panose="020B0604020202020204" pitchFamily="34" charset="0"/>
              </a:rPr>
              <a:t>’imposition de votre BAT </a:t>
            </a:r>
            <a:r>
              <a:rPr lang="fr-FR" sz="1200" dirty="0">
                <a:solidFill>
                  <a:srgbClr val="17324B"/>
                </a:solidFill>
                <a:latin typeface="Jost" pitchFamily="2" charset="77"/>
                <a:ea typeface="Jost" pitchFamily="2" charset="77"/>
                <a:cs typeface="Arial" panose="020B0604020202020204" pitchFamily="34" charset="0"/>
              </a:rPr>
              <a:t>est effectué </a:t>
            </a:r>
            <a:r>
              <a:rPr sz="1200" dirty="0">
                <a:solidFill>
                  <a:srgbClr val="17324B"/>
                </a:solidFill>
                <a:latin typeface="Jost" pitchFamily="2" charset="77"/>
                <a:ea typeface="Jost" pitchFamily="2" charset="77"/>
                <a:cs typeface="Arial" panose="020B0604020202020204" pitchFamily="34" charset="0"/>
              </a:rPr>
              <a:t>par notre </a:t>
            </a:r>
            <a:r>
              <a:rPr sz="1200" dirty="0" err="1">
                <a:solidFill>
                  <a:srgbClr val="17324B"/>
                </a:solidFill>
                <a:latin typeface="Jost" pitchFamily="2" charset="77"/>
                <a:ea typeface="Jost" pitchFamily="2" charset="77"/>
                <a:cs typeface="Arial" panose="020B0604020202020204" pitchFamily="34" charset="0"/>
              </a:rPr>
              <a:t>opérateur</a:t>
            </a:r>
            <a:r>
              <a:rPr sz="1200" dirty="0">
                <a:solidFill>
                  <a:srgbClr val="17324B"/>
                </a:solidFill>
                <a:latin typeface="Jost" pitchFamily="2" charset="77"/>
                <a:ea typeface="Jost" pitchFamily="2" charset="77"/>
                <a:cs typeface="Arial" panose="020B0604020202020204" pitchFamily="34" charset="0"/>
              </a:rPr>
              <a:t> CTP et </a:t>
            </a:r>
            <a:r>
              <a:rPr lang="fr-FR" sz="1200" dirty="0">
                <a:solidFill>
                  <a:srgbClr val="17324B"/>
                </a:solidFill>
                <a:latin typeface="Jost" pitchFamily="2" charset="77"/>
                <a:ea typeface="Jost" pitchFamily="2" charset="77"/>
                <a:cs typeface="Arial" panose="020B0604020202020204" pitchFamily="34" charset="0"/>
              </a:rPr>
              <a:t>nous </a:t>
            </a:r>
            <a:r>
              <a:rPr sz="1200" dirty="0" err="1">
                <a:solidFill>
                  <a:srgbClr val="17324B"/>
                </a:solidFill>
                <a:latin typeface="Jost" pitchFamily="2" charset="77"/>
                <a:ea typeface="Jost" pitchFamily="2" charset="77"/>
                <a:cs typeface="Arial" panose="020B0604020202020204" pitchFamily="34" charset="0"/>
              </a:rPr>
              <a:t>vous</a:t>
            </a:r>
            <a:r>
              <a:rPr sz="1200" dirty="0">
                <a:solidFill>
                  <a:srgbClr val="17324B"/>
                </a:solidFill>
                <a:latin typeface="Jost" pitchFamily="2" charset="77"/>
                <a:ea typeface="Jost" pitchFamily="2" charset="77"/>
                <a:cs typeface="Arial" panose="020B0604020202020204" pitchFamily="34" charset="0"/>
              </a:rPr>
              <a:t> envoyons un lien vous permettant de modifier les pages et valider partiellement ou totalement votre  BAT. Ce mode de validation est une alternative au BAT papier et devient une solution de gain de temps.</a:t>
            </a:r>
          </a:p>
        </p:txBody>
      </p:sp>
      <p:sp>
        <p:nvSpPr>
          <p:cNvPr id="31" name="object 6">
            <a:extLst>
              <a:ext uri="{FF2B5EF4-FFF2-40B4-BE49-F238E27FC236}">
                <a16:creationId xmlns:a16="http://schemas.microsoft.com/office/drawing/2014/main" id="{1C8FCC52-EE53-1E42-9361-87C1C34CBD41}"/>
              </a:ext>
            </a:extLst>
          </p:cNvPr>
          <p:cNvSpPr txBox="1"/>
          <p:nvPr/>
        </p:nvSpPr>
        <p:spPr>
          <a:xfrm>
            <a:off x="521370" y="4921312"/>
            <a:ext cx="3995075" cy="1306797"/>
          </a:xfrm>
          <a:prstGeom prst="rect">
            <a:avLst/>
          </a:prstGeom>
        </p:spPr>
        <p:txBody>
          <a:bodyPr vert="horz" wrap="square" lIns="0" tIns="13999" rIns="0" bIns="0" rtlCol="0">
            <a:spAutoFit/>
          </a:bodyPr>
          <a:lstStyle/>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Adobe Creative Cloud</a:t>
            </a:r>
            <a:br>
              <a:rPr lang="fr-FR" sz="1200" dirty="0">
                <a:solidFill>
                  <a:srgbClr val="17324B"/>
                </a:solidFill>
                <a:latin typeface="Jost" pitchFamily="2" charset="77"/>
                <a:ea typeface="Jost" pitchFamily="2" charset="77"/>
                <a:cs typeface="Arial" panose="020B0604020202020204" pitchFamily="34" charset="0"/>
              </a:rPr>
            </a:br>
            <a:r>
              <a:rPr sz="1200" dirty="0">
                <a:solidFill>
                  <a:srgbClr val="17324B"/>
                </a:solidFill>
                <a:latin typeface="Jost" pitchFamily="2" charset="77"/>
                <a:ea typeface="Jost" pitchFamily="2" charset="77"/>
                <a:cs typeface="Arial" panose="020B0604020202020204" pitchFamily="34" charset="0"/>
              </a:rPr>
              <a:t>(Indesign, Photoshop, Illustrator, Acrobat Pro)</a:t>
            </a:r>
          </a:p>
          <a:p>
            <a:pPr marL="202989" indent="-188989" defTabSz="1007943">
              <a:buClr>
                <a:srgbClr val="ABCC3A"/>
              </a:buClr>
              <a:buSzPct val="120000"/>
              <a:buFont typeface="Arial" panose="020B0604020202020204" pitchFamily="34" charset="0"/>
              <a:buChar char="•"/>
              <a:tabLst>
                <a:tab pos="152591" algn="l"/>
              </a:tabLst>
              <a:defRPr/>
            </a:pPr>
            <a:r>
              <a:rPr sz="1200" dirty="0">
                <a:solidFill>
                  <a:srgbClr val="17324B"/>
                </a:solidFill>
                <a:latin typeface="Jost" pitchFamily="2" charset="77"/>
                <a:ea typeface="Jost" pitchFamily="2" charset="77"/>
                <a:cs typeface="Arial" panose="020B0604020202020204" pitchFamily="34" charset="0"/>
              </a:rPr>
              <a:t>Xpress 13.2.1</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Suite Microsoft Office</a:t>
            </a:r>
            <a:endParaRPr lang="fr-FR" sz="1200" dirty="0">
              <a:solidFill>
                <a:srgbClr val="17324B"/>
              </a:solidFill>
              <a:latin typeface="Jost" pitchFamily="2" charset="77"/>
              <a:ea typeface="Jost" pitchFamily="2" charset="77"/>
              <a:cs typeface="Arial" panose="020B0604020202020204" pitchFamily="34" charset="0"/>
            </a:endParaRPr>
          </a:p>
          <a:p>
            <a:pPr marL="202989" indent="-188989" defTabSz="1007943">
              <a:buClr>
                <a:srgbClr val="ABCC3A"/>
              </a:buClr>
              <a:buSzPct val="120000"/>
              <a:buFont typeface="Arial" panose="020B0604020202020204" pitchFamily="34" charset="0"/>
              <a:buChar char="•"/>
              <a:tabLst>
                <a:tab pos="111294" algn="l"/>
              </a:tabLst>
              <a:defRPr/>
            </a:pPr>
            <a:r>
              <a:rPr lang="fr-FR" sz="1200" dirty="0">
                <a:solidFill>
                  <a:srgbClr val="17324B"/>
                </a:solidFill>
                <a:latin typeface="Jost" pitchFamily="2" charset="77"/>
                <a:ea typeface="Jost" pitchFamily="2" charset="77"/>
                <a:cs typeface="Arial" panose="020B0604020202020204" pitchFamily="34" charset="0"/>
              </a:rPr>
              <a:t>Antidote</a:t>
            </a:r>
            <a:endParaRPr sz="1200" dirty="0">
              <a:solidFill>
                <a:srgbClr val="17324B"/>
              </a:solidFill>
              <a:latin typeface="Jost" pitchFamily="2" charset="77"/>
              <a:ea typeface="Jost" pitchFamily="2" charset="77"/>
              <a:cs typeface="Arial" panose="020B0604020202020204" pitchFamily="34" charset="0"/>
            </a:endParaRP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Polices de caractère : pack Adobe</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Enfocus Pitstop Pro 11 update 2</a:t>
            </a:r>
          </a:p>
        </p:txBody>
      </p:sp>
      <p:pic>
        <p:nvPicPr>
          <p:cNvPr id="32" name="Image 31">
            <a:extLst>
              <a:ext uri="{FF2B5EF4-FFF2-40B4-BE49-F238E27FC236}">
                <a16:creationId xmlns:a16="http://schemas.microsoft.com/office/drawing/2014/main" id="{8D00BA86-8FE0-2D48-A048-77929B414D42}"/>
              </a:ext>
            </a:extLst>
          </p:cNvPr>
          <p:cNvPicPr>
            <a:picLocks noChangeAspect="1"/>
          </p:cNvPicPr>
          <p:nvPr/>
        </p:nvPicPr>
        <p:blipFill>
          <a:blip r:embed="rId2"/>
          <a:stretch>
            <a:fillRect/>
          </a:stretch>
        </p:blipFill>
        <p:spPr>
          <a:xfrm>
            <a:off x="-2879728" y="6227559"/>
            <a:ext cx="419709" cy="419709"/>
          </a:xfrm>
          <a:prstGeom prst="rect">
            <a:avLst/>
          </a:prstGeom>
        </p:spPr>
      </p:pic>
      <p:pic>
        <p:nvPicPr>
          <p:cNvPr id="33" name="Image 32">
            <a:extLst>
              <a:ext uri="{FF2B5EF4-FFF2-40B4-BE49-F238E27FC236}">
                <a16:creationId xmlns:a16="http://schemas.microsoft.com/office/drawing/2014/main" id="{D6D9FC74-CE3F-F840-8846-A134C30EA68D}"/>
              </a:ext>
            </a:extLst>
          </p:cNvPr>
          <p:cNvPicPr>
            <a:picLocks noChangeAspect="1"/>
          </p:cNvPicPr>
          <p:nvPr/>
        </p:nvPicPr>
        <p:blipFill>
          <a:blip r:embed="rId3"/>
          <a:stretch>
            <a:fillRect/>
          </a:stretch>
        </p:blipFill>
        <p:spPr>
          <a:xfrm>
            <a:off x="-1941308" y="6227559"/>
            <a:ext cx="419709" cy="419709"/>
          </a:xfrm>
          <a:prstGeom prst="rect">
            <a:avLst/>
          </a:prstGeom>
        </p:spPr>
      </p:pic>
      <p:pic>
        <p:nvPicPr>
          <p:cNvPr id="34" name="Image 33">
            <a:extLst>
              <a:ext uri="{FF2B5EF4-FFF2-40B4-BE49-F238E27FC236}">
                <a16:creationId xmlns:a16="http://schemas.microsoft.com/office/drawing/2014/main" id="{B6D434DA-13BD-E745-8DF8-9632EC81424F}"/>
              </a:ext>
            </a:extLst>
          </p:cNvPr>
          <p:cNvPicPr>
            <a:picLocks noChangeAspect="1"/>
          </p:cNvPicPr>
          <p:nvPr/>
        </p:nvPicPr>
        <p:blipFill>
          <a:blip r:embed="rId4"/>
          <a:stretch>
            <a:fillRect/>
          </a:stretch>
        </p:blipFill>
        <p:spPr>
          <a:xfrm>
            <a:off x="-2404352" y="6237640"/>
            <a:ext cx="419709" cy="419709"/>
          </a:xfrm>
          <a:prstGeom prst="rect">
            <a:avLst/>
          </a:prstGeom>
        </p:spPr>
      </p:pic>
      <p:pic>
        <p:nvPicPr>
          <p:cNvPr id="35" name="Image 34">
            <a:extLst>
              <a:ext uri="{FF2B5EF4-FFF2-40B4-BE49-F238E27FC236}">
                <a16:creationId xmlns:a16="http://schemas.microsoft.com/office/drawing/2014/main" id="{A556FB4D-AE3F-7F49-B531-DCA39502F8DF}"/>
              </a:ext>
            </a:extLst>
          </p:cNvPr>
          <p:cNvPicPr>
            <a:picLocks noChangeAspect="1"/>
          </p:cNvPicPr>
          <p:nvPr/>
        </p:nvPicPr>
        <p:blipFill>
          <a:blip r:embed="rId5"/>
          <a:stretch>
            <a:fillRect/>
          </a:stretch>
        </p:blipFill>
        <p:spPr>
          <a:xfrm>
            <a:off x="-1446491" y="6237640"/>
            <a:ext cx="376534" cy="368242"/>
          </a:xfrm>
          <a:prstGeom prst="rect">
            <a:avLst/>
          </a:prstGeom>
        </p:spPr>
      </p:pic>
      <p:pic>
        <p:nvPicPr>
          <p:cNvPr id="36" name="Image 35">
            <a:extLst>
              <a:ext uri="{FF2B5EF4-FFF2-40B4-BE49-F238E27FC236}">
                <a16:creationId xmlns:a16="http://schemas.microsoft.com/office/drawing/2014/main" id="{E8B03F79-F7F3-3B44-BA68-863358EA3710}"/>
              </a:ext>
            </a:extLst>
          </p:cNvPr>
          <p:cNvPicPr>
            <a:picLocks noChangeAspect="1"/>
          </p:cNvPicPr>
          <p:nvPr/>
        </p:nvPicPr>
        <p:blipFill>
          <a:blip r:embed="rId6"/>
          <a:stretch>
            <a:fillRect/>
          </a:stretch>
        </p:blipFill>
        <p:spPr>
          <a:xfrm>
            <a:off x="-945642" y="6193320"/>
            <a:ext cx="453948" cy="453948"/>
          </a:xfrm>
          <a:prstGeom prst="rect">
            <a:avLst/>
          </a:prstGeom>
        </p:spPr>
      </p:pic>
      <p:pic>
        <p:nvPicPr>
          <p:cNvPr id="37" name="Image 36">
            <a:extLst>
              <a:ext uri="{FF2B5EF4-FFF2-40B4-BE49-F238E27FC236}">
                <a16:creationId xmlns:a16="http://schemas.microsoft.com/office/drawing/2014/main" id="{48CAA343-F8A6-9B42-872F-6BE1FAC8DC40}"/>
              </a:ext>
            </a:extLst>
          </p:cNvPr>
          <p:cNvPicPr>
            <a:picLocks noChangeAspect="1"/>
          </p:cNvPicPr>
          <p:nvPr/>
        </p:nvPicPr>
        <p:blipFill>
          <a:blip r:embed="rId7"/>
          <a:stretch>
            <a:fillRect/>
          </a:stretch>
        </p:blipFill>
        <p:spPr>
          <a:xfrm>
            <a:off x="-2840233" y="6737797"/>
            <a:ext cx="370046" cy="370046"/>
          </a:xfrm>
          <a:prstGeom prst="rect">
            <a:avLst/>
          </a:prstGeom>
        </p:spPr>
      </p:pic>
      <p:pic>
        <p:nvPicPr>
          <p:cNvPr id="38" name="Image 37">
            <a:extLst>
              <a:ext uri="{FF2B5EF4-FFF2-40B4-BE49-F238E27FC236}">
                <a16:creationId xmlns:a16="http://schemas.microsoft.com/office/drawing/2014/main" id="{30A479B8-DA3C-214E-B1D9-87C8D4F44A7D}"/>
              </a:ext>
            </a:extLst>
          </p:cNvPr>
          <p:cNvPicPr>
            <a:picLocks noChangeAspect="1"/>
          </p:cNvPicPr>
          <p:nvPr/>
        </p:nvPicPr>
        <p:blipFill rotWithShape="1">
          <a:blip r:embed="rId8"/>
          <a:srcRect l="1064" t="32990" r="41071" b="35258"/>
          <a:stretch/>
        </p:blipFill>
        <p:spPr>
          <a:xfrm>
            <a:off x="-2443028" y="6678894"/>
            <a:ext cx="1470922" cy="453948"/>
          </a:xfrm>
          <a:prstGeom prst="rect">
            <a:avLst/>
          </a:prstGeom>
        </p:spPr>
      </p:pic>
      <p:pic>
        <p:nvPicPr>
          <p:cNvPr id="39" name="Image 38">
            <a:extLst>
              <a:ext uri="{FF2B5EF4-FFF2-40B4-BE49-F238E27FC236}">
                <a16:creationId xmlns:a16="http://schemas.microsoft.com/office/drawing/2014/main" id="{3CFF28F6-244C-C843-A23B-B7D2197F526D}"/>
              </a:ext>
            </a:extLst>
          </p:cNvPr>
          <p:cNvPicPr>
            <a:picLocks noChangeAspect="1"/>
          </p:cNvPicPr>
          <p:nvPr/>
        </p:nvPicPr>
        <p:blipFill rotWithShape="1">
          <a:blip r:embed="rId8"/>
          <a:srcRect l="78404" t="32990" r="2276" b="35258"/>
          <a:stretch/>
        </p:blipFill>
        <p:spPr>
          <a:xfrm>
            <a:off x="-972106" y="6672698"/>
            <a:ext cx="491112" cy="453948"/>
          </a:xfrm>
          <a:prstGeom prst="rect">
            <a:avLst/>
          </a:prstGeom>
        </p:spPr>
      </p:pic>
      <p:pic>
        <p:nvPicPr>
          <p:cNvPr id="40" name="Image 39">
            <a:extLst>
              <a:ext uri="{FF2B5EF4-FFF2-40B4-BE49-F238E27FC236}">
                <a16:creationId xmlns:a16="http://schemas.microsoft.com/office/drawing/2014/main" id="{CA88E6E8-48E0-5542-8902-150D94691CA6}"/>
              </a:ext>
            </a:extLst>
          </p:cNvPr>
          <p:cNvPicPr>
            <a:picLocks noChangeAspect="1"/>
          </p:cNvPicPr>
          <p:nvPr/>
        </p:nvPicPr>
        <p:blipFill>
          <a:blip r:embed="rId9"/>
          <a:stretch>
            <a:fillRect/>
          </a:stretch>
        </p:blipFill>
        <p:spPr>
          <a:xfrm>
            <a:off x="-2404352" y="7205855"/>
            <a:ext cx="1233128" cy="202554"/>
          </a:xfrm>
          <a:prstGeom prst="rect">
            <a:avLst/>
          </a:prstGeom>
        </p:spPr>
      </p:pic>
      <p:sp>
        <p:nvSpPr>
          <p:cNvPr id="41" name="Rectangle 40">
            <a:extLst>
              <a:ext uri="{FF2B5EF4-FFF2-40B4-BE49-F238E27FC236}">
                <a16:creationId xmlns:a16="http://schemas.microsoft.com/office/drawing/2014/main" id="{6CF1B607-8942-0343-A9C7-E772CC90C2B8}"/>
              </a:ext>
            </a:extLst>
          </p:cNvPr>
          <p:cNvSpPr/>
          <p:nvPr/>
        </p:nvSpPr>
        <p:spPr>
          <a:xfrm>
            <a:off x="379214" y="404506"/>
            <a:ext cx="2359687" cy="307777"/>
          </a:xfrm>
          <a:prstGeom prst="rect">
            <a:avLst/>
          </a:prstGeom>
          <a:solidFill>
            <a:srgbClr val="ABCC3A"/>
          </a:solidFill>
        </p:spPr>
        <p:txBody>
          <a:bodyPr wrap="square">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TECHNIQUES</a:t>
            </a:r>
          </a:p>
        </p:txBody>
      </p:sp>
      <p:sp>
        <p:nvSpPr>
          <p:cNvPr id="42" name="Rectangle 41">
            <a:extLst>
              <a:ext uri="{FF2B5EF4-FFF2-40B4-BE49-F238E27FC236}">
                <a16:creationId xmlns:a16="http://schemas.microsoft.com/office/drawing/2014/main" id="{DB412B32-A141-074B-A607-213786256821}"/>
              </a:ext>
            </a:extLst>
          </p:cNvPr>
          <p:cNvSpPr/>
          <p:nvPr/>
        </p:nvSpPr>
        <p:spPr>
          <a:xfrm>
            <a:off x="233338" y="746765"/>
            <a:ext cx="6393097"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LOGICIELS &amp; LE MATÉRIEL</a:t>
            </a:r>
          </a:p>
        </p:txBody>
      </p:sp>
      <p:sp>
        <p:nvSpPr>
          <p:cNvPr id="43" name="Rectangle : coins arrondis 17">
            <a:extLst>
              <a:ext uri="{FF2B5EF4-FFF2-40B4-BE49-F238E27FC236}">
                <a16:creationId xmlns:a16="http://schemas.microsoft.com/office/drawing/2014/main" id="{1FF464A5-75E4-5E44-9491-2AB28D08AEB2}"/>
              </a:ext>
            </a:extLst>
          </p:cNvPr>
          <p:cNvSpPr/>
          <p:nvPr/>
        </p:nvSpPr>
        <p:spPr>
          <a:xfrm>
            <a:off x="302735" y="2406451"/>
            <a:ext cx="4486859" cy="1615594"/>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B3A60CC-4941-A247-86EE-C756626474E1}"/>
              </a:ext>
            </a:extLst>
          </p:cNvPr>
          <p:cNvSpPr txBox="1"/>
          <p:nvPr/>
        </p:nvSpPr>
        <p:spPr>
          <a:xfrm>
            <a:off x="464988" y="2221785"/>
            <a:ext cx="1136502" cy="369332"/>
          </a:xfrm>
          <a:prstGeom prst="rect">
            <a:avLst/>
          </a:prstGeom>
          <a:solidFill>
            <a:schemeClr val="bg1"/>
          </a:solidFill>
        </p:spPr>
        <p:txBody>
          <a:bodyPr wrap="square">
            <a:spAutoFit/>
          </a:bodyPr>
          <a:lstStyle/>
          <a:p>
            <a:r>
              <a:rPr lang="fr-FR" dirty="0">
                <a:solidFill>
                  <a:srgbClr val="17324B"/>
                </a:solidFill>
                <a:latin typeface="LEMON MILK" pitchFamily="2" charset="77"/>
                <a:ea typeface="Typold Book" panose="020B0004030204060B03" pitchFamily="34" charset="77"/>
                <a:cs typeface="Arial Black" panose="020B0604020202020204" pitchFamily="34" charset="0"/>
              </a:rPr>
              <a:t>M</a:t>
            </a:r>
            <a:r>
              <a:rPr lang="fr-FR" sz="1800" dirty="0">
                <a:solidFill>
                  <a:srgbClr val="17324B"/>
                </a:solidFill>
                <a:latin typeface="LEMON MILK" pitchFamily="2" charset="77"/>
                <a:ea typeface="Typold Book" panose="020B0004030204060B03" pitchFamily="34" charset="77"/>
                <a:cs typeface="Arial Black" panose="020B0604020202020204" pitchFamily="34" charset="0"/>
              </a:rPr>
              <a:t>atériel</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sp>
        <p:nvSpPr>
          <p:cNvPr id="45" name="Rectangle : coins arrondis 19">
            <a:extLst>
              <a:ext uri="{FF2B5EF4-FFF2-40B4-BE49-F238E27FC236}">
                <a16:creationId xmlns:a16="http://schemas.microsoft.com/office/drawing/2014/main" id="{72C1F934-EEA0-FE4C-A979-8304C8A4E378}"/>
              </a:ext>
            </a:extLst>
          </p:cNvPr>
          <p:cNvSpPr/>
          <p:nvPr/>
        </p:nvSpPr>
        <p:spPr>
          <a:xfrm>
            <a:off x="271990" y="4671058"/>
            <a:ext cx="4486859" cy="1686848"/>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C4F53B89-5C6A-614D-9F5F-17C23FA8ACDB}"/>
              </a:ext>
            </a:extLst>
          </p:cNvPr>
          <p:cNvSpPr txBox="1"/>
          <p:nvPr/>
        </p:nvSpPr>
        <p:spPr>
          <a:xfrm>
            <a:off x="434243" y="4486392"/>
            <a:ext cx="1167247" cy="369332"/>
          </a:xfrm>
          <a:prstGeom prst="rect">
            <a:avLst/>
          </a:prstGeom>
          <a:solidFill>
            <a:schemeClr val="bg1"/>
          </a:solidFill>
        </p:spPr>
        <p:txBody>
          <a:bodyPr wrap="square">
            <a:spAutoFit/>
          </a:bodyPr>
          <a:lstStyle/>
          <a:p>
            <a:r>
              <a:rPr lang="fr-FR" dirty="0">
                <a:solidFill>
                  <a:srgbClr val="17324B"/>
                </a:solidFill>
                <a:latin typeface="LEMON MILK" pitchFamily="2" charset="77"/>
                <a:ea typeface="Typold Book" panose="020B0004030204060B03" pitchFamily="34" charset="77"/>
                <a:cs typeface="Arial Black" panose="020B0604020202020204" pitchFamily="34" charset="0"/>
              </a:rPr>
              <a:t>L</a:t>
            </a:r>
            <a:r>
              <a:rPr lang="fr-FR" sz="1800" dirty="0">
                <a:solidFill>
                  <a:srgbClr val="17324B"/>
                </a:solidFill>
                <a:latin typeface="LEMON MILK" pitchFamily="2" charset="77"/>
                <a:ea typeface="Typold Book" panose="020B0004030204060B03" pitchFamily="34" charset="77"/>
                <a:cs typeface="Arial Black" panose="020B0604020202020204" pitchFamily="34" charset="0"/>
              </a:rPr>
              <a:t>ogiciels</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sp>
        <p:nvSpPr>
          <p:cNvPr id="47" name="object 5">
            <a:extLst>
              <a:ext uri="{FF2B5EF4-FFF2-40B4-BE49-F238E27FC236}">
                <a16:creationId xmlns:a16="http://schemas.microsoft.com/office/drawing/2014/main" id="{ACF68066-AC89-7847-AD2F-C2CF3B81153D}"/>
              </a:ext>
            </a:extLst>
          </p:cNvPr>
          <p:cNvSpPr txBox="1"/>
          <p:nvPr/>
        </p:nvSpPr>
        <p:spPr>
          <a:xfrm>
            <a:off x="5522533" y="2703553"/>
            <a:ext cx="4071845" cy="1220300"/>
          </a:xfrm>
          <a:prstGeom prst="rect">
            <a:avLst/>
          </a:prstGeom>
        </p:spPr>
        <p:txBody>
          <a:bodyPr vert="horz" wrap="square" lIns="0" tIns="13999" rIns="0" bIns="0" rtlCol="0">
            <a:spAutoFit/>
          </a:bodyPr>
          <a:lstStyle/>
          <a:p>
            <a:pPr marR="5600" defTabSz="1007943">
              <a:lnSpc>
                <a:spcPct val="103200"/>
              </a:lnSpc>
              <a:spcBef>
                <a:spcPts val="259"/>
              </a:spcBef>
              <a:defRPr/>
            </a:pPr>
            <a:r>
              <a:rPr lang="fr-FR" sz="1200" dirty="0">
                <a:solidFill>
                  <a:srgbClr val="17324B"/>
                </a:solidFill>
                <a:latin typeface="Jost" pitchFamily="2" charset="77"/>
                <a:ea typeface="Jost" pitchFamily="2" charset="77"/>
                <a:cs typeface="Arial" panose="020B0604020202020204" pitchFamily="34" charset="0"/>
              </a:rPr>
              <a:t>La transmission de vos fichiers peut se faire par </a:t>
            </a:r>
            <a:r>
              <a:rPr lang="fr-FR" sz="1200" b="1" dirty="0">
                <a:solidFill>
                  <a:srgbClr val="17324B"/>
                </a:solidFill>
                <a:latin typeface="Jost" pitchFamily="2" charset="77"/>
                <a:ea typeface="Jost" pitchFamily="2" charset="77"/>
                <a:cs typeface="Arial" panose="020B0604020202020204" pitchFamily="34" charset="0"/>
              </a:rPr>
              <a:t>mail, </a:t>
            </a:r>
            <a:r>
              <a:rPr lang="fr-FR" sz="1200" b="1" dirty="0" err="1">
                <a:solidFill>
                  <a:srgbClr val="17324B"/>
                </a:solidFill>
                <a:latin typeface="Jost" pitchFamily="2" charset="77"/>
                <a:ea typeface="Jost" pitchFamily="2" charset="77"/>
                <a:cs typeface="Arial" panose="020B0604020202020204" pitchFamily="34" charset="0"/>
              </a:rPr>
              <a:t>Wetransfer</a:t>
            </a:r>
            <a:r>
              <a:rPr lang="fr-FR" sz="1200" b="1" dirty="0">
                <a:solidFill>
                  <a:srgbClr val="17324B"/>
                </a:solidFill>
                <a:latin typeface="Jost" pitchFamily="2" charset="77"/>
                <a:ea typeface="Jost" pitchFamily="2" charset="77"/>
                <a:cs typeface="Arial" panose="020B0604020202020204" pitchFamily="34" charset="0"/>
              </a:rPr>
              <a:t> ou via FTP sécurisé </a:t>
            </a:r>
            <a:r>
              <a:rPr lang="fr-FR" sz="1200" dirty="0">
                <a:solidFill>
                  <a:srgbClr val="17324B"/>
                </a:solidFill>
                <a:latin typeface="Jost" pitchFamily="2" charset="77"/>
                <a:ea typeface="Jost" pitchFamily="2" charset="77"/>
                <a:cs typeface="Arial" panose="020B0604020202020204" pitchFamily="34" charset="0"/>
              </a:rPr>
              <a:t>où vous aurez un espace  dédié avec mot de passe. </a:t>
            </a:r>
          </a:p>
          <a:p>
            <a:pPr marR="5600" defTabSz="1007943">
              <a:lnSpc>
                <a:spcPct val="103200"/>
              </a:lnSpc>
              <a:spcBef>
                <a:spcPts val="259"/>
              </a:spcBef>
              <a:defRPr/>
            </a:pPr>
            <a:endParaRPr lang="fr-FR" sz="1200" dirty="0">
              <a:solidFill>
                <a:srgbClr val="17324B"/>
              </a:solidFill>
              <a:latin typeface="Jost" pitchFamily="2" charset="77"/>
              <a:ea typeface="Jost" pitchFamily="2" charset="77"/>
              <a:cs typeface="Arial" panose="020B0604020202020204" pitchFamily="34" charset="0"/>
            </a:endParaRPr>
          </a:p>
          <a:p>
            <a:pPr marR="5600" defTabSz="1007943">
              <a:lnSpc>
                <a:spcPct val="103200"/>
              </a:lnSpc>
              <a:spcBef>
                <a:spcPts val="259"/>
              </a:spcBef>
              <a:defRPr/>
            </a:pPr>
            <a:r>
              <a:rPr lang="fr-FR" sz="1200" dirty="0">
                <a:solidFill>
                  <a:srgbClr val="17324B"/>
                </a:solidFill>
                <a:latin typeface="Jost" pitchFamily="2" charset="77"/>
                <a:ea typeface="Jost" pitchFamily="2" charset="77"/>
                <a:cs typeface="Arial" panose="020B0604020202020204" pitchFamily="34" charset="0"/>
              </a:rPr>
              <a:t>Dès la remise d’un fichier sur notre serveur FTP, le studio est immédiatement averti  par un mail automatique.</a:t>
            </a:r>
          </a:p>
        </p:txBody>
      </p:sp>
      <p:sp>
        <p:nvSpPr>
          <p:cNvPr id="48" name="Rectangle : coins arrondis 22">
            <a:extLst>
              <a:ext uri="{FF2B5EF4-FFF2-40B4-BE49-F238E27FC236}">
                <a16:creationId xmlns:a16="http://schemas.microsoft.com/office/drawing/2014/main" id="{B3820D0E-497D-8D4D-A51B-DBB06BBBB911}"/>
              </a:ext>
            </a:extLst>
          </p:cNvPr>
          <p:cNvSpPr/>
          <p:nvPr/>
        </p:nvSpPr>
        <p:spPr>
          <a:xfrm>
            <a:off x="5253554" y="2433362"/>
            <a:ext cx="4486859" cy="1615594"/>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F7DCBDAE-0640-0643-BDFA-5961FBC80D2E}"/>
              </a:ext>
            </a:extLst>
          </p:cNvPr>
          <p:cNvSpPr txBox="1"/>
          <p:nvPr/>
        </p:nvSpPr>
        <p:spPr>
          <a:xfrm>
            <a:off x="5415807" y="2248696"/>
            <a:ext cx="2450379" cy="369332"/>
          </a:xfrm>
          <a:prstGeom prst="rect">
            <a:avLst/>
          </a:prstGeom>
          <a:solidFill>
            <a:schemeClr val="bg1"/>
          </a:solidFill>
        </p:spPr>
        <p:txBody>
          <a:bodyPr wrap="square">
            <a:spAutoFit/>
          </a:bodyPr>
          <a:lstStyle/>
          <a:p>
            <a:r>
              <a:rPr lang="fr-FR" sz="1800" dirty="0">
                <a:solidFill>
                  <a:srgbClr val="17324B"/>
                </a:solidFill>
                <a:latin typeface="LEMON MILK" pitchFamily="2" charset="77"/>
                <a:ea typeface="Typold Book" panose="020B0004030204060B03" pitchFamily="34" charset="77"/>
                <a:cs typeface="Arial Black" panose="020B0604020202020204" pitchFamily="34" charset="0"/>
              </a:rPr>
              <a:t>Transmission de fichiers</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sp>
        <p:nvSpPr>
          <p:cNvPr id="50" name="Rectangle : coins arrondis 24">
            <a:extLst>
              <a:ext uri="{FF2B5EF4-FFF2-40B4-BE49-F238E27FC236}">
                <a16:creationId xmlns:a16="http://schemas.microsoft.com/office/drawing/2014/main" id="{5CFC7D28-2AE1-2345-BDC7-5594EE3CFCD0}"/>
              </a:ext>
            </a:extLst>
          </p:cNvPr>
          <p:cNvSpPr/>
          <p:nvPr/>
        </p:nvSpPr>
        <p:spPr>
          <a:xfrm>
            <a:off x="5267159" y="4747976"/>
            <a:ext cx="4486859" cy="1615594"/>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6FC01110-8A55-1C4D-B872-8DE2A533FA43}"/>
              </a:ext>
            </a:extLst>
          </p:cNvPr>
          <p:cNvSpPr txBox="1"/>
          <p:nvPr/>
        </p:nvSpPr>
        <p:spPr>
          <a:xfrm>
            <a:off x="5429412" y="4563310"/>
            <a:ext cx="1930931" cy="369332"/>
          </a:xfrm>
          <a:prstGeom prst="rect">
            <a:avLst/>
          </a:prstGeom>
          <a:solidFill>
            <a:schemeClr val="bg1"/>
          </a:solidFill>
        </p:spPr>
        <p:txBody>
          <a:bodyPr wrap="square">
            <a:spAutoFit/>
          </a:bodyPr>
          <a:lstStyle/>
          <a:p>
            <a:r>
              <a:rPr lang="fr-FR" sz="1800" dirty="0">
                <a:solidFill>
                  <a:srgbClr val="17324B"/>
                </a:solidFill>
                <a:latin typeface="LEMON MILK" pitchFamily="2" charset="77"/>
                <a:ea typeface="Typold Book" panose="020B0004030204060B03" pitchFamily="34" charset="77"/>
                <a:cs typeface="Arial Black" panose="020B0604020202020204" pitchFamily="34" charset="0"/>
              </a:rPr>
              <a:t>Validation de BAT</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pic>
        <p:nvPicPr>
          <p:cNvPr id="52" name="Image 51">
            <a:extLst>
              <a:ext uri="{FF2B5EF4-FFF2-40B4-BE49-F238E27FC236}">
                <a16:creationId xmlns:a16="http://schemas.microsoft.com/office/drawing/2014/main" id="{BC21E348-0B8D-904F-9A5A-CCB09C08BC2F}"/>
              </a:ext>
            </a:extLst>
          </p:cNvPr>
          <p:cNvPicPr>
            <a:picLocks noChangeAspect="1"/>
          </p:cNvPicPr>
          <p:nvPr/>
        </p:nvPicPr>
        <p:blipFill>
          <a:blip r:embed="rId10"/>
          <a:stretch>
            <a:fillRect/>
          </a:stretch>
        </p:blipFill>
        <p:spPr>
          <a:xfrm>
            <a:off x="-630000" y="444094"/>
            <a:ext cx="1041400" cy="114300"/>
          </a:xfrm>
          <a:prstGeom prst="rect">
            <a:avLst/>
          </a:prstGeom>
        </p:spPr>
      </p:pic>
    </p:spTree>
    <p:extLst>
      <p:ext uri="{BB962C8B-B14F-4D97-AF65-F5344CB8AC3E}">
        <p14:creationId xmlns:p14="http://schemas.microsoft.com/office/powerpoint/2010/main" val="846060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D4B4207-28A4-0849-8034-C90B7DB6429A}"/>
              </a:ext>
            </a:extLst>
          </p:cNvPr>
          <p:cNvPicPr>
            <a:picLocks noChangeAspect="1"/>
          </p:cNvPicPr>
          <p:nvPr/>
        </p:nvPicPr>
        <p:blipFill rotWithShape="1">
          <a:blip r:embed="rId2"/>
          <a:srcRect l="231" t="72628" r="83335" b="-4306"/>
          <a:stretch/>
        </p:blipFill>
        <p:spPr>
          <a:xfrm rot="16200000">
            <a:off x="8309590" y="4700737"/>
            <a:ext cx="2343527" cy="3374350"/>
          </a:xfrm>
          <a:prstGeom prst="rect">
            <a:avLst/>
          </a:prstGeom>
        </p:spPr>
      </p:pic>
      <p:sp>
        <p:nvSpPr>
          <p:cNvPr id="2" name="Espace réservé du numéro de diapositive 1">
            <a:extLst>
              <a:ext uri="{FF2B5EF4-FFF2-40B4-BE49-F238E27FC236}">
                <a16:creationId xmlns:a16="http://schemas.microsoft.com/office/drawing/2014/main" id="{CA35E745-CC3B-3049-A2E8-BB3A3BDF7AA2}"/>
              </a:ext>
            </a:extLst>
          </p:cNvPr>
          <p:cNvSpPr>
            <a:spLocks noGrp="1"/>
          </p:cNvSpPr>
          <p:nvPr>
            <p:ph type="sldNum" sz="quarter" idx="12"/>
          </p:nvPr>
        </p:nvSpPr>
        <p:spPr/>
        <p:txBody>
          <a:bodyPr/>
          <a:lstStyle/>
          <a:p>
            <a:fld id="{762342CF-B6B4-1749-BE13-BD0DDABD5460}" type="slidenum">
              <a:rPr lang="fr-FR" smtClean="0"/>
              <a:pPr/>
              <a:t>18</a:t>
            </a:fld>
            <a:endParaRPr lang="fr-FR" dirty="0"/>
          </a:p>
        </p:txBody>
      </p:sp>
      <p:sp>
        <p:nvSpPr>
          <p:cNvPr id="3" name="Rectangle : avec coins arrondis en diagonale 2">
            <a:extLst>
              <a:ext uri="{FF2B5EF4-FFF2-40B4-BE49-F238E27FC236}">
                <a16:creationId xmlns:a16="http://schemas.microsoft.com/office/drawing/2014/main" id="{94C9C67D-BBAC-E04D-9ADC-E4F77A4A3F64}"/>
              </a:ext>
            </a:extLst>
          </p:cNvPr>
          <p:cNvSpPr/>
          <p:nvPr/>
        </p:nvSpPr>
        <p:spPr>
          <a:xfrm>
            <a:off x="7218114" y="1619597"/>
            <a:ext cx="2809680" cy="763889"/>
          </a:xfrm>
          <a:prstGeom prst="round2DiagRect">
            <a:avLst>
              <a:gd name="adj1" fmla="val 16667"/>
              <a:gd name="adj2" fmla="val 0"/>
            </a:avLst>
          </a:prstGeom>
          <a:solidFill>
            <a:schemeClr val="bg1"/>
          </a:solidFill>
          <a:ln>
            <a:solidFill>
              <a:srgbClr val="ABCC3A"/>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984"/>
          </a:p>
        </p:txBody>
      </p:sp>
      <p:pic>
        <p:nvPicPr>
          <p:cNvPr id="4" name="Image 3">
            <a:extLst>
              <a:ext uri="{FF2B5EF4-FFF2-40B4-BE49-F238E27FC236}">
                <a16:creationId xmlns:a16="http://schemas.microsoft.com/office/drawing/2014/main" id="{99BEB312-A39A-3445-BA31-88D0BFE247F0}"/>
              </a:ext>
            </a:extLst>
          </p:cNvPr>
          <p:cNvPicPr>
            <a:picLocks noChangeAspect="1"/>
          </p:cNvPicPr>
          <p:nvPr/>
        </p:nvPicPr>
        <p:blipFill>
          <a:blip r:embed="rId3"/>
          <a:stretch>
            <a:fillRect/>
          </a:stretch>
        </p:blipFill>
        <p:spPr>
          <a:xfrm>
            <a:off x="7340697" y="1775198"/>
            <a:ext cx="2564514" cy="421247"/>
          </a:xfrm>
          <a:prstGeom prst="rect">
            <a:avLst/>
          </a:prstGeom>
        </p:spPr>
      </p:pic>
      <p:sp>
        <p:nvSpPr>
          <p:cNvPr id="5" name="Rectangle 4">
            <a:extLst>
              <a:ext uri="{FF2B5EF4-FFF2-40B4-BE49-F238E27FC236}">
                <a16:creationId xmlns:a16="http://schemas.microsoft.com/office/drawing/2014/main" id="{A0902674-48DC-F94E-B752-C7A0C76E91F1}"/>
              </a:ext>
            </a:extLst>
          </p:cNvPr>
          <p:cNvSpPr/>
          <p:nvPr/>
        </p:nvSpPr>
        <p:spPr>
          <a:xfrm>
            <a:off x="195433" y="2745050"/>
            <a:ext cx="9835009" cy="646331"/>
          </a:xfrm>
          <a:prstGeom prst="rect">
            <a:avLst/>
          </a:prstGeom>
        </p:spPr>
        <p:txBody>
          <a:bodyPr wrap="square">
            <a:spAutoFit/>
          </a:bodyPr>
          <a:lstStyle/>
          <a:p>
            <a:r>
              <a:rPr lang="fr-FR" sz="1200" dirty="0">
                <a:solidFill>
                  <a:srgbClr val="002060"/>
                </a:solidFill>
                <a:latin typeface="Jost" pitchFamily="2" charset="77"/>
                <a:ea typeface="Jost" pitchFamily="2" charset="77"/>
                <a:cs typeface="Arial" panose="020B0604020202020204" pitchFamily="34" charset="0"/>
              </a:rPr>
              <a:t>Le correcteur d’Antidote souligne un vaste registre de fautes, de l’accent oublié à l’accord difficile. Après l’orthographe et la grammaire, nous corrigeons la typographie et le style, dont les répétitions et les verbes ternes. Jamais un logiciel ne vous a offert tant de puissance pour épurer vos textes.</a:t>
            </a:r>
          </a:p>
        </p:txBody>
      </p:sp>
      <p:sp>
        <p:nvSpPr>
          <p:cNvPr id="6" name="Rectangle 5">
            <a:extLst>
              <a:ext uri="{FF2B5EF4-FFF2-40B4-BE49-F238E27FC236}">
                <a16:creationId xmlns:a16="http://schemas.microsoft.com/office/drawing/2014/main" id="{9F4CFC18-5729-884B-8860-2938DEC1B46D}"/>
              </a:ext>
            </a:extLst>
          </p:cNvPr>
          <p:cNvSpPr/>
          <p:nvPr/>
        </p:nvSpPr>
        <p:spPr>
          <a:xfrm>
            <a:off x="198818" y="4362547"/>
            <a:ext cx="9706393" cy="461665"/>
          </a:xfrm>
          <a:prstGeom prst="rect">
            <a:avLst/>
          </a:prstGeom>
        </p:spPr>
        <p:txBody>
          <a:bodyPr wrap="square">
            <a:spAutoFit/>
          </a:bodyPr>
          <a:lstStyle/>
          <a:p>
            <a:r>
              <a:rPr lang="fr-FR" sz="1200" dirty="0">
                <a:solidFill>
                  <a:srgbClr val="002060"/>
                </a:solidFill>
                <a:latin typeface="Jost" pitchFamily="2" charset="77"/>
                <a:ea typeface="Jost" pitchFamily="2" charset="77"/>
                <a:cs typeface="Arial" panose="020B0604020202020204" pitchFamily="34" charset="0"/>
              </a:rPr>
              <a:t>Nous lisons la définition complète de votre mot; vérifions son pluriel, sa prononciation, ses rimes et son étymologie. Nous avons également accès à une liste de ses synonymes et de ses antonymes. Antidote recense 129 000 mots, dont 16 000 noms propres.</a:t>
            </a:r>
          </a:p>
        </p:txBody>
      </p:sp>
      <p:sp>
        <p:nvSpPr>
          <p:cNvPr id="7" name="Rectangle 6">
            <a:extLst>
              <a:ext uri="{FF2B5EF4-FFF2-40B4-BE49-F238E27FC236}">
                <a16:creationId xmlns:a16="http://schemas.microsoft.com/office/drawing/2014/main" id="{395542DB-ABC2-5A4C-95BF-ECA5D99ACC75}"/>
              </a:ext>
            </a:extLst>
          </p:cNvPr>
          <p:cNvSpPr/>
          <p:nvPr/>
        </p:nvSpPr>
        <p:spPr>
          <a:xfrm>
            <a:off x="233339" y="5625652"/>
            <a:ext cx="9135050" cy="461665"/>
          </a:xfrm>
          <a:prstGeom prst="rect">
            <a:avLst/>
          </a:prstGeom>
        </p:spPr>
        <p:txBody>
          <a:bodyPr wrap="square">
            <a:spAutoFit/>
          </a:bodyPr>
          <a:lstStyle/>
          <a:p>
            <a:r>
              <a:rPr lang="fr-FR" sz="1200" dirty="0">
                <a:solidFill>
                  <a:srgbClr val="002060"/>
                </a:solidFill>
                <a:latin typeface="Jost" pitchFamily="2" charset="77"/>
                <a:ea typeface="Jost" pitchFamily="2" charset="77"/>
                <a:cs typeface="Arial" panose="020B0604020202020204" pitchFamily="34" charset="0"/>
              </a:rPr>
              <a:t>De la grammaire au style, de la syntaxe à la ponctuation, 11 guides couvrent tous les aspects de l’écriture. Nous pouvons ainsi accéder aisément à une description claire et concise des règles et des exceptions. </a:t>
            </a:r>
          </a:p>
        </p:txBody>
      </p:sp>
      <p:sp>
        <p:nvSpPr>
          <p:cNvPr id="8" name="object 3">
            <a:extLst>
              <a:ext uri="{FF2B5EF4-FFF2-40B4-BE49-F238E27FC236}">
                <a16:creationId xmlns:a16="http://schemas.microsoft.com/office/drawing/2014/main" id="{37106F50-86AB-CA4D-9458-221F45B16DB6}"/>
              </a:ext>
            </a:extLst>
          </p:cNvPr>
          <p:cNvSpPr txBox="1"/>
          <p:nvPr/>
        </p:nvSpPr>
        <p:spPr>
          <a:xfrm>
            <a:off x="379215" y="1523432"/>
            <a:ext cx="10079260" cy="239326"/>
          </a:xfrm>
          <a:prstGeom prst="rect">
            <a:avLst/>
          </a:prstGeom>
        </p:spPr>
        <p:txBody>
          <a:bodyPr vert="horz" wrap="square" lIns="0" tIns="13999" rIns="0" bIns="0" rtlCol="0">
            <a:spAutoFit/>
          </a:bodyPr>
          <a:lstStyle/>
          <a:p>
            <a:pPr marR="5600">
              <a:lnSpc>
                <a:spcPct val="106100"/>
              </a:lnSpc>
              <a:spcBef>
                <a:spcPts val="110"/>
              </a:spcBef>
              <a:defRPr/>
            </a:pPr>
            <a:r>
              <a:rPr lang="fr-FR" sz="1400" dirty="0">
                <a:solidFill>
                  <a:srgbClr val="002060"/>
                </a:solidFill>
                <a:latin typeface="Jost" pitchFamily="2" charset="77"/>
                <a:ea typeface="Jost" pitchFamily="2" charset="77"/>
                <a:cs typeface="Arial" panose="020B0604020202020204" pitchFamily="34" charset="0"/>
              </a:rPr>
              <a:t>LE CORRECTEUR D’ANTIDOTE EST LE REMÈDE À TOUS LES MOTS !</a:t>
            </a:r>
          </a:p>
        </p:txBody>
      </p:sp>
      <p:sp>
        <p:nvSpPr>
          <p:cNvPr id="10" name="Rectangle 9">
            <a:extLst>
              <a:ext uri="{FF2B5EF4-FFF2-40B4-BE49-F238E27FC236}">
                <a16:creationId xmlns:a16="http://schemas.microsoft.com/office/drawing/2014/main" id="{E67C9455-34DA-174D-ACF8-24AEB26A9486}"/>
              </a:ext>
            </a:extLst>
          </p:cNvPr>
          <p:cNvSpPr/>
          <p:nvPr/>
        </p:nvSpPr>
        <p:spPr>
          <a:xfrm>
            <a:off x="233338" y="899517"/>
            <a:ext cx="777969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LA RELECTURE DE VOS DOCUMENTS</a:t>
            </a:r>
          </a:p>
        </p:txBody>
      </p:sp>
      <p:sp>
        <p:nvSpPr>
          <p:cNvPr id="11" name="ZoneTexte 10">
            <a:extLst>
              <a:ext uri="{FF2B5EF4-FFF2-40B4-BE49-F238E27FC236}">
                <a16:creationId xmlns:a16="http://schemas.microsoft.com/office/drawing/2014/main" id="{A4418DCB-3142-2C45-8B5A-F34C393E18F1}"/>
              </a:ext>
            </a:extLst>
          </p:cNvPr>
          <p:cNvSpPr txBox="1"/>
          <p:nvPr/>
        </p:nvSpPr>
        <p:spPr>
          <a:xfrm>
            <a:off x="305345" y="2400917"/>
            <a:ext cx="3672409" cy="307777"/>
          </a:xfrm>
          <a:prstGeom prst="rect">
            <a:avLst/>
          </a:prstGeom>
          <a:solidFill>
            <a:srgbClr val="17324B"/>
          </a:solidFill>
        </p:spPr>
        <p:txBody>
          <a:bodyPr wrap="square" rtlCol="0">
            <a:spAutoFit/>
          </a:bodyPr>
          <a:lstStyle/>
          <a:p>
            <a:r>
              <a:rPr lang="fr-FR" sz="1400" dirty="0">
                <a:solidFill>
                  <a:schemeClr val="bg1"/>
                </a:solidFill>
                <a:latin typeface="Jost" pitchFamily="2" charset="77"/>
                <a:ea typeface="Jost" pitchFamily="2" charset="77"/>
                <a:cs typeface="Arial" panose="020B0604020202020204" pitchFamily="34" charset="0"/>
              </a:rPr>
              <a:t>CORRECTEUR AVEC FILTRES INTELLIGENTS</a:t>
            </a:r>
          </a:p>
        </p:txBody>
      </p:sp>
      <p:sp>
        <p:nvSpPr>
          <p:cNvPr id="12" name="ZoneTexte 11">
            <a:extLst>
              <a:ext uri="{FF2B5EF4-FFF2-40B4-BE49-F238E27FC236}">
                <a16:creationId xmlns:a16="http://schemas.microsoft.com/office/drawing/2014/main" id="{A44FF346-6997-0041-A0E1-19A03A7AEA9C}"/>
              </a:ext>
            </a:extLst>
          </p:cNvPr>
          <p:cNvSpPr txBox="1"/>
          <p:nvPr/>
        </p:nvSpPr>
        <p:spPr>
          <a:xfrm>
            <a:off x="275809" y="4021220"/>
            <a:ext cx="3341905" cy="307777"/>
          </a:xfrm>
          <a:prstGeom prst="rect">
            <a:avLst/>
          </a:prstGeom>
          <a:solidFill>
            <a:srgbClr val="17324B"/>
          </a:solidFill>
        </p:spPr>
        <p:txBody>
          <a:bodyPr wrap="square" rtlCol="0">
            <a:spAutoFit/>
          </a:bodyPr>
          <a:lstStyle/>
          <a:p>
            <a:r>
              <a:rPr lang="fr-FR" sz="1400" dirty="0">
                <a:solidFill>
                  <a:schemeClr val="bg1"/>
                </a:solidFill>
                <a:latin typeface="Jost" pitchFamily="2" charset="77"/>
                <a:ea typeface="Jost" pitchFamily="2" charset="77"/>
                <a:cs typeface="Arial" panose="020B0604020202020204" pitchFamily="34" charset="0"/>
              </a:rPr>
              <a:t>DICTIONNAIRES RICHES ET COMPLETS</a:t>
            </a:r>
          </a:p>
        </p:txBody>
      </p:sp>
      <p:sp>
        <p:nvSpPr>
          <p:cNvPr id="13" name="ZoneTexte 12">
            <a:extLst>
              <a:ext uri="{FF2B5EF4-FFF2-40B4-BE49-F238E27FC236}">
                <a16:creationId xmlns:a16="http://schemas.microsoft.com/office/drawing/2014/main" id="{D8752DE7-FA82-D04A-A8AD-3307809C8B00}"/>
              </a:ext>
            </a:extLst>
          </p:cNvPr>
          <p:cNvSpPr txBox="1"/>
          <p:nvPr/>
        </p:nvSpPr>
        <p:spPr>
          <a:xfrm>
            <a:off x="254573" y="5288066"/>
            <a:ext cx="1994990" cy="307777"/>
          </a:xfrm>
          <a:prstGeom prst="rect">
            <a:avLst/>
          </a:prstGeom>
          <a:solidFill>
            <a:srgbClr val="17324B"/>
          </a:solidFill>
        </p:spPr>
        <p:txBody>
          <a:bodyPr wrap="square" rtlCol="0">
            <a:spAutoFit/>
          </a:bodyPr>
          <a:lstStyle/>
          <a:p>
            <a:r>
              <a:rPr lang="fr-FR" sz="1400" dirty="0">
                <a:solidFill>
                  <a:schemeClr val="bg1"/>
                </a:solidFill>
                <a:latin typeface="Jost" pitchFamily="2" charset="77"/>
                <a:ea typeface="Jost" pitchFamily="2" charset="77"/>
                <a:cs typeface="Arial" panose="020B0604020202020204" pitchFamily="34" charset="0"/>
              </a:rPr>
              <a:t>GRAMMAIRE ET STYLE</a:t>
            </a:r>
          </a:p>
        </p:txBody>
      </p:sp>
      <p:sp>
        <p:nvSpPr>
          <p:cNvPr id="14" name="Rectangle 13">
            <a:extLst>
              <a:ext uri="{FF2B5EF4-FFF2-40B4-BE49-F238E27FC236}">
                <a16:creationId xmlns:a16="http://schemas.microsoft.com/office/drawing/2014/main" id="{2647589F-FB2E-DE48-91EC-A551F48A4CDF}"/>
              </a:ext>
            </a:extLst>
          </p:cNvPr>
          <p:cNvSpPr/>
          <p:nvPr/>
        </p:nvSpPr>
        <p:spPr>
          <a:xfrm>
            <a:off x="379214" y="404506"/>
            <a:ext cx="2359687"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TECHNIQUES</a:t>
            </a:r>
          </a:p>
        </p:txBody>
      </p:sp>
      <p:pic>
        <p:nvPicPr>
          <p:cNvPr id="15" name="Image 14">
            <a:extLst>
              <a:ext uri="{FF2B5EF4-FFF2-40B4-BE49-F238E27FC236}">
                <a16:creationId xmlns:a16="http://schemas.microsoft.com/office/drawing/2014/main" id="{1A19521B-A623-5E4B-B20B-E56984E10AF0}"/>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711042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4CDD5F8-CDF4-724B-9550-54F294D4BC1D}"/>
              </a:ext>
            </a:extLst>
          </p:cNvPr>
          <p:cNvPicPr>
            <a:picLocks noChangeAspect="1"/>
          </p:cNvPicPr>
          <p:nvPr/>
        </p:nvPicPr>
        <p:blipFill rotWithShape="1">
          <a:blip r:embed="rId2"/>
          <a:srcRect r="15269" b="-28"/>
          <a:stretch/>
        </p:blipFill>
        <p:spPr>
          <a:xfrm>
            <a:off x="0" y="2375"/>
            <a:ext cx="10692000" cy="6130800"/>
          </a:xfrm>
          <a:prstGeom prst="rect">
            <a:avLst/>
          </a:prstGeom>
        </p:spPr>
      </p:pic>
      <p:pic>
        <p:nvPicPr>
          <p:cNvPr id="8" name="Image 7">
            <a:extLst>
              <a:ext uri="{FF2B5EF4-FFF2-40B4-BE49-F238E27FC236}">
                <a16:creationId xmlns:a16="http://schemas.microsoft.com/office/drawing/2014/main" id="{5506B3E5-C422-554B-8C94-E3BCF4AD11C4}"/>
              </a:ext>
            </a:extLst>
          </p:cNvPr>
          <p:cNvPicPr>
            <a:picLocks noChangeAspect="1"/>
          </p:cNvPicPr>
          <p:nvPr/>
        </p:nvPicPr>
        <p:blipFill>
          <a:blip r:embed="rId3"/>
          <a:stretch>
            <a:fillRect/>
          </a:stretch>
        </p:blipFill>
        <p:spPr>
          <a:xfrm>
            <a:off x="0" y="0"/>
            <a:ext cx="10691999" cy="5403210"/>
          </a:xfrm>
          <a:prstGeom prst="rect">
            <a:avLst/>
          </a:prstGeom>
        </p:spPr>
      </p:pic>
      <p:pic>
        <p:nvPicPr>
          <p:cNvPr id="10" name="Image 9">
            <a:extLst>
              <a:ext uri="{FF2B5EF4-FFF2-40B4-BE49-F238E27FC236}">
                <a16:creationId xmlns:a16="http://schemas.microsoft.com/office/drawing/2014/main" id="{B69BB5F7-A8FC-1D49-BF32-59B6774140D8}"/>
              </a:ext>
            </a:extLst>
          </p:cNvPr>
          <p:cNvPicPr>
            <a:picLocks noChangeAspect="1"/>
          </p:cNvPicPr>
          <p:nvPr/>
        </p:nvPicPr>
        <p:blipFill>
          <a:blip r:embed="rId4"/>
          <a:stretch>
            <a:fillRect/>
          </a:stretch>
        </p:blipFill>
        <p:spPr>
          <a:xfrm>
            <a:off x="350421" y="6738566"/>
            <a:ext cx="3006188" cy="635110"/>
          </a:xfrm>
          <a:prstGeom prst="rect">
            <a:avLst/>
          </a:prstGeom>
        </p:spPr>
      </p:pic>
      <p:sp>
        <p:nvSpPr>
          <p:cNvPr id="11" name="Rectangle 10">
            <a:extLst>
              <a:ext uri="{FF2B5EF4-FFF2-40B4-BE49-F238E27FC236}">
                <a16:creationId xmlns:a16="http://schemas.microsoft.com/office/drawing/2014/main" id="{A9D196FE-7B46-BF41-869E-61372207E16B}"/>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POUR ALLER PLUS LOIN</a:t>
            </a:r>
          </a:p>
        </p:txBody>
      </p:sp>
    </p:spTree>
    <p:extLst>
      <p:ext uri="{BB962C8B-B14F-4D97-AF65-F5344CB8AC3E}">
        <p14:creationId xmlns:p14="http://schemas.microsoft.com/office/powerpoint/2010/main" val="286120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10;&#10;Description générée automatiquement">
            <a:extLst>
              <a:ext uri="{FF2B5EF4-FFF2-40B4-BE49-F238E27FC236}">
                <a16:creationId xmlns:a16="http://schemas.microsoft.com/office/drawing/2014/main" id="{53EA24ED-1BD9-9749-806E-D1C591D8BE9B}"/>
              </a:ext>
            </a:extLst>
          </p:cNvPr>
          <p:cNvPicPr>
            <a:picLocks noChangeAspect="1"/>
          </p:cNvPicPr>
          <p:nvPr/>
        </p:nvPicPr>
        <p:blipFill rotWithShape="1">
          <a:blip r:embed="rId2"/>
          <a:srcRect t="25704"/>
          <a:stretch/>
        </p:blipFill>
        <p:spPr>
          <a:xfrm>
            <a:off x="2912704" y="0"/>
            <a:ext cx="7792573" cy="4152235"/>
          </a:xfrm>
          <a:prstGeom prst="rect">
            <a:avLst/>
          </a:prstGeom>
        </p:spPr>
      </p:pic>
      <p:sp>
        <p:nvSpPr>
          <p:cNvPr id="11" name="Triangle rectangle 10">
            <a:extLst>
              <a:ext uri="{FF2B5EF4-FFF2-40B4-BE49-F238E27FC236}">
                <a16:creationId xmlns:a16="http://schemas.microsoft.com/office/drawing/2014/main" id="{C500D8FE-A5B7-9444-A422-213F5A6B85F1}"/>
              </a:ext>
            </a:extLst>
          </p:cNvPr>
          <p:cNvSpPr/>
          <p:nvPr/>
        </p:nvSpPr>
        <p:spPr>
          <a:xfrm>
            <a:off x="2888425" y="-25499"/>
            <a:ext cx="4230274" cy="45719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pPr/>
              <a:t>2</a:t>
            </a:fld>
            <a:endParaRPr lang="fr-FR" dirty="0"/>
          </a:p>
        </p:txBody>
      </p:sp>
      <p:sp>
        <p:nvSpPr>
          <p:cNvPr id="3" name="Rectangle 2">
            <a:extLst>
              <a:ext uri="{FF2B5EF4-FFF2-40B4-BE49-F238E27FC236}">
                <a16:creationId xmlns:a16="http://schemas.microsoft.com/office/drawing/2014/main" id="{02FC3519-93D8-DF4D-80D3-5D800540FD64}"/>
              </a:ext>
            </a:extLst>
          </p:cNvPr>
          <p:cNvSpPr/>
          <p:nvPr/>
        </p:nvSpPr>
        <p:spPr>
          <a:xfrm>
            <a:off x="327571" y="1809660"/>
            <a:ext cx="4382931" cy="1200329"/>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NOTRE APPROCHE </a:t>
            </a:r>
          </a:p>
          <a:p>
            <a:r>
              <a:rPr lang="fr-FR" sz="3600" dirty="0">
                <a:solidFill>
                  <a:srgbClr val="17324B"/>
                </a:solidFill>
                <a:latin typeface="Jost" pitchFamily="2" charset="77"/>
                <a:ea typeface="Jost" pitchFamily="2" charset="77"/>
                <a:cs typeface="Arial Black" panose="020B0604020202020204" pitchFamily="34" charset="0"/>
              </a:rPr>
              <a:t>GLOBALE</a:t>
            </a:r>
          </a:p>
        </p:txBody>
      </p:sp>
      <p:sp>
        <p:nvSpPr>
          <p:cNvPr id="4" name="ZoneTexte 3">
            <a:extLst>
              <a:ext uri="{FF2B5EF4-FFF2-40B4-BE49-F238E27FC236}">
                <a16:creationId xmlns:a16="http://schemas.microsoft.com/office/drawing/2014/main" id="{83B1FBBF-5750-5343-98D2-478498B3759D}"/>
              </a:ext>
            </a:extLst>
          </p:cNvPr>
          <p:cNvSpPr txBox="1"/>
          <p:nvPr/>
        </p:nvSpPr>
        <p:spPr>
          <a:xfrm>
            <a:off x="327571" y="3017766"/>
            <a:ext cx="9276080" cy="369332"/>
          </a:xfrm>
          <a:prstGeom prst="rect">
            <a:avLst/>
          </a:prstGeom>
          <a:noFill/>
        </p:spPr>
        <p:txBody>
          <a:bodyPr wrap="square">
            <a:spAutoFit/>
          </a:bodyPr>
          <a:lstStyle/>
          <a:p>
            <a:r>
              <a:rPr lang="fr-FR" u="none" strike="noStrike" cap="all" dirty="0">
                <a:solidFill>
                  <a:srgbClr val="17324B"/>
                </a:solidFill>
                <a:effectLst/>
                <a:latin typeface="Jost" pitchFamily="2" charset="77"/>
                <a:ea typeface="Jost" pitchFamily="2" charset="77"/>
              </a:rPr>
              <a:t>IMPRESSION </a:t>
            </a:r>
            <a:r>
              <a:rPr lang="fr-FR" cap="all" dirty="0">
                <a:solidFill>
                  <a:srgbClr val="17324B"/>
                </a:solidFill>
                <a:latin typeface="Jost" pitchFamily="2" charset="77"/>
                <a:ea typeface="Jost" pitchFamily="2" charset="77"/>
              </a:rPr>
              <a:t>• DIGITAL • CRÉATION </a:t>
            </a:r>
            <a:r>
              <a:rPr lang="fr-FR" u="none" strike="noStrike" cap="all" dirty="0">
                <a:solidFill>
                  <a:srgbClr val="17324B"/>
                </a:solidFill>
                <a:effectLst/>
                <a:latin typeface="Jost" pitchFamily="2" charset="77"/>
                <a:ea typeface="Jost" pitchFamily="2" charset="77"/>
              </a:rPr>
              <a:t>• LOGISTIQUE</a:t>
            </a:r>
          </a:p>
        </p:txBody>
      </p:sp>
      <p:sp>
        <p:nvSpPr>
          <p:cNvPr id="5" name="Rectangle 4">
            <a:extLst>
              <a:ext uri="{FF2B5EF4-FFF2-40B4-BE49-F238E27FC236}">
                <a16:creationId xmlns:a16="http://schemas.microsoft.com/office/drawing/2014/main" id="{EDDDD235-1FF6-D94F-87AB-2517AEB1FAAA}"/>
              </a:ext>
            </a:extLst>
          </p:cNvPr>
          <p:cNvSpPr/>
          <p:nvPr/>
        </p:nvSpPr>
        <p:spPr>
          <a:xfrm>
            <a:off x="377354" y="404506"/>
            <a:ext cx="2016224"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sp>
        <p:nvSpPr>
          <p:cNvPr id="6" name="ZoneTexte 5">
            <a:extLst>
              <a:ext uri="{FF2B5EF4-FFF2-40B4-BE49-F238E27FC236}">
                <a16:creationId xmlns:a16="http://schemas.microsoft.com/office/drawing/2014/main" id="{5D856D3C-267C-0243-A025-105241DB1AB0}"/>
              </a:ext>
            </a:extLst>
          </p:cNvPr>
          <p:cNvSpPr txBox="1"/>
          <p:nvPr/>
        </p:nvSpPr>
        <p:spPr>
          <a:xfrm>
            <a:off x="320473" y="3486005"/>
            <a:ext cx="5111625" cy="1200329"/>
          </a:xfrm>
          <a:prstGeom prst="rect">
            <a:avLst/>
          </a:prstGeom>
          <a:noFill/>
        </p:spPr>
        <p:txBody>
          <a:bodyPr wrap="square">
            <a:spAutoFit/>
          </a:bodyPr>
          <a:lstStyle/>
          <a:p>
            <a:pPr algn="l"/>
            <a:r>
              <a:rPr lang="fr-FR" sz="1200" b="1" i="0" u="none" strike="noStrike" dirty="0">
                <a:solidFill>
                  <a:srgbClr val="183D5C"/>
                </a:solidFill>
                <a:effectLst/>
                <a:latin typeface="Jost" pitchFamily="2" charset="77"/>
                <a:ea typeface="Jost" pitchFamily="2" charset="77"/>
              </a:rPr>
              <a:t>De votre </a:t>
            </a:r>
            <a:r>
              <a:rPr lang="fr-FR" sz="1200" b="1" i="0" u="none" strike="noStrike" dirty="0" err="1">
                <a:solidFill>
                  <a:srgbClr val="183D5C"/>
                </a:solidFill>
                <a:effectLst/>
                <a:latin typeface="Jost" pitchFamily="2" charset="77"/>
                <a:ea typeface="Jost" pitchFamily="2" charset="77"/>
              </a:rPr>
              <a:t>brief</a:t>
            </a:r>
            <a:r>
              <a:rPr lang="fr-FR" sz="1200" b="1" i="0" u="none" strike="noStrike" dirty="0">
                <a:solidFill>
                  <a:srgbClr val="183D5C"/>
                </a:solidFill>
                <a:effectLst/>
                <a:latin typeface="Jost" pitchFamily="2" charset="77"/>
                <a:ea typeface="Jost" pitchFamily="2" charset="77"/>
              </a:rPr>
              <a:t> créatif à l’atteinte de vos destinataires cibles, </a:t>
            </a:r>
            <a:br>
              <a:rPr lang="fr-FR" sz="1200" b="0" i="0" u="none" strike="noStrike" dirty="0">
                <a:solidFill>
                  <a:srgbClr val="183D5C"/>
                </a:solidFill>
                <a:effectLst/>
                <a:latin typeface="Jost" pitchFamily="2" charset="77"/>
                <a:ea typeface="Jost" pitchFamily="2" charset="77"/>
              </a:rPr>
            </a:br>
            <a:r>
              <a:rPr lang="fr-FR" sz="1200" b="0" i="0" u="none" strike="noStrike" dirty="0">
                <a:solidFill>
                  <a:srgbClr val="183D5C"/>
                </a:solidFill>
                <a:effectLst/>
                <a:latin typeface="Jost" pitchFamily="2" charset="77"/>
                <a:ea typeface="Jost" pitchFamily="2" charset="77"/>
              </a:rPr>
              <a:t>nous accompagnons le développement</a:t>
            </a:r>
            <a:br>
              <a:rPr lang="fr-FR" sz="1200" b="0" i="0" u="none" strike="noStrike" dirty="0">
                <a:solidFill>
                  <a:srgbClr val="183D5C"/>
                </a:solidFill>
                <a:effectLst/>
                <a:latin typeface="Jost" pitchFamily="2" charset="77"/>
                <a:ea typeface="Jost" pitchFamily="2" charset="77"/>
              </a:rPr>
            </a:br>
            <a:r>
              <a:rPr lang="fr-FR" sz="1200" b="0" i="0" u="none" strike="noStrike" dirty="0">
                <a:solidFill>
                  <a:srgbClr val="183D5C"/>
                </a:solidFill>
                <a:effectLst/>
                <a:latin typeface="Jost" pitchFamily="2" charset="77"/>
                <a:ea typeface="Jost" pitchFamily="2" charset="77"/>
              </a:rPr>
              <a:t>de votre communication visuelle, quel qu’en soit le support.</a:t>
            </a:r>
          </a:p>
          <a:p>
            <a:pPr algn="l"/>
            <a:r>
              <a:rPr lang="fr-FR" sz="1200" b="0" i="0" u="none" strike="noStrike" dirty="0">
                <a:solidFill>
                  <a:srgbClr val="183D5C"/>
                </a:solidFill>
                <a:effectLst/>
                <a:latin typeface="Jost" pitchFamily="2" charset="77"/>
                <a:ea typeface="Jost" pitchFamily="2" charset="77"/>
              </a:rPr>
              <a:t>Notre expertise à coordonner leurs équipes et différents métiers</a:t>
            </a:r>
            <a:br>
              <a:rPr lang="fr-FR" sz="1200" b="0" i="0" u="none" strike="noStrike" dirty="0">
                <a:solidFill>
                  <a:srgbClr val="183D5C"/>
                </a:solidFill>
                <a:effectLst/>
                <a:latin typeface="Jost" pitchFamily="2" charset="77"/>
                <a:ea typeface="Jost" pitchFamily="2" charset="77"/>
              </a:rPr>
            </a:br>
            <a:r>
              <a:rPr lang="fr-FR" sz="1200" b="0" i="0" u="none" strike="noStrike" dirty="0">
                <a:solidFill>
                  <a:srgbClr val="183D5C"/>
                </a:solidFill>
                <a:effectLst/>
                <a:latin typeface="Jost" pitchFamily="2" charset="77"/>
                <a:ea typeface="Jost" pitchFamily="2" charset="77"/>
              </a:rPr>
              <a:t>(création, impression, data management, colisage, envoi)</a:t>
            </a:r>
            <a:br>
              <a:rPr lang="fr-FR" sz="1200" b="0" i="0" u="none" strike="noStrike" dirty="0">
                <a:solidFill>
                  <a:srgbClr val="183D5C"/>
                </a:solidFill>
                <a:effectLst/>
                <a:latin typeface="Jost" pitchFamily="2" charset="77"/>
                <a:ea typeface="Jost" pitchFamily="2" charset="77"/>
              </a:rPr>
            </a:br>
            <a:r>
              <a:rPr lang="fr-FR" sz="1200" b="0" i="0" u="none" strike="noStrike" dirty="0">
                <a:solidFill>
                  <a:srgbClr val="183D5C"/>
                </a:solidFill>
                <a:effectLst/>
                <a:latin typeface="Jost" pitchFamily="2" charset="77"/>
                <a:ea typeface="Jost" pitchFamily="2" charset="77"/>
              </a:rPr>
              <a:t>a incité certains de nos clients à nous qualifier</a:t>
            </a:r>
            <a:r>
              <a:rPr lang="fr-FR" sz="1200" b="1" i="0" u="none" strike="noStrike" dirty="0">
                <a:solidFill>
                  <a:srgbClr val="183D5C"/>
                </a:solidFill>
                <a:effectLst/>
                <a:latin typeface="Jost" pitchFamily="2" charset="77"/>
                <a:ea typeface="Jost" pitchFamily="2" charset="77"/>
              </a:rPr>
              <a:t> « d’ensemblier »</a:t>
            </a:r>
            <a:r>
              <a:rPr lang="fr-FR" sz="1200" b="0" i="0" u="none" strike="noStrike" dirty="0">
                <a:solidFill>
                  <a:srgbClr val="183D5C"/>
                </a:solidFill>
                <a:effectLst/>
                <a:latin typeface="Jost" pitchFamily="2" charset="77"/>
                <a:ea typeface="Jost" pitchFamily="2" charset="77"/>
              </a:rPr>
              <a:t>.</a:t>
            </a:r>
          </a:p>
        </p:txBody>
      </p:sp>
      <p:sp>
        <p:nvSpPr>
          <p:cNvPr id="7" name="ZoneTexte 6">
            <a:extLst>
              <a:ext uri="{FF2B5EF4-FFF2-40B4-BE49-F238E27FC236}">
                <a16:creationId xmlns:a16="http://schemas.microsoft.com/office/drawing/2014/main" id="{8605AD9E-9D7E-0349-9AED-DD18D14DDBC5}"/>
              </a:ext>
            </a:extLst>
          </p:cNvPr>
          <p:cNvSpPr txBox="1"/>
          <p:nvPr/>
        </p:nvSpPr>
        <p:spPr>
          <a:xfrm>
            <a:off x="3535085" y="4571925"/>
            <a:ext cx="6748799" cy="1846659"/>
          </a:xfrm>
          <a:prstGeom prst="rect">
            <a:avLst/>
          </a:prstGeom>
          <a:noFill/>
        </p:spPr>
        <p:txBody>
          <a:bodyPr wrap="square">
            <a:spAutoFit/>
          </a:bodyPr>
          <a:lstStyle/>
          <a:p>
            <a:pPr algn="r"/>
            <a:r>
              <a:rPr lang="fr-FR" sz="3600" u="none" strike="noStrike" cap="all" dirty="0">
                <a:solidFill>
                  <a:srgbClr val="17324B"/>
                </a:solidFill>
                <a:effectLst/>
                <a:latin typeface="Jost" pitchFamily="2" charset="77"/>
                <a:ea typeface="Jost" pitchFamily="2" charset="77"/>
              </a:rPr>
              <a:t>NOS VALEURS</a:t>
            </a:r>
          </a:p>
          <a:p>
            <a:pPr algn="r"/>
            <a:r>
              <a:rPr lang="fr-FR" u="none" strike="noStrike" cap="all" dirty="0">
                <a:solidFill>
                  <a:srgbClr val="17324B"/>
                </a:solidFill>
                <a:effectLst/>
                <a:latin typeface="Jost" pitchFamily="2" charset="77"/>
                <a:ea typeface="Jost" pitchFamily="2" charset="77"/>
              </a:rPr>
              <a:t>LA CONFIANCE &amp; L’ENGAGEMENT</a:t>
            </a:r>
          </a:p>
          <a:p>
            <a:pPr algn="r"/>
            <a:r>
              <a:rPr lang="fr-FR" sz="1200" u="none" strike="noStrike" dirty="0">
                <a:solidFill>
                  <a:srgbClr val="17324B"/>
                </a:solidFill>
                <a:effectLst/>
                <a:latin typeface="Jost" pitchFamily="2" charset="77"/>
                <a:ea typeface="Jost" pitchFamily="2" charset="77"/>
              </a:rPr>
              <a:t> </a:t>
            </a:r>
          </a:p>
          <a:p>
            <a:pPr algn="r"/>
            <a:r>
              <a:rPr lang="fr-FR" sz="1200" u="none" strike="noStrike" dirty="0">
                <a:solidFill>
                  <a:srgbClr val="17324B"/>
                </a:solidFill>
                <a:effectLst/>
                <a:latin typeface="Jost" pitchFamily="2" charset="77"/>
                <a:ea typeface="Jost" pitchFamily="2" charset="77"/>
              </a:rPr>
              <a:t>70% de nos clients nous sont fidèles depuis plus de 25 années et 90% de nos clients</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nous recommandent.</a:t>
            </a:r>
          </a:p>
          <a:p>
            <a:pPr algn="r"/>
            <a:r>
              <a:rPr lang="fr-FR" sz="1200" u="none" strike="noStrike" dirty="0">
                <a:solidFill>
                  <a:srgbClr val="17324B"/>
                </a:solidFill>
                <a:effectLst/>
                <a:latin typeface="Jost" pitchFamily="2" charset="77"/>
                <a:ea typeface="Jost" pitchFamily="2" charset="77"/>
              </a:rPr>
              <a:t>Nous sommes convaincus que de nos échanges avec vous, naitra une relation privilégiée</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faite d’écoute renouvelée, d’apport de solutions, de progrès, autour de vos enjeux.</a:t>
            </a:r>
          </a:p>
        </p:txBody>
      </p:sp>
      <p:pic>
        <p:nvPicPr>
          <p:cNvPr id="12" name="Image 11">
            <a:extLst>
              <a:ext uri="{FF2B5EF4-FFF2-40B4-BE49-F238E27FC236}">
                <a16:creationId xmlns:a16="http://schemas.microsoft.com/office/drawing/2014/main" id="{E9068FDC-27E7-FF49-B2CA-3CA008D99EC5}"/>
              </a:ext>
            </a:extLst>
          </p:cNvPr>
          <p:cNvPicPr>
            <a:picLocks noChangeAspect="1"/>
          </p:cNvPicPr>
          <p:nvPr/>
        </p:nvPicPr>
        <p:blipFill>
          <a:blip r:embed="rId3"/>
          <a:stretch>
            <a:fillRect/>
          </a:stretch>
        </p:blipFill>
        <p:spPr>
          <a:xfrm>
            <a:off x="-630000" y="444094"/>
            <a:ext cx="1041400" cy="114300"/>
          </a:xfrm>
          <a:prstGeom prst="rect">
            <a:avLst/>
          </a:prstGeom>
        </p:spPr>
      </p:pic>
      <p:pic>
        <p:nvPicPr>
          <p:cNvPr id="13" name="Image 12">
            <a:extLst>
              <a:ext uri="{FF2B5EF4-FFF2-40B4-BE49-F238E27FC236}">
                <a16:creationId xmlns:a16="http://schemas.microsoft.com/office/drawing/2014/main" id="{C9A638BC-70C1-A74D-B592-CFAD239EA6E2}"/>
              </a:ext>
            </a:extLst>
          </p:cNvPr>
          <p:cNvPicPr>
            <a:picLocks noChangeAspect="1"/>
          </p:cNvPicPr>
          <p:nvPr/>
        </p:nvPicPr>
        <p:blipFill rotWithShape="1">
          <a:blip r:embed="rId4"/>
          <a:srcRect t="72764" r="83491" b="-4633"/>
          <a:stretch/>
        </p:blipFill>
        <p:spPr>
          <a:xfrm rot="5400000" flipH="1">
            <a:off x="-6143" y="4128938"/>
            <a:ext cx="2858947" cy="4002526"/>
          </a:xfrm>
          <a:prstGeom prst="rect">
            <a:avLst/>
          </a:prstGeom>
        </p:spPr>
      </p:pic>
    </p:spTree>
    <p:extLst>
      <p:ext uri="{BB962C8B-B14F-4D97-AF65-F5344CB8AC3E}">
        <p14:creationId xmlns:p14="http://schemas.microsoft.com/office/powerpoint/2010/main" val="252415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texte, intérieur, imprimante, guichet&#10;&#10;Description générée automatiquement">
            <a:extLst>
              <a:ext uri="{FF2B5EF4-FFF2-40B4-BE49-F238E27FC236}">
                <a16:creationId xmlns:a16="http://schemas.microsoft.com/office/drawing/2014/main" id="{5712B9A9-A196-2D40-9172-A06AB8FB9588}"/>
              </a:ext>
            </a:extLst>
          </p:cNvPr>
          <p:cNvPicPr>
            <a:picLocks noChangeAspect="1"/>
          </p:cNvPicPr>
          <p:nvPr/>
        </p:nvPicPr>
        <p:blipFill rotWithShape="1">
          <a:blip r:embed="rId2"/>
          <a:srcRect r="11720"/>
          <a:stretch/>
        </p:blipFill>
        <p:spPr>
          <a:xfrm>
            <a:off x="4667760" y="2925392"/>
            <a:ext cx="6024053" cy="4494261"/>
          </a:xfrm>
          <a:prstGeom prst="rect">
            <a:avLst/>
          </a:prstGeom>
        </p:spPr>
      </p:pic>
      <p:sp>
        <p:nvSpPr>
          <p:cNvPr id="2" name="Espace réservé du numéro de diapositive 1">
            <a:extLst>
              <a:ext uri="{FF2B5EF4-FFF2-40B4-BE49-F238E27FC236}">
                <a16:creationId xmlns:a16="http://schemas.microsoft.com/office/drawing/2014/main" id="{CA35E745-CC3B-3049-A2E8-BB3A3BDF7AA2}"/>
              </a:ext>
            </a:extLst>
          </p:cNvPr>
          <p:cNvSpPr>
            <a:spLocks noGrp="1"/>
          </p:cNvSpPr>
          <p:nvPr>
            <p:ph type="sldNum" sz="quarter" idx="12"/>
          </p:nvPr>
        </p:nvSpPr>
        <p:spPr/>
        <p:txBody>
          <a:bodyPr/>
          <a:lstStyle/>
          <a:p>
            <a:fld id="{762342CF-B6B4-1749-BE13-BD0DDABD5460}" type="slidenum">
              <a:rPr lang="fr-FR" smtClean="0"/>
              <a:pPr/>
              <a:t>20</a:t>
            </a:fld>
            <a:endParaRPr lang="fr-FR" dirty="0"/>
          </a:p>
        </p:txBody>
      </p:sp>
      <p:sp>
        <p:nvSpPr>
          <p:cNvPr id="9" name="Rectangle 8">
            <a:extLst>
              <a:ext uri="{FF2B5EF4-FFF2-40B4-BE49-F238E27FC236}">
                <a16:creationId xmlns:a16="http://schemas.microsoft.com/office/drawing/2014/main" id="{360A6F36-E111-3840-B6EC-AD748F2B3FE3}"/>
              </a:ext>
            </a:extLst>
          </p:cNvPr>
          <p:cNvSpPr/>
          <p:nvPr/>
        </p:nvSpPr>
        <p:spPr>
          <a:xfrm>
            <a:off x="379215" y="404506"/>
            <a:ext cx="1150268"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INNOVANT</a:t>
            </a:r>
          </a:p>
        </p:txBody>
      </p:sp>
      <p:sp>
        <p:nvSpPr>
          <p:cNvPr id="10" name="Rectangle 9">
            <a:extLst>
              <a:ext uri="{FF2B5EF4-FFF2-40B4-BE49-F238E27FC236}">
                <a16:creationId xmlns:a16="http://schemas.microsoft.com/office/drawing/2014/main" id="{E67C9455-34DA-174D-ACF8-24AEB26A9486}"/>
              </a:ext>
            </a:extLst>
          </p:cNvPr>
          <p:cNvSpPr/>
          <p:nvPr/>
        </p:nvSpPr>
        <p:spPr>
          <a:xfrm>
            <a:off x="233338" y="827509"/>
            <a:ext cx="4791696"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 PAPIER CONNECTÉ</a:t>
            </a:r>
          </a:p>
        </p:txBody>
      </p:sp>
      <p:sp>
        <p:nvSpPr>
          <p:cNvPr id="17" name="Espace réservé du texte 19">
            <a:extLst>
              <a:ext uri="{FF2B5EF4-FFF2-40B4-BE49-F238E27FC236}">
                <a16:creationId xmlns:a16="http://schemas.microsoft.com/office/drawing/2014/main" id="{F8E0A9FB-B09E-1E4E-B893-88726F8F5800}"/>
              </a:ext>
            </a:extLst>
          </p:cNvPr>
          <p:cNvSpPr txBox="1">
            <a:spLocks/>
          </p:cNvSpPr>
          <p:nvPr/>
        </p:nvSpPr>
        <p:spPr>
          <a:xfrm>
            <a:off x="175465" y="5826251"/>
            <a:ext cx="4666385" cy="621331"/>
          </a:xfrm>
          <a:prstGeom prst="rect">
            <a:avLst/>
          </a:prstGeom>
        </p:spPr>
        <p:txBody>
          <a:bodyPr>
            <a:noAutofit/>
          </a:bodyPr>
          <a:lstStyle>
            <a:lvl1pPr marL="0" indent="0" algn="l" defTabSz="457063" rtl="0" eaLnBrk="1" latinLnBrk="0" hangingPunct="1">
              <a:lnSpc>
                <a:spcPct val="100000"/>
              </a:lnSpc>
              <a:spcBef>
                <a:spcPts val="1000"/>
              </a:spcBef>
              <a:spcAft>
                <a:spcPts val="0"/>
              </a:spcAft>
              <a:buClr>
                <a:schemeClr val="accent1"/>
              </a:buClr>
              <a:buSzPct val="80000"/>
              <a:buFont typeface="Wingdings 3" charset="2"/>
              <a:buNone/>
              <a:defRPr sz="1400" b="0" i="0" kern="1200" baseline="0">
                <a:solidFill>
                  <a:srgbClr val="002649"/>
                </a:solidFill>
                <a:latin typeface="Arial" charset="0"/>
                <a:ea typeface="Arial" charset="0"/>
                <a:cs typeface="Arial" charset="0"/>
              </a:defRPr>
            </a:lvl1pPr>
            <a:lvl2pPr marL="4572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2pPr>
            <a:lvl3pPr marL="9144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3pPr>
            <a:lvl4pPr marL="13716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4pPr>
            <a:lvl5pPr marL="18288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110000"/>
              </a:lnSpc>
              <a:spcBef>
                <a:spcPts val="0"/>
              </a:spcBef>
            </a:pPr>
            <a:r>
              <a:rPr lang="fr-FR" sz="1323" b="1" dirty="0">
                <a:solidFill>
                  <a:srgbClr val="ABCC3A"/>
                </a:solidFill>
                <a:latin typeface="Jost" pitchFamily="2" charset="77"/>
                <a:ea typeface="Jost" pitchFamily="2" charset="77"/>
                <a:cs typeface="Arial" panose="020B0604020202020204" pitchFamily="34" charset="0"/>
              </a:rPr>
              <a:t>Un moyen simple et efficace de mettre en exergue la valeur INNOVATION pour votre ville.</a:t>
            </a:r>
          </a:p>
        </p:txBody>
      </p:sp>
      <p:sp>
        <p:nvSpPr>
          <p:cNvPr id="18" name="Espace réservé du texte 19">
            <a:extLst>
              <a:ext uri="{FF2B5EF4-FFF2-40B4-BE49-F238E27FC236}">
                <a16:creationId xmlns:a16="http://schemas.microsoft.com/office/drawing/2014/main" id="{6D5EF75A-70DE-B741-B6D8-25F4EC2835B9}"/>
              </a:ext>
            </a:extLst>
          </p:cNvPr>
          <p:cNvSpPr txBox="1">
            <a:spLocks/>
          </p:cNvSpPr>
          <p:nvPr/>
        </p:nvSpPr>
        <p:spPr>
          <a:xfrm>
            <a:off x="233338" y="1512924"/>
            <a:ext cx="10009112" cy="621331"/>
          </a:xfrm>
          <a:prstGeom prst="rect">
            <a:avLst/>
          </a:prstGeom>
        </p:spPr>
        <p:txBody>
          <a:bodyPr>
            <a:noAutofit/>
          </a:bodyPr>
          <a:lstStyle>
            <a:lvl1pPr marL="0" indent="0" algn="l" defTabSz="457063" rtl="0" eaLnBrk="1" latinLnBrk="0" hangingPunct="1">
              <a:lnSpc>
                <a:spcPct val="100000"/>
              </a:lnSpc>
              <a:spcBef>
                <a:spcPts val="1000"/>
              </a:spcBef>
              <a:spcAft>
                <a:spcPts val="0"/>
              </a:spcAft>
              <a:buClr>
                <a:schemeClr val="accent1"/>
              </a:buClr>
              <a:buSzPct val="80000"/>
              <a:buFont typeface="Wingdings 3" charset="2"/>
              <a:buNone/>
              <a:defRPr sz="1400" b="0" i="0" kern="1200" baseline="0">
                <a:solidFill>
                  <a:srgbClr val="002649"/>
                </a:solidFill>
                <a:latin typeface="Arial" charset="0"/>
                <a:ea typeface="Arial" charset="0"/>
                <a:cs typeface="Arial" charset="0"/>
              </a:defRPr>
            </a:lvl1pPr>
            <a:lvl2pPr marL="4572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2pPr>
            <a:lvl3pPr marL="9144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3pPr>
            <a:lvl4pPr marL="13716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4pPr>
            <a:lvl5pPr marL="18288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110000"/>
              </a:lnSpc>
              <a:spcBef>
                <a:spcPts val="0"/>
              </a:spcBef>
            </a:pPr>
            <a:r>
              <a:rPr lang="fr-FR" dirty="0">
                <a:solidFill>
                  <a:srgbClr val="17324B"/>
                </a:solidFill>
                <a:latin typeface="Jost" pitchFamily="2" charset="77"/>
                <a:ea typeface="Jost" pitchFamily="2" charset="77"/>
                <a:cs typeface="Arial" panose="020B0604020202020204" pitchFamily="34" charset="0"/>
              </a:rPr>
              <a:t>EN COMPLÉMENT DE TOUS LES SUPPORTS PRINT, NOUS VOUS PROPOSONS DE RÉFLÉCHIR </a:t>
            </a:r>
          </a:p>
          <a:p>
            <a:pPr>
              <a:lnSpc>
                <a:spcPct val="110000"/>
              </a:lnSpc>
              <a:spcBef>
                <a:spcPts val="0"/>
              </a:spcBef>
            </a:pPr>
            <a:r>
              <a:rPr lang="fr-FR" dirty="0">
                <a:solidFill>
                  <a:srgbClr val="17324B"/>
                </a:solidFill>
                <a:latin typeface="Jost" pitchFamily="2" charset="77"/>
                <a:ea typeface="Jost" pitchFamily="2" charset="77"/>
                <a:cs typeface="Arial" panose="020B0604020202020204" pitchFamily="34" charset="0"/>
              </a:rPr>
              <a:t>À LA POSSIBILITÉ D’OFFRIR UNE AUTRE EXPÉRIENCE À VOS ADMINISTRÉS GRÂCE À LA RÉALITÉ AUGMENTÉE.</a:t>
            </a:r>
            <a:endParaRPr lang="fr-FR" dirty="0">
              <a:solidFill>
                <a:srgbClr val="242340"/>
              </a:solidFill>
              <a:latin typeface="Jost" pitchFamily="2" charset="77"/>
              <a:ea typeface="Jost" pitchFamily="2" charset="77"/>
              <a:cs typeface="Arial" panose="020B0604020202020204" pitchFamily="34" charset="0"/>
            </a:endParaRPr>
          </a:p>
          <a:p>
            <a:pPr>
              <a:lnSpc>
                <a:spcPct val="110000"/>
              </a:lnSpc>
              <a:spcBef>
                <a:spcPts val="0"/>
              </a:spcBef>
            </a:pPr>
            <a:endParaRPr lang="fr-FR" dirty="0">
              <a:solidFill>
                <a:srgbClr val="242340"/>
              </a:solidFill>
              <a:latin typeface="Jost" pitchFamily="2" charset="77"/>
              <a:ea typeface="Jost" pitchFamily="2" charset="77"/>
              <a:cs typeface="Arial" panose="020B0604020202020204" pitchFamily="34" charset="0"/>
            </a:endParaRPr>
          </a:p>
        </p:txBody>
      </p:sp>
      <p:sp>
        <p:nvSpPr>
          <p:cNvPr id="19" name="ZoneTexte 18">
            <a:extLst>
              <a:ext uri="{FF2B5EF4-FFF2-40B4-BE49-F238E27FC236}">
                <a16:creationId xmlns:a16="http://schemas.microsoft.com/office/drawing/2014/main" id="{72BF7D82-C144-D146-906A-CB86DE0FF64D}"/>
              </a:ext>
            </a:extLst>
          </p:cNvPr>
          <p:cNvSpPr txBox="1"/>
          <p:nvPr/>
        </p:nvSpPr>
        <p:spPr>
          <a:xfrm>
            <a:off x="233338" y="2387175"/>
            <a:ext cx="4608512" cy="3120854"/>
          </a:xfrm>
          <a:prstGeom prst="rect">
            <a:avLst/>
          </a:prstGeom>
          <a:noFill/>
        </p:spPr>
        <p:txBody>
          <a:bodyPr wrap="square" rtlCol="0">
            <a:spAutoFit/>
          </a:bodyPr>
          <a:lstStyle/>
          <a:p>
            <a:pPr>
              <a:lnSpc>
                <a:spcPct val="110000"/>
              </a:lnSpc>
              <a:spcBef>
                <a:spcPts val="0"/>
              </a:spcBef>
              <a:buClr>
                <a:srgbClr val="ABCC3A"/>
              </a:buClr>
              <a:buSzPct val="120000"/>
            </a:pPr>
            <a:r>
              <a:rPr lang="fr-FR" sz="1200" dirty="0">
                <a:solidFill>
                  <a:srgbClr val="242340"/>
                </a:solidFill>
                <a:latin typeface="Jost" pitchFamily="2" charset="77"/>
                <a:ea typeface="Jost" pitchFamily="2" charset="77"/>
                <a:cs typeface="Arial" panose="020B0604020202020204" pitchFamily="34" charset="0"/>
              </a:rPr>
              <a:t>En utilisant l’application </a:t>
            </a:r>
            <a:r>
              <a:rPr lang="fr-FR" sz="1200" dirty="0" err="1">
                <a:solidFill>
                  <a:srgbClr val="242340"/>
                </a:solidFill>
                <a:latin typeface="Jost" pitchFamily="2" charset="77"/>
                <a:ea typeface="Jost" pitchFamily="2" charset="77"/>
                <a:cs typeface="Arial" panose="020B0604020202020204" pitchFamily="34" charset="0"/>
              </a:rPr>
              <a:t>SnapPress</a:t>
            </a:r>
            <a:r>
              <a:rPr lang="fr-FR" sz="1200" dirty="0">
                <a:solidFill>
                  <a:srgbClr val="242340"/>
                </a:solidFill>
                <a:latin typeface="Jost" pitchFamily="2" charset="77"/>
                <a:ea typeface="Jost" pitchFamily="2" charset="77"/>
                <a:cs typeface="Arial" panose="020B0604020202020204" pitchFamily="34" charset="0"/>
              </a:rPr>
              <a:t> ou en l’intégrant à votre application, ils peuvent découvrir des </a:t>
            </a:r>
            <a:r>
              <a:rPr lang="fr-FR" sz="1200" b="1" dirty="0">
                <a:solidFill>
                  <a:srgbClr val="ABCC3A"/>
                </a:solidFill>
                <a:latin typeface="Jost" pitchFamily="2" charset="77"/>
                <a:ea typeface="Jost" pitchFamily="2" charset="77"/>
                <a:cs typeface="Arial" panose="020B0604020202020204" pitchFamily="34" charset="0"/>
              </a:rPr>
              <a:t>contenus additionnels interactifs </a:t>
            </a:r>
            <a:r>
              <a:rPr lang="fr-FR" sz="1200" dirty="0">
                <a:solidFill>
                  <a:srgbClr val="242340"/>
                </a:solidFill>
                <a:latin typeface="Jost" pitchFamily="2" charset="77"/>
                <a:ea typeface="Jost" pitchFamily="2" charset="77"/>
                <a:cs typeface="Arial" panose="020B0604020202020204" pitchFamily="34" charset="0"/>
              </a:rPr>
              <a:t>grâce à la </a:t>
            </a:r>
            <a:r>
              <a:rPr lang="fr-FR" sz="1200" dirty="0">
                <a:solidFill>
                  <a:srgbClr val="17324B"/>
                </a:solidFill>
                <a:latin typeface="Jost" pitchFamily="2" charset="77"/>
                <a:ea typeface="Jost" pitchFamily="2" charset="77"/>
                <a:cs typeface="Arial" panose="020B0604020202020204" pitchFamily="34" charset="0"/>
              </a:rPr>
              <a:t>reconnaissance d’images</a:t>
            </a:r>
            <a:r>
              <a:rPr lang="fr-FR" sz="1200" b="1" dirty="0">
                <a:solidFill>
                  <a:srgbClr val="17324B"/>
                </a:solidFill>
                <a:latin typeface="Jost" pitchFamily="2" charset="77"/>
                <a:ea typeface="Jost" pitchFamily="2" charset="77"/>
                <a:cs typeface="Arial" panose="020B0604020202020204" pitchFamily="34" charset="0"/>
              </a:rPr>
              <a:t> </a:t>
            </a:r>
            <a:r>
              <a:rPr lang="fr-FR" sz="1200" dirty="0">
                <a:solidFill>
                  <a:srgbClr val="17324B"/>
                </a:solidFill>
                <a:latin typeface="Jost" pitchFamily="2" charset="77"/>
                <a:ea typeface="Jost" pitchFamily="2" charset="77"/>
                <a:cs typeface="Arial" panose="020B0604020202020204" pitchFamily="34" charset="0"/>
              </a:rPr>
              <a:t>:</a:t>
            </a:r>
          </a:p>
          <a:p>
            <a:pPr marL="171450" indent="-171450">
              <a:lnSpc>
                <a:spcPct val="110000"/>
              </a:lnSpc>
              <a:spcBef>
                <a:spcPts val="0"/>
              </a:spcBef>
              <a:buClr>
                <a:srgbClr val="ABCC3A"/>
              </a:buClr>
              <a:buSzPct val="120000"/>
              <a:buFont typeface="Arial" panose="020B0604020202020204" pitchFamily="34" charset="0"/>
              <a:buChar char="•"/>
            </a:pPr>
            <a:endParaRPr lang="fr-FR" sz="1200" dirty="0">
              <a:solidFill>
                <a:srgbClr val="242340"/>
              </a:solidFill>
              <a:latin typeface="Jost" pitchFamily="2" charset="77"/>
              <a:ea typeface="Jost" pitchFamily="2" charset="77"/>
              <a:cs typeface="Arial" panose="020B0604020202020204" pitchFamily="34" charset="0"/>
            </a:endParaRP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Site internet</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Réseaux sociaux</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Vidéos ou diaporama photo </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Inscription à des évènements</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Commande en ligne</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Animations </a:t>
            </a:r>
            <a:r>
              <a:rPr lang="fr-FR" sz="1200" dirty="0" err="1">
                <a:solidFill>
                  <a:srgbClr val="242340"/>
                </a:solidFill>
                <a:latin typeface="Jost" pitchFamily="2" charset="77"/>
                <a:ea typeface="Jost" pitchFamily="2" charset="77"/>
                <a:cs typeface="Arial" panose="020B0604020202020204" pitchFamily="34" charset="0"/>
              </a:rPr>
              <a:t>gif</a:t>
            </a:r>
            <a:endParaRPr lang="fr-FR" sz="1200" dirty="0">
              <a:solidFill>
                <a:srgbClr val="242340"/>
              </a:solidFill>
              <a:latin typeface="Jost" pitchFamily="2" charset="77"/>
              <a:ea typeface="Jost" pitchFamily="2" charset="77"/>
              <a:cs typeface="Arial" panose="020B0604020202020204" pitchFamily="34" charset="0"/>
            </a:endParaRP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Contact téléphonique</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Réalité augmentée</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Plan d’accès</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Contenu rédactionnel spécifiquement développés</a:t>
            </a:r>
          </a:p>
          <a:p>
            <a:pPr marL="171450" indent="-171450">
              <a:buClr>
                <a:srgbClr val="ABCC3A"/>
              </a:buClr>
              <a:buSzPct val="120000"/>
              <a:buFont typeface="Arial" panose="020B0604020202020204" pitchFamily="34" charset="0"/>
              <a:buChar char="•"/>
            </a:pPr>
            <a:endParaRPr lang="fr-FR" sz="1200" dirty="0">
              <a:latin typeface="Jost" pitchFamily="2" charset="77"/>
              <a:ea typeface="Jost" pitchFamily="2" charset="77"/>
            </a:endParaRPr>
          </a:p>
        </p:txBody>
      </p:sp>
      <p:pic>
        <p:nvPicPr>
          <p:cNvPr id="11" name="Image 10">
            <a:extLst>
              <a:ext uri="{FF2B5EF4-FFF2-40B4-BE49-F238E27FC236}">
                <a16:creationId xmlns:a16="http://schemas.microsoft.com/office/drawing/2014/main" id="{770C3E43-5F03-D344-925D-2C6354A024AE}"/>
              </a:ext>
            </a:extLst>
          </p:cNvPr>
          <p:cNvPicPr>
            <a:picLocks noChangeAspect="1"/>
          </p:cNvPicPr>
          <p:nvPr/>
        </p:nvPicPr>
        <p:blipFill>
          <a:blip r:embed="rId3"/>
          <a:stretch>
            <a:fillRect/>
          </a:stretch>
        </p:blipFill>
        <p:spPr>
          <a:xfrm>
            <a:off x="-630000" y="444094"/>
            <a:ext cx="1041400" cy="114300"/>
          </a:xfrm>
          <a:prstGeom prst="rect">
            <a:avLst/>
          </a:prstGeom>
        </p:spPr>
      </p:pic>
      <p:pic>
        <p:nvPicPr>
          <p:cNvPr id="12" name="Image 11">
            <a:extLst>
              <a:ext uri="{FF2B5EF4-FFF2-40B4-BE49-F238E27FC236}">
                <a16:creationId xmlns:a16="http://schemas.microsoft.com/office/drawing/2014/main" id="{4005F9C0-6B56-5C4B-952B-1A6DBA04B5F3}"/>
              </a:ext>
            </a:extLst>
          </p:cNvPr>
          <p:cNvPicPr>
            <a:picLocks noChangeAspect="1"/>
          </p:cNvPicPr>
          <p:nvPr/>
        </p:nvPicPr>
        <p:blipFill rotWithShape="1">
          <a:blip r:embed="rId4"/>
          <a:srcRect l="231" t="72628" r="83335" b="-4306"/>
          <a:stretch/>
        </p:blipFill>
        <p:spPr>
          <a:xfrm rot="16200000" flipH="1">
            <a:off x="8498094" y="-436620"/>
            <a:ext cx="2183099" cy="3056339"/>
          </a:xfrm>
          <a:prstGeom prst="rect">
            <a:avLst/>
          </a:prstGeom>
        </p:spPr>
      </p:pic>
    </p:spTree>
    <p:extLst>
      <p:ext uri="{BB962C8B-B14F-4D97-AF65-F5344CB8AC3E}">
        <p14:creationId xmlns:p14="http://schemas.microsoft.com/office/powerpoint/2010/main" val="692657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9DD9677-B865-2041-951F-7A8B87CD7B40}"/>
              </a:ext>
            </a:extLst>
          </p:cNvPr>
          <p:cNvPicPr>
            <a:picLocks noChangeAspect="1"/>
          </p:cNvPicPr>
          <p:nvPr/>
        </p:nvPicPr>
        <p:blipFill rotWithShape="1">
          <a:blip r:embed="rId2"/>
          <a:srcRect r="22448" b="13222"/>
          <a:stretch/>
        </p:blipFill>
        <p:spPr>
          <a:xfrm>
            <a:off x="3983455" y="1180090"/>
            <a:ext cx="6835059" cy="6560187"/>
          </a:xfrm>
          <a:prstGeom prst="rect">
            <a:avLst/>
          </a:prstGeom>
        </p:spPr>
      </p:pic>
      <p:sp>
        <p:nvSpPr>
          <p:cNvPr id="2" name="Espace réservé du numéro de diapositive 1">
            <a:extLst>
              <a:ext uri="{FF2B5EF4-FFF2-40B4-BE49-F238E27FC236}">
                <a16:creationId xmlns:a16="http://schemas.microsoft.com/office/drawing/2014/main" id="{06558386-1C79-C14E-A5FB-601B9D89DC2F}"/>
              </a:ext>
            </a:extLst>
          </p:cNvPr>
          <p:cNvSpPr>
            <a:spLocks noGrp="1"/>
          </p:cNvSpPr>
          <p:nvPr>
            <p:ph type="sldNum" sz="quarter" idx="12"/>
          </p:nvPr>
        </p:nvSpPr>
        <p:spPr/>
        <p:txBody>
          <a:bodyPr/>
          <a:lstStyle/>
          <a:p>
            <a:fld id="{762342CF-B6B4-1749-BE13-BD0DDABD5460}" type="slidenum">
              <a:rPr lang="fr-FR" smtClean="0"/>
              <a:pPr/>
              <a:t>21</a:t>
            </a:fld>
            <a:endParaRPr lang="fr-FR" dirty="0"/>
          </a:p>
        </p:txBody>
      </p:sp>
      <p:sp>
        <p:nvSpPr>
          <p:cNvPr id="4" name="Rectangle 3">
            <a:extLst>
              <a:ext uri="{FF2B5EF4-FFF2-40B4-BE49-F238E27FC236}">
                <a16:creationId xmlns:a16="http://schemas.microsoft.com/office/drawing/2014/main" id="{AA419112-9569-8C46-91C1-5161F94E0482}"/>
              </a:ext>
            </a:extLst>
          </p:cNvPr>
          <p:cNvSpPr/>
          <p:nvPr/>
        </p:nvSpPr>
        <p:spPr>
          <a:xfrm>
            <a:off x="233338" y="746765"/>
            <a:ext cx="5235729"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LA RÉALITÉ AUGMENTÉE</a:t>
            </a:r>
          </a:p>
        </p:txBody>
      </p:sp>
      <p:sp>
        <p:nvSpPr>
          <p:cNvPr id="6" name="Espace réservé du texte 19">
            <a:extLst>
              <a:ext uri="{FF2B5EF4-FFF2-40B4-BE49-F238E27FC236}">
                <a16:creationId xmlns:a16="http://schemas.microsoft.com/office/drawing/2014/main" id="{B11576F0-88D6-2343-B319-718858E37DD4}"/>
              </a:ext>
            </a:extLst>
          </p:cNvPr>
          <p:cNvSpPr txBox="1">
            <a:spLocks/>
          </p:cNvSpPr>
          <p:nvPr/>
        </p:nvSpPr>
        <p:spPr>
          <a:xfrm>
            <a:off x="233339" y="3121294"/>
            <a:ext cx="3960440" cy="2759129"/>
          </a:xfrm>
          <a:prstGeom prst="rect">
            <a:avLst/>
          </a:prstGeom>
        </p:spPr>
        <p:txBody>
          <a:bodyPr>
            <a:normAutofit/>
          </a:bodyPr>
          <a:lstStyle>
            <a:lvl1pPr marL="0" indent="0" algn="l" defTabSz="457063" rtl="0" eaLnBrk="1" latinLnBrk="0" hangingPunct="1">
              <a:lnSpc>
                <a:spcPct val="100000"/>
              </a:lnSpc>
              <a:spcBef>
                <a:spcPts val="1000"/>
              </a:spcBef>
              <a:spcAft>
                <a:spcPts val="0"/>
              </a:spcAft>
              <a:buClr>
                <a:schemeClr val="accent1"/>
              </a:buClr>
              <a:buSzPct val="80000"/>
              <a:buFont typeface="Wingdings 3" charset="2"/>
              <a:buNone/>
              <a:defRPr sz="1400" b="0" i="0" kern="1200" baseline="0">
                <a:solidFill>
                  <a:srgbClr val="002649"/>
                </a:solidFill>
                <a:latin typeface="Arial" charset="0"/>
                <a:ea typeface="Arial" charset="0"/>
                <a:cs typeface="Arial" charset="0"/>
              </a:defRPr>
            </a:lvl1pPr>
            <a:lvl2pPr marL="4572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2pPr>
            <a:lvl3pPr marL="9144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3pPr>
            <a:lvl4pPr marL="13716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4pPr>
            <a:lvl5pPr marL="18288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110000"/>
              </a:lnSpc>
              <a:spcBef>
                <a:spcPts val="0"/>
              </a:spcBef>
            </a:pPr>
            <a:r>
              <a:rPr lang="fr-FR" sz="1200" dirty="0">
                <a:latin typeface="Jost" pitchFamily="2" charset="77"/>
                <a:ea typeface="Jost" pitchFamily="2" charset="77"/>
                <a:cs typeface="Arial" panose="020B0604020202020204" pitchFamily="34" charset="0"/>
              </a:rPr>
              <a:t>Elle s'applique aussi bien à la perception visuelle (superposition d'images virtuelles aux images réelles) qu'aux perceptions auditives. Ces applications sont multiples et touchent de plus en plus de domaines :</a:t>
            </a:r>
          </a:p>
          <a:p>
            <a:pPr marL="171450" indent="-171450">
              <a:lnSpc>
                <a:spcPct val="110000"/>
              </a:lnSpc>
              <a:spcBef>
                <a:spcPts val="0"/>
              </a:spcBef>
              <a:buClr>
                <a:srgbClr val="ABCC3A"/>
              </a:buClr>
              <a:buSzPct val="120000"/>
              <a:buFont typeface="Arial" panose="020B0604020202020204" pitchFamily="34" charset="0"/>
              <a:buChar char="•"/>
            </a:pPr>
            <a:endParaRPr lang="fr-FR" sz="1200" dirty="0">
              <a:latin typeface="Jost" pitchFamily="2" charset="77"/>
              <a:ea typeface="Jost" pitchFamily="2" charset="77"/>
              <a:cs typeface="Arial" panose="020B0604020202020204" pitchFamily="34" charset="0"/>
            </a:endParaRP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Vidéo</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Chasses aux trésors</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Retransmissions de vidéos</a:t>
            </a:r>
          </a:p>
          <a:p>
            <a:pPr marL="171450" indent="-171450">
              <a:lnSpc>
                <a:spcPct val="110000"/>
              </a:lnSpc>
              <a:spcBef>
                <a:spcPts val="0"/>
              </a:spcBef>
              <a:buClr>
                <a:srgbClr val="ABCC3A"/>
              </a:buClr>
              <a:buSzPct val="120000"/>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 Informations au cœur de la ville…</a:t>
            </a:r>
            <a:endParaRPr lang="fr-FR" sz="1200" dirty="0">
              <a:latin typeface="Jost" pitchFamily="2" charset="77"/>
              <a:ea typeface="Jost" pitchFamily="2" charset="77"/>
              <a:cs typeface="Arial" panose="020B0604020202020204" pitchFamily="34" charset="0"/>
            </a:endParaRPr>
          </a:p>
          <a:p>
            <a:pPr>
              <a:lnSpc>
                <a:spcPct val="110000"/>
              </a:lnSpc>
              <a:spcBef>
                <a:spcPts val="0"/>
              </a:spcBef>
            </a:pPr>
            <a:endParaRPr lang="fr-FR" sz="1200" dirty="0">
              <a:solidFill>
                <a:srgbClr val="242340"/>
              </a:solidFill>
              <a:latin typeface="Jost" pitchFamily="2" charset="77"/>
              <a:ea typeface="Jost" pitchFamily="2" charset="77"/>
              <a:cs typeface="Arial" panose="020B0604020202020204" pitchFamily="34" charset="0"/>
            </a:endParaRPr>
          </a:p>
          <a:p>
            <a:pPr>
              <a:lnSpc>
                <a:spcPct val="110000"/>
              </a:lnSpc>
              <a:spcBef>
                <a:spcPts val="0"/>
              </a:spcBef>
            </a:pPr>
            <a:endParaRPr lang="fr-FR" sz="1200" dirty="0">
              <a:solidFill>
                <a:srgbClr val="242340"/>
              </a:solidFill>
              <a:latin typeface="Jost" pitchFamily="2" charset="77"/>
              <a:ea typeface="Jost" pitchFamily="2" charset="77"/>
              <a:cs typeface="Arial" panose="020B0604020202020204" pitchFamily="34" charset="0"/>
            </a:endParaRPr>
          </a:p>
        </p:txBody>
      </p:sp>
      <p:sp>
        <p:nvSpPr>
          <p:cNvPr id="7" name="Espace réservé du texte 19">
            <a:extLst>
              <a:ext uri="{FF2B5EF4-FFF2-40B4-BE49-F238E27FC236}">
                <a16:creationId xmlns:a16="http://schemas.microsoft.com/office/drawing/2014/main" id="{84293AB6-3F86-1C4D-856C-EA7215CC89D8}"/>
              </a:ext>
            </a:extLst>
          </p:cNvPr>
          <p:cNvSpPr txBox="1">
            <a:spLocks/>
          </p:cNvSpPr>
          <p:nvPr/>
        </p:nvSpPr>
        <p:spPr>
          <a:xfrm>
            <a:off x="241637" y="5797333"/>
            <a:ext cx="4736282" cy="1128605"/>
          </a:xfrm>
          <a:prstGeom prst="rect">
            <a:avLst/>
          </a:prstGeom>
        </p:spPr>
        <p:txBody>
          <a:bodyPr>
            <a:noAutofit/>
          </a:bodyPr>
          <a:lstStyle>
            <a:lvl1pPr marL="0" indent="0" algn="l" defTabSz="457063" rtl="0" eaLnBrk="1" latinLnBrk="0" hangingPunct="1">
              <a:lnSpc>
                <a:spcPct val="100000"/>
              </a:lnSpc>
              <a:spcBef>
                <a:spcPts val="1000"/>
              </a:spcBef>
              <a:spcAft>
                <a:spcPts val="0"/>
              </a:spcAft>
              <a:buClr>
                <a:schemeClr val="accent1"/>
              </a:buClr>
              <a:buSzPct val="80000"/>
              <a:buFont typeface="Wingdings 3" charset="2"/>
              <a:buNone/>
              <a:defRPr sz="1400" b="0" i="0" kern="1200" baseline="0">
                <a:solidFill>
                  <a:srgbClr val="002649"/>
                </a:solidFill>
                <a:latin typeface="Arial" charset="0"/>
                <a:ea typeface="Arial" charset="0"/>
                <a:cs typeface="Arial" charset="0"/>
              </a:defRPr>
            </a:lvl1pPr>
            <a:lvl2pPr marL="4572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2pPr>
            <a:lvl3pPr marL="9144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3pPr>
            <a:lvl4pPr marL="13716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4pPr>
            <a:lvl5pPr marL="1828800" indent="0" algn="l" defTabSz="457063"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Arial" charset="0"/>
                <a:ea typeface="Arial" charset="0"/>
                <a:cs typeface="Arial" charset="0"/>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110000"/>
              </a:lnSpc>
              <a:spcBef>
                <a:spcPts val="0"/>
              </a:spcBef>
            </a:pPr>
            <a:r>
              <a:rPr lang="fr-FR" b="1" dirty="0">
                <a:solidFill>
                  <a:srgbClr val="ABCC3A"/>
                </a:solidFill>
                <a:latin typeface="Jost" pitchFamily="2" charset="77"/>
                <a:ea typeface="Jost" pitchFamily="2" charset="77"/>
                <a:cs typeface="Arial" panose="020B0604020202020204" pitchFamily="34" charset="0"/>
              </a:rPr>
              <a:t>Vous pouvez ainsi créer des expériences </a:t>
            </a:r>
            <a:r>
              <a:rPr lang="fr-FR" b="1" dirty="0">
                <a:solidFill>
                  <a:srgbClr val="ABCC3A"/>
                </a:solidFill>
                <a:latin typeface="Jost" pitchFamily="2" charset="77"/>
                <a:ea typeface="Jost" pitchFamily="2" charset="77"/>
              </a:rPr>
              <a:t>Interactives et Uniques </a:t>
            </a:r>
            <a:r>
              <a:rPr lang="fr-FR" dirty="0">
                <a:solidFill>
                  <a:srgbClr val="ABCC3A"/>
                </a:solidFill>
                <a:latin typeface="Jost" pitchFamily="2" charset="77"/>
                <a:ea typeface="Jost" pitchFamily="2" charset="77"/>
              </a:rPr>
              <a:t>pour tous vos supports de communication.</a:t>
            </a:r>
            <a:endParaRPr lang="fr-FR" b="1" dirty="0">
              <a:solidFill>
                <a:srgbClr val="ABCC3A"/>
              </a:solidFill>
              <a:latin typeface="Jost" pitchFamily="2" charset="77"/>
              <a:ea typeface="Jost" pitchFamily="2" charset="77"/>
              <a:cs typeface="Arial" panose="020B0604020202020204" pitchFamily="34" charset="0"/>
            </a:endParaRPr>
          </a:p>
        </p:txBody>
      </p:sp>
      <p:sp>
        <p:nvSpPr>
          <p:cNvPr id="9" name="ZoneTexte 8">
            <a:extLst>
              <a:ext uri="{FF2B5EF4-FFF2-40B4-BE49-F238E27FC236}">
                <a16:creationId xmlns:a16="http://schemas.microsoft.com/office/drawing/2014/main" id="{1507C5FE-7FA5-BC42-9E1D-066C12F46ADA}"/>
              </a:ext>
            </a:extLst>
          </p:cNvPr>
          <p:cNvSpPr txBox="1"/>
          <p:nvPr/>
        </p:nvSpPr>
        <p:spPr>
          <a:xfrm>
            <a:off x="216653" y="1636493"/>
            <a:ext cx="3977125" cy="1034899"/>
          </a:xfrm>
          <a:prstGeom prst="rect">
            <a:avLst/>
          </a:prstGeom>
          <a:noFill/>
        </p:spPr>
        <p:txBody>
          <a:bodyPr wrap="square">
            <a:spAutoFit/>
          </a:bodyPr>
          <a:lstStyle/>
          <a:p>
            <a:pPr>
              <a:lnSpc>
                <a:spcPct val="110000"/>
              </a:lnSpc>
              <a:spcBef>
                <a:spcPts val="0"/>
              </a:spcBef>
            </a:pPr>
            <a:r>
              <a:rPr lang="fr-FR" sz="1400" dirty="0">
                <a:solidFill>
                  <a:srgbClr val="17324B"/>
                </a:solidFill>
                <a:latin typeface="Jost" pitchFamily="2" charset="77"/>
                <a:ea typeface="Jost" pitchFamily="2" charset="77"/>
                <a:cs typeface="Arial" panose="020B0604020202020204" pitchFamily="34" charset="0"/>
              </a:rPr>
              <a:t>Afin de communiquer ou d’informer de manière originale et ludique vos habitants, nous vous proposons dans vos documents d’y ajouter la nouvelle technologie qu’est la réalité augmentée.</a:t>
            </a:r>
          </a:p>
        </p:txBody>
      </p:sp>
      <p:sp>
        <p:nvSpPr>
          <p:cNvPr id="10" name="Rectangle 9">
            <a:extLst>
              <a:ext uri="{FF2B5EF4-FFF2-40B4-BE49-F238E27FC236}">
                <a16:creationId xmlns:a16="http://schemas.microsoft.com/office/drawing/2014/main" id="{EFB8F998-27A9-F64C-97B6-11965E3CF7F6}"/>
              </a:ext>
            </a:extLst>
          </p:cNvPr>
          <p:cNvSpPr/>
          <p:nvPr/>
        </p:nvSpPr>
        <p:spPr>
          <a:xfrm>
            <a:off x="379215" y="404506"/>
            <a:ext cx="1150268"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INNOVANT</a:t>
            </a:r>
          </a:p>
        </p:txBody>
      </p:sp>
      <p:pic>
        <p:nvPicPr>
          <p:cNvPr id="11" name="Image 10">
            <a:extLst>
              <a:ext uri="{FF2B5EF4-FFF2-40B4-BE49-F238E27FC236}">
                <a16:creationId xmlns:a16="http://schemas.microsoft.com/office/drawing/2014/main" id="{4F126018-60A7-E14E-8E6C-DF644B836A43}"/>
              </a:ext>
            </a:extLst>
          </p:cNvPr>
          <p:cNvPicPr>
            <a:picLocks noChangeAspect="1"/>
          </p:cNvPicPr>
          <p:nvPr/>
        </p:nvPicPr>
        <p:blipFill>
          <a:blip r:embed="rId3"/>
          <a:stretch>
            <a:fillRect/>
          </a:stretch>
        </p:blipFill>
        <p:spPr>
          <a:xfrm>
            <a:off x="-630000" y="444094"/>
            <a:ext cx="1041400" cy="114300"/>
          </a:xfrm>
          <a:prstGeom prst="rect">
            <a:avLst/>
          </a:prstGeom>
        </p:spPr>
      </p:pic>
    </p:spTree>
    <p:extLst>
      <p:ext uri="{BB962C8B-B14F-4D97-AF65-F5344CB8AC3E}">
        <p14:creationId xmlns:p14="http://schemas.microsoft.com/office/powerpoint/2010/main" val="4064206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0AEE4D0-00C7-1C47-9511-B20D80566A98}"/>
              </a:ext>
            </a:extLst>
          </p:cNvPr>
          <p:cNvPicPr>
            <a:picLocks noChangeAspect="1"/>
          </p:cNvPicPr>
          <p:nvPr/>
        </p:nvPicPr>
        <p:blipFill rotWithShape="1">
          <a:blip r:embed="rId2"/>
          <a:srcRect r="17735"/>
          <a:stretch/>
        </p:blipFill>
        <p:spPr>
          <a:xfrm>
            <a:off x="3995068" y="518409"/>
            <a:ext cx="6696745" cy="7041266"/>
          </a:xfrm>
          <a:prstGeom prst="rect">
            <a:avLst/>
          </a:prstGeom>
        </p:spPr>
      </p:pic>
      <p:sp>
        <p:nvSpPr>
          <p:cNvPr id="2" name="Espace réservé du numéro de diapositive 1">
            <a:extLst>
              <a:ext uri="{FF2B5EF4-FFF2-40B4-BE49-F238E27FC236}">
                <a16:creationId xmlns:a16="http://schemas.microsoft.com/office/drawing/2014/main" id="{040A1488-FE21-564C-BF19-03A046290B92}"/>
              </a:ext>
            </a:extLst>
          </p:cNvPr>
          <p:cNvSpPr>
            <a:spLocks noGrp="1"/>
          </p:cNvSpPr>
          <p:nvPr>
            <p:ph type="sldNum" sz="quarter" idx="12"/>
          </p:nvPr>
        </p:nvSpPr>
        <p:spPr/>
        <p:txBody>
          <a:bodyPr/>
          <a:lstStyle/>
          <a:p>
            <a:fld id="{762342CF-B6B4-1749-BE13-BD0DDABD5460}" type="slidenum">
              <a:rPr lang="fr-FR" smtClean="0"/>
              <a:pPr/>
              <a:t>22</a:t>
            </a:fld>
            <a:endParaRPr lang="fr-FR" dirty="0"/>
          </a:p>
        </p:txBody>
      </p:sp>
      <p:sp>
        <p:nvSpPr>
          <p:cNvPr id="3" name="Rectangle 2">
            <a:extLst>
              <a:ext uri="{FF2B5EF4-FFF2-40B4-BE49-F238E27FC236}">
                <a16:creationId xmlns:a16="http://schemas.microsoft.com/office/drawing/2014/main" id="{17753D6D-523E-C249-B87D-7B147926D56A}"/>
              </a:ext>
            </a:extLst>
          </p:cNvPr>
          <p:cNvSpPr/>
          <p:nvPr/>
        </p:nvSpPr>
        <p:spPr>
          <a:xfrm>
            <a:off x="379215" y="404506"/>
            <a:ext cx="1150268"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DÉDIÉ</a:t>
            </a:r>
          </a:p>
        </p:txBody>
      </p:sp>
      <p:sp>
        <p:nvSpPr>
          <p:cNvPr id="4" name="Rectangle 3">
            <a:extLst>
              <a:ext uri="{FF2B5EF4-FFF2-40B4-BE49-F238E27FC236}">
                <a16:creationId xmlns:a16="http://schemas.microsoft.com/office/drawing/2014/main" id="{DB915CE1-61D2-D44F-B986-47D384BFFB65}"/>
              </a:ext>
            </a:extLst>
          </p:cNvPr>
          <p:cNvSpPr/>
          <p:nvPr/>
        </p:nvSpPr>
        <p:spPr>
          <a:xfrm>
            <a:off x="233338" y="746765"/>
            <a:ext cx="3231975"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FLIP BOOK</a:t>
            </a:r>
          </a:p>
        </p:txBody>
      </p:sp>
      <p:sp>
        <p:nvSpPr>
          <p:cNvPr id="6" name="Rectangle 5">
            <a:extLst>
              <a:ext uri="{FF2B5EF4-FFF2-40B4-BE49-F238E27FC236}">
                <a16:creationId xmlns:a16="http://schemas.microsoft.com/office/drawing/2014/main" id="{D065F839-2A36-9249-9C6A-D37B0FEAEDEA}"/>
              </a:ext>
            </a:extLst>
          </p:cNvPr>
          <p:cNvSpPr/>
          <p:nvPr/>
        </p:nvSpPr>
        <p:spPr>
          <a:xfrm>
            <a:off x="233337" y="1850486"/>
            <a:ext cx="3763185" cy="2862322"/>
          </a:xfrm>
          <a:prstGeom prst="rect">
            <a:avLst/>
          </a:prstGeom>
        </p:spPr>
        <p:txBody>
          <a:bodyPr wrap="square">
            <a:spAutoFit/>
          </a:bodyPr>
          <a:lstStyle/>
          <a:p>
            <a:r>
              <a:rPr lang="fr-FR" sz="1200" dirty="0">
                <a:latin typeface="Jost" pitchFamily="2" charset="77"/>
                <a:ea typeface="Jost" pitchFamily="2" charset="77"/>
                <a:cs typeface="Arial" panose="020B0604020202020204" pitchFamily="34" charset="0"/>
              </a:rPr>
              <a:t>Afin de valoriser vos Magazines ou autres supports imprimés, Nous les transformons en véritable outil afin de pouvoir les valoriser sur votre site internet.</a:t>
            </a:r>
          </a:p>
          <a:p>
            <a:endParaRPr lang="fr-FR" sz="1200" dirty="0">
              <a:latin typeface="Jost" pitchFamily="2" charset="77"/>
              <a:ea typeface="Jost" pitchFamily="2" charset="77"/>
              <a:cs typeface="Arial" panose="020B0604020202020204" pitchFamily="34" charset="0"/>
            </a:endParaRPr>
          </a:p>
          <a:p>
            <a:r>
              <a:rPr lang="fr-FR" sz="1200" dirty="0">
                <a:latin typeface="Jost" pitchFamily="2" charset="77"/>
                <a:ea typeface="Jost" pitchFamily="2" charset="77"/>
                <a:cs typeface="Arial" panose="020B0604020202020204" pitchFamily="34" charset="0"/>
              </a:rPr>
              <a:t>Les magazines en ligne valorisent votre façon de communiquer grâce à une interactivité moderne et ergonomique avec vos habitants. </a:t>
            </a:r>
            <a:br>
              <a:rPr lang="fr-FR" sz="1200" dirty="0">
                <a:latin typeface="Jost" pitchFamily="2" charset="77"/>
                <a:ea typeface="Jost" pitchFamily="2" charset="77"/>
                <a:cs typeface="Arial" panose="020B0604020202020204" pitchFamily="34" charset="0"/>
              </a:rPr>
            </a:br>
            <a:br>
              <a:rPr lang="fr-FR" sz="1200" dirty="0">
                <a:latin typeface="Jost" pitchFamily="2" charset="77"/>
                <a:ea typeface="Jost" pitchFamily="2" charset="77"/>
                <a:cs typeface="Arial" panose="020B0604020202020204" pitchFamily="34" charset="0"/>
              </a:rPr>
            </a:br>
            <a:r>
              <a:rPr lang="fr-FR" sz="1200" dirty="0">
                <a:latin typeface="Jost" pitchFamily="2" charset="77"/>
                <a:ea typeface="Jost" pitchFamily="2" charset="77"/>
                <a:cs typeface="Arial" panose="020B0604020202020204" pitchFamily="34" charset="0"/>
              </a:rPr>
              <a:t>Le lecteur peut feuilleter le catalogue de manière fluide ; avec possibilité de zoomer sur des articles pour les personnes ayant une vue dégradée. Vous pouvez également télécharger la version ou l’imprimer et enfin, faire des recherches à l’aide de mots clés.</a:t>
            </a:r>
          </a:p>
          <a:p>
            <a:br>
              <a:rPr lang="fr-FR" sz="1200" dirty="0">
                <a:latin typeface="Jost" pitchFamily="2" charset="77"/>
                <a:ea typeface="Jost" pitchFamily="2" charset="77"/>
                <a:cs typeface="Arial" panose="020B0604020202020204" pitchFamily="34" charset="0"/>
              </a:rPr>
            </a:br>
            <a:endParaRPr lang="fr-FR" sz="1200" dirty="0">
              <a:latin typeface="Jost" pitchFamily="2" charset="77"/>
              <a:ea typeface="Jost" pitchFamily="2" charset="77"/>
              <a:cs typeface="Arial" panose="020B0604020202020204" pitchFamily="34" charset="0"/>
            </a:endParaRPr>
          </a:p>
        </p:txBody>
      </p:sp>
      <p:pic>
        <p:nvPicPr>
          <p:cNvPr id="7" name="Image 6">
            <a:extLst>
              <a:ext uri="{FF2B5EF4-FFF2-40B4-BE49-F238E27FC236}">
                <a16:creationId xmlns:a16="http://schemas.microsoft.com/office/drawing/2014/main" id="{9B684A28-EF16-4D4C-9D50-D435DF8CCEF3}"/>
              </a:ext>
            </a:extLst>
          </p:cNvPr>
          <p:cNvPicPr>
            <a:picLocks noChangeAspect="1"/>
          </p:cNvPicPr>
          <p:nvPr/>
        </p:nvPicPr>
        <p:blipFill>
          <a:blip r:embed="rId3"/>
          <a:stretch>
            <a:fillRect/>
          </a:stretch>
        </p:blipFill>
        <p:spPr>
          <a:xfrm>
            <a:off x="-630000" y="444094"/>
            <a:ext cx="1041400" cy="114300"/>
          </a:xfrm>
          <a:prstGeom prst="rect">
            <a:avLst/>
          </a:prstGeom>
        </p:spPr>
      </p:pic>
      <p:pic>
        <p:nvPicPr>
          <p:cNvPr id="8" name="Image 7">
            <a:extLst>
              <a:ext uri="{FF2B5EF4-FFF2-40B4-BE49-F238E27FC236}">
                <a16:creationId xmlns:a16="http://schemas.microsoft.com/office/drawing/2014/main" id="{419674BC-F0BA-BA4D-82E0-972567B6776A}"/>
              </a:ext>
            </a:extLst>
          </p:cNvPr>
          <p:cNvPicPr>
            <a:picLocks noChangeAspect="1"/>
          </p:cNvPicPr>
          <p:nvPr/>
        </p:nvPicPr>
        <p:blipFill rotWithShape="1">
          <a:blip r:embed="rId4"/>
          <a:srcRect l="-3150" t="29" r="66149" b="47640"/>
          <a:stretch/>
        </p:blipFill>
        <p:spPr>
          <a:xfrm rot="16200000">
            <a:off x="12207" y="5003972"/>
            <a:ext cx="2911102" cy="2911102"/>
          </a:xfrm>
          <a:prstGeom prst="rect">
            <a:avLst/>
          </a:prstGeom>
        </p:spPr>
      </p:pic>
    </p:spTree>
    <p:extLst>
      <p:ext uri="{BB962C8B-B14F-4D97-AF65-F5344CB8AC3E}">
        <p14:creationId xmlns:p14="http://schemas.microsoft.com/office/powerpoint/2010/main" val="110454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40A1488-FE21-564C-BF19-03A046290B92}"/>
              </a:ext>
            </a:extLst>
          </p:cNvPr>
          <p:cNvSpPr>
            <a:spLocks noGrp="1"/>
          </p:cNvSpPr>
          <p:nvPr>
            <p:ph type="sldNum" sz="quarter" idx="12"/>
          </p:nvPr>
        </p:nvSpPr>
        <p:spPr/>
        <p:txBody>
          <a:bodyPr/>
          <a:lstStyle/>
          <a:p>
            <a:fld id="{762342CF-B6B4-1749-BE13-BD0DDABD5460}" type="slidenum">
              <a:rPr lang="fr-FR" smtClean="0"/>
              <a:pPr/>
              <a:t>23</a:t>
            </a:fld>
            <a:endParaRPr lang="fr-FR" dirty="0"/>
          </a:p>
        </p:txBody>
      </p:sp>
      <p:sp>
        <p:nvSpPr>
          <p:cNvPr id="3" name="Rectangle 2">
            <a:extLst>
              <a:ext uri="{FF2B5EF4-FFF2-40B4-BE49-F238E27FC236}">
                <a16:creationId xmlns:a16="http://schemas.microsoft.com/office/drawing/2014/main" id="{17753D6D-523E-C249-B87D-7B147926D56A}"/>
              </a:ext>
            </a:extLst>
          </p:cNvPr>
          <p:cNvSpPr/>
          <p:nvPr/>
        </p:nvSpPr>
        <p:spPr>
          <a:xfrm>
            <a:off x="379215" y="404506"/>
            <a:ext cx="1150268"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DÉDIÉ</a:t>
            </a:r>
          </a:p>
        </p:txBody>
      </p:sp>
      <p:sp>
        <p:nvSpPr>
          <p:cNvPr id="4" name="Rectangle 3">
            <a:extLst>
              <a:ext uri="{FF2B5EF4-FFF2-40B4-BE49-F238E27FC236}">
                <a16:creationId xmlns:a16="http://schemas.microsoft.com/office/drawing/2014/main" id="{DB915CE1-61D2-D44F-B986-47D384BFFB65}"/>
              </a:ext>
            </a:extLst>
          </p:cNvPr>
          <p:cNvSpPr/>
          <p:nvPr/>
        </p:nvSpPr>
        <p:spPr>
          <a:xfrm>
            <a:off x="233338" y="746765"/>
            <a:ext cx="2125903"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SITES</a:t>
            </a:r>
          </a:p>
        </p:txBody>
      </p:sp>
      <p:sp>
        <p:nvSpPr>
          <p:cNvPr id="7" name="Rectangle 6">
            <a:extLst>
              <a:ext uri="{FF2B5EF4-FFF2-40B4-BE49-F238E27FC236}">
                <a16:creationId xmlns:a16="http://schemas.microsoft.com/office/drawing/2014/main" id="{279DA389-65A0-3D4A-A573-B530AEAD6F60}"/>
              </a:ext>
            </a:extLst>
          </p:cNvPr>
          <p:cNvSpPr/>
          <p:nvPr/>
        </p:nvSpPr>
        <p:spPr>
          <a:xfrm>
            <a:off x="204311" y="3277109"/>
            <a:ext cx="3653470" cy="1626407"/>
          </a:xfrm>
          <a:prstGeom prst="rect">
            <a:avLst/>
          </a:prstGeom>
        </p:spPr>
        <p:txBody>
          <a:bodyPr wrap="square">
            <a:spAutoFit/>
          </a:bodyPr>
          <a:lstStyle/>
          <a:p>
            <a:endParaRPr lang="fr-FR" sz="1323" dirty="0">
              <a:solidFill>
                <a:srgbClr val="17324B"/>
              </a:solidFill>
              <a:latin typeface="Jost" pitchFamily="2" charset="77"/>
              <a:ea typeface="Jost" pitchFamily="2" charset="77"/>
              <a:cs typeface="Arial" panose="020B0604020202020204" pitchFamily="34" charset="0"/>
            </a:endParaRPr>
          </a:p>
          <a:p>
            <a:r>
              <a:rPr lang="fr-FR" sz="1323" b="1" dirty="0">
                <a:solidFill>
                  <a:srgbClr val="17324B"/>
                </a:solidFill>
                <a:latin typeface="Jost" pitchFamily="2" charset="77"/>
                <a:ea typeface="Jost" pitchFamily="2" charset="77"/>
                <a:cs typeface="Arial" panose="020B0604020202020204" pitchFamily="34" charset="0"/>
              </a:rPr>
              <a:t>Ils répondent aux objectifs suivants : </a:t>
            </a:r>
          </a:p>
          <a:p>
            <a:endParaRPr lang="fr-FR" sz="1323" b="1" dirty="0">
              <a:solidFill>
                <a:srgbClr val="17324B"/>
              </a:solidFill>
              <a:latin typeface="Jost" pitchFamily="2" charset="77"/>
              <a:ea typeface="Jost" pitchFamily="2" charset="77"/>
              <a:cs typeface="Arial" panose="020B0604020202020204" pitchFamily="34" charset="0"/>
            </a:endParaRPr>
          </a:p>
          <a:p>
            <a:pPr marL="171450" indent="-171450">
              <a:buClr>
                <a:srgbClr val="ABCC3A"/>
              </a:buClr>
              <a:buSzPct val="120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simple et agile </a:t>
            </a:r>
          </a:p>
          <a:p>
            <a:pPr marL="171450" indent="-171450">
              <a:buClr>
                <a:srgbClr val="ABCC3A"/>
              </a:buClr>
              <a:buSzPct val="120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univers graphique moderne</a:t>
            </a:r>
          </a:p>
          <a:p>
            <a:pPr marL="171450" indent="-171450">
              <a:buClr>
                <a:srgbClr val="ABCC3A"/>
              </a:buClr>
              <a:buSzPct val="120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accès aux informations intuitifs </a:t>
            </a:r>
          </a:p>
          <a:p>
            <a:pPr marL="171450" indent="-171450">
              <a:buClr>
                <a:srgbClr val="ABCC3A"/>
              </a:buClr>
              <a:buSzPct val="120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navigation claire et intuitive </a:t>
            </a:r>
          </a:p>
          <a:p>
            <a:pPr marL="171450" indent="-171450">
              <a:buClr>
                <a:srgbClr val="ABCC3A"/>
              </a:buClr>
              <a:buSzPct val="120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évolutivité par ajout de module supplémentaire </a:t>
            </a:r>
          </a:p>
        </p:txBody>
      </p:sp>
      <p:sp>
        <p:nvSpPr>
          <p:cNvPr id="8" name="Rectangle 7">
            <a:extLst>
              <a:ext uri="{FF2B5EF4-FFF2-40B4-BE49-F238E27FC236}">
                <a16:creationId xmlns:a16="http://schemas.microsoft.com/office/drawing/2014/main" id="{F2DD0834-C03A-1149-8AF8-EDD91F2E9E0C}"/>
              </a:ext>
            </a:extLst>
          </p:cNvPr>
          <p:cNvSpPr/>
          <p:nvPr/>
        </p:nvSpPr>
        <p:spPr>
          <a:xfrm>
            <a:off x="233338" y="1387891"/>
            <a:ext cx="6652606" cy="1815882"/>
          </a:xfrm>
          <a:prstGeom prst="rect">
            <a:avLst/>
          </a:prstGeom>
        </p:spPr>
        <p:txBody>
          <a:bodyPr wrap="square">
            <a:spAutoFit/>
          </a:bodyPr>
          <a:lstStyle/>
          <a:p>
            <a:r>
              <a:rPr lang="fr-FR" sz="1400" dirty="0">
                <a:solidFill>
                  <a:srgbClr val="17324B"/>
                </a:solidFill>
                <a:latin typeface="Jost" pitchFamily="2" charset="77"/>
                <a:ea typeface="Jost" pitchFamily="2" charset="77"/>
                <a:cs typeface="Arial" panose="020B0604020202020204" pitchFamily="34" charset="0"/>
              </a:rPr>
              <a:t>DE LA CRÉATION GRAPHIQUE AUX FONCTIONNALITÉS, NOUS CRÉONS DES SITES SUR MESURE POUR NOS CLIENTS.</a:t>
            </a:r>
          </a:p>
          <a:p>
            <a:endParaRPr lang="fr-FR" sz="1400" dirty="0">
              <a:solidFill>
                <a:srgbClr val="17324B"/>
              </a:solidFill>
              <a:latin typeface="Jost" pitchFamily="2" charset="77"/>
              <a:ea typeface="Jost" pitchFamily="2" charset="77"/>
              <a:cs typeface="Arial" panose="020B0604020202020204" pitchFamily="34" charset="0"/>
            </a:endParaRPr>
          </a:p>
          <a:p>
            <a:r>
              <a:rPr lang="fr-FR" sz="1400" dirty="0">
                <a:solidFill>
                  <a:srgbClr val="17324B"/>
                </a:solidFill>
                <a:latin typeface="Jost" pitchFamily="2" charset="77"/>
                <a:ea typeface="Jost" pitchFamily="2" charset="77"/>
                <a:cs typeface="Arial" panose="020B0604020202020204" pitchFamily="34" charset="0"/>
              </a:rPr>
              <a:t>Dotés de toutes les fonctionnalités nécessaires, nos sites sont facilement administrables, grâce à des back-office simples d’utilisation.</a:t>
            </a:r>
          </a:p>
          <a:p>
            <a:r>
              <a:rPr lang="fr-FR" sz="1400" dirty="0">
                <a:solidFill>
                  <a:srgbClr val="17324B"/>
                </a:solidFill>
                <a:latin typeface="Jost" pitchFamily="2" charset="77"/>
                <a:ea typeface="Jost" pitchFamily="2" charset="77"/>
                <a:cs typeface="Arial" panose="020B0604020202020204" pitchFamily="34" charset="0"/>
              </a:rPr>
              <a:t>Du site vitrine au site facilitateur, nous installons pour nos clients des modules de prise de rendez-vous, des formulaires, des cartes interactives… Le tout administrable intuitivement et facilement.</a:t>
            </a:r>
          </a:p>
        </p:txBody>
      </p:sp>
      <p:pic>
        <p:nvPicPr>
          <p:cNvPr id="10" name="Image 9">
            <a:extLst>
              <a:ext uri="{FF2B5EF4-FFF2-40B4-BE49-F238E27FC236}">
                <a16:creationId xmlns:a16="http://schemas.microsoft.com/office/drawing/2014/main" id="{664001C9-E0E9-2840-8C02-3FB57F1BCE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885" b="5308"/>
          <a:stretch/>
        </p:blipFill>
        <p:spPr>
          <a:xfrm>
            <a:off x="7759372" y="-36587"/>
            <a:ext cx="2966744" cy="2605032"/>
          </a:xfrm>
          <a:prstGeom prst="rect">
            <a:avLst/>
          </a:prstGeom>
        </p:spPr>
      </p:pic>
      <p:pic>
        <p:nvPicPr>
          <p:cNvPr id="12" name="Image 11">
            <a:extLst>
              <a:ext uri="{FF2B5EF4-FFF2-40B4-BE49-F238E27FC236}">
                <a16:creationId xmlns:a16="http://schemas.microsoft.com/office/drawing/2014/main" id="{3E64EEAE-DE35-8940-BCBF-56417F9AFB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46" t="4903" r="15533" b="4702"/>
          <a:stretch/>
        </p:blipFill>
        <p:spPr>
          <a:xfrm>
            <a:off x="7759372" y="2568445"/>
            <a:ext cx="2932441" cy="2606615"/>
          </a:xfrm>
          <a:prstGeom prst="rect">
            <a:avLst/>
          </a:prstGeom>
        </p:spPr>
      </p:pic>
      <p:pic>
        <p:nvPicPr>
          <p:cNvPr id="13" name="Image 12">
            <a:extLst>
              <a:ext uri="{FF2B5EF4-FFF2-40B4-BE49-F238E27FC236}">
                <a16:creationId xmlns:a16="http://schemas.microsoft.com/office/drawing/2014/main" id="{5E308355-E6D1-5845-B18E-2E25F997AC1E}"/>
              </a:ext>
            </a:extLst>
          </p:cNvPr>
          <p:cNvPicPr>
            <a:picLocks noChangeAspect="1"/>
          </p:cNvPicPr>
          <p:nvPr/>
        </p:nvPicPr>
        <p:blipFill rotWithShape="1">
          <a:blip r:embed="rId4"/>
          <a:srcRect l="23853" t="19361" r="26222" b="18728"/>
          <a:stretch/>
        </p:blipFill>
        <p:spPr>
          <a:xfrm>
            <a:off x="7759372" y="5173477"/>
            <a:ext cx="2970142" cy="2451639"/>
          </a:xfrm>
          <a:prstGeom prst="rect">
            <a:avLst/>
          </a:prstGeom>
        </p:spPr>
      </p:pic>
      <p:pic>
        <p:nvPicPr>
          <p:cNvPr id="11" name="Image 10">
            <a:extLst>
              <a:ext uri="{FF2B5EF4-FFF2-40B4-BE49-F238E27FC236}">
                <a16:creationId xmlns:a16="http://schemas.microsoft.com/office/drawing/2014/main" id="{F96640CD-FB50-0846-98BB-457DB983AB7C}"/>
              </a:ext>
            </a:extLst>
          </p:cNvPr>
          <p:cNvPicPr>
            <a:picLocks noChangeAspect="1"/>
          </p:cNvPicPr>
          <p:nvPr/>
        </p:nvPicPr>
        <p:blipFill>
          <a:blip r:embed="rId5"/>
          <a:stretch>
            <a:fillRect/>
          </a:stretch>
        </p:blipFill>
        <p:spPr>
          <a:xfrm>
            <a:off x="-630000" y="444094"/>
            <a:ext cx="1041400" cy="114300"/>
          </a:xfrm>
          <a:prstGeom prst="rect">
            <a:avLst/>
          </a:prstGeom>
        </p:spPr>
      </p:pic>
      <p:pic>
        <p:nvPicPr>
          <p:cNvPr id="14" name="Image 13">
            <a:extLst>
              <a:ext uri="{FF2B5EF4-FFF2-40B4-BE49-F238E27FC236}">
                <a16:creationId xmlns:a16="http://schemas.microsoft.com/office/drawing/2014/main" id="{C3B61F3A-C646-E244-A030-D6F77FB105D2}"/>
              </a:ext>
            </a:extLst>
          </p:cNvPr>
          <p:cNvPicPr>
            <a:picLocks noChangeAspect="1"/>
          </p:cNvPicPr>
          <p:nvPr/>
        </p:nvPicPr>
        <p:blipFill rotWithShape="1">
          <a:blip r:embed="rId6"/>
          <a:srcRect l="231" t="72628" r="83335" b="-4306"/>
          <a:stretch/>
        </p:blipFill>
        <p:spPr>
          <a:xfrm rot="5400000" flipH="1">
            <a:off x="34153" y="3534615"/>
            <a:ext cx="3350698" cy="4824535"/>
          </a:xfrm>
          <a:prstGeom prst="rect">
            <a:avLst/>
          </a:prstGeom>
        </p:spPr>
      </p:pic>
    </p:spTree>
    <p:extLst>
      <p:ext uri="{BB962C8B-B14F-4D97-AF65-F5344CB8AC3E}">
        <p14:creationId xmlns:p14="http://schemas.microsoft.com/office/powerpoint/2010/main" val="2832791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D6FD12-A973-574E-8E4C-2BA98FBC837E}"/>
              </a:ext>
            </a:extLst>
          </p:cNvPr>
          <p:cNvPicPr>
            <a:picLocks noChangeAspect="1"/>
          </p:cNvPicPr>
          <p:nvPr/>
        </p:nvPicPr>
        <p:blipFill rotWithShape="1">
          <a:blip r:embed="rId2"/>
          <a:srcRect r="12673" b="-4"/>
          <a:stretch/>
        </p:blipFill>
        <p:spPr>
          <a:xfrm>
            <a:off x="0" y="0"/>
            <a:ext cx="10692000" cy="7560000"/>
          </a:xfrm>
          <a:prstGeom prst="rect">
            <a:avLst/>
          </a:prstGeom>
        </p:spPr>
      </p:pic>
      <p:pic>
        <p:nvPicPr>
          <p:cNvPr id="7" name="Image 6">
            <a:extLst>
              <a:ext uri="{FF2B5EF4-FFF2-40B4-BE49-F238E27FC236}">
                <a16:creationId xmlns:a16="http://schemas.microsoft.com/office/drawing/2014/main" id="{1D0F4A80-99AF-1643-BCF8-3A5416DB23C8}"/>
              </a:ext>
            </a:extLst>
          </p:cNvPr>
          <p:cNvPicPr>
            <a:picLocks noChangeAspect="1"/>
          </p:cNvPicPr>
          <p:nvPr/>
        </p:nvPicPr>
        <p:blipFill>
          <a:blip r:embed="rId3"/>
          <a:stretch>
            <a:fillRect/>
          </a:stretch>
        </p:blipFill>
        <p:spPr>
          <a:xfrm>
            <a:off x="5556" y="1587"/>
            <a:ext cx="10680700" cy="7556500"/>
          </a:xfrm>
          <a:prstGeom prst="rect">
            <a:avLst/>
          </a:prstGeom>
        </p:spPr>
      </p:pic>
      <p:pic>
        <p:nvPicPr>
          <p:cNvPr id="11" name="Image 10">
            <a:extLst>
              <a:ext uri="{FF2B5EF4-FFF2-40B4-BE49-F238E27FC236}">
                <a16:creationId xmlns:a16="http://schemas.microsoft.com/office/drawing/2014/main" id="{A48BA555-BC4B-4048-99B1-96FDA5862598}"/>
              </a:ext>
            </a:extLst>
          </p:cNvPr>
          <p:cNvPicPr>
            <a:picLocks noChangeAspect="1"/>
          </p:cNvPicPr>
          <p:nvPr/>
        </p:nvPicPr>
        <p:blipFill>
          <a:blip r:embed="rId4"/>
          <a:stretch>
            <a:fillRect/>
          </a:stretch>
        </p:blipFill>
        <p:spPr>
          <a:xfrm>
            <a:off x="305346" y="6022725"/>
            <a:ext cx="3006188" cy="635110"/>
          </a:xfrm>
          <a:prstGeom prst="rect">
            <a:avLst/>
          </a:prstGeom>
        </p:spPr>
      </p:pic>
      <p:sp>
        <p:nvSpPr>
          <p:cNvPr id="49" name="ZoneTexte 48">
            <a:extLst>
              <a:ext uri="{FF2B5EF4-FFF2-40B4-BE49-F238E27FC236}">
                <a16:creationId xmlns:a16="http://schemas.microsoft.com/office/drawing/2014/main" id="{B8977B20-A95A-8940-86B9-5C3371B524FF}"/>
              </a:ext>
            </a:extLst>
          </p:cNvPr>
          <p:cNvSpPr txBox="1"/>
          <p:nvPr/>
        </p:nvSpPr>
        <p:spPr>
          <a:xfrm>
            <a:off x="305346" y="6657835"/>
            <a:ext cx="3312364" cy="600164"/>
          </a:xfrm>
          <a:prstGeom prst="rect">
            <a:avLst/>
          </a:prstGeom>
          <a:noFill/>
        </p:spPr>
        <p:txBody>
          <a:bodyPr wrap="square">
            <a:spAutoFit/>
          </a:bodyPr>
          <a:lstStyle/>
          <a:p>
            <a:pPr defTabSz="1007943">
              <a:defRPr/>
            </a:pPr>
            <a:r>
              <a:rPr lang="fr-FR" sz="1100" dirty="0">
                <a:solidFill>
                  <a:srgbClr val="17324B"/>
                </a:solidFill>
                <a:latin typeface="Jost" pitchFamily="2" charset="77"/>
                <a:ea typeface="Jost" pitchFamily="2" charset="77"/>
                <a:cs typeface="Arial Black" panose="020B0604020202020204" pitchFamily="34" charset="0"/>
              </a:rPr>
              <a:t>10-12 Rue Mercure 91230 Montgeron</a:t>
            </a:r>
          </a:p>
          <a:p>
            <a:pPr defTabSz="1007943">
              <a:defRPr/>
            </a:pPr>
            <a:endParaRPr lang="fr-FR" sz="1100" dirty="0">
              <a:solidFill>
                <a:srgbClr val="17324B"/>
              </a:solidFill>
              <a:latin typeface="Jost" pitchFamily="2" charset="77"/>
              <a:ea typeface="Jost" pitchFamily="2" charset="77"/>
              <a:cs typeface="Arial Black" panose="020B0604020202020204" pitchFamily="34" charset="0"/>
            </a:endParaRPr>
          </a:p>
          <a:p>
            <a:pPr defTabSz="1007943">
              <a:defRPr/>
            </a:pPr>
            <a:r>
              <a:rPr lang="fr-FR" sz="1100" dirty="0">
                <a:solidFill>
                  <a:schemeClr val="bg1"/>
                </a:solidFill>
                <a:latin typeface="Jost" pitchFamily="2" charset="77"/>
                <a:ea typeface="Jost" pitchFamily="2" charset="77"/>
                <a:cs typeface="Arial Black" panose="020B0604020202020204" pitchFamily="34" charset="0"/>
                <a:hlinkClick r:id="rId5">
                  <a:extLst>
                    <a:ext uri="{A12FA001-AC4F-418D-AE19-62706E023703}">
                      <ahyp:hlinkClr xmlns:ahyp="http://schemas.microsoft.com/office/drawing/2018/hyperlinkcolor" val="tx"/>
                    </a:ext>
                  </a:extLst>
                </a:hlinkClick>
              </a:rPr>
              <a:t>www.groupejenome.fr</a:t>
            </a:r>
            <a:endParaRPr lang="fr-FR" sz="1100" dirty="0">
              <a:solidFill>
                <a:schemeClr val="bg1"/>
              </a:solidFill>
              <a:latin typeface="Jost" pitchFamily="2" charset="77"/>
              <a:ea typeface="Jost" pitchFamily="2" charset="77"/>
              <a:cs typeface="Arial Black" panose="020B0604020202020204" pitchFamily="34" charset="0"/>
            </a:endParaRPr>
          </a:p>
        </p:txBody>
      </p:sp>
    </p:spTree>
    <p:extLst>
      <p:ext uri="{BB962C8B-B14F-4D97-AF65-F5344CB8AC3E}">
        <p14:creationId xmlns:p14="http://schemas.microsoft.com/office/powerpoint/2010/main" val="165321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C3C13B0-731E-594A-B6C4-2A4E91A39E9F}"/>
              </a:ext>
            </a:extLst>
          </p:cNvPr>
          <p:cNvPicPr>
            <a:picLocks noChangeAspect="1"/>
          </p:cNvPicPr>
          <p:nvPr/>
        </p:nvPicPr>
        <p:blipFill>
          <a:blip r:embed="rId2"/>
          <a:srcRect t="5509" b="5509"/>
          <a:stretch/>
        </p:blipFill>
        <p:spPr>
          <a:xfrm>
            <a:off x="0" y="2720147"/>
            <a:ext cx="7792573" cy="4152235"/>
          </a:xfrm>
          <a:prstGeom prst="rect">
            <a:avLst/>
          </a:prstGeom>
        </p:spPr>
      </p:pic>
      <p:sp>
        <p:nvSpPr>
          <p:cNvPr id="9" name="Triangle rectangle 8">
            <a:extLst>
              <a:ext uri="{FF2B5EF4-FFF2-40B4-BE49-F238E27FC236}">
                <a16:creationId xmlns:a16="http://schemas.microsoft.com/office/drawing/2014/main" id="{551CF09A-0D2C-5D4A-82CC-A7F6ECBF3BA8}"/>
              </a:ext>
            </a:extLst>
          </p:cNvPr>
          <p:cNvSpPr/>
          <p:nvPr/>
        </p:nvSpPr>
        <p:spPr>
          <a:xfrm rot="16200000">
            <a:off x="2668227" y="2485210"/>
            <a:ext cx="4230274" cy="45719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pPr/>
              <a:t>3</a:t>
            </a:fld>
            <a:endParaRPr lang="fr-FR" dirty="0"/>
          </a:p>
        </p:txBody>
      </p:sp>
      <p:sp>
        <p:nvSpPr>
          <p:cNvPr id="5" name="Rectangle 4">
            <a:extLst>
              <a:ext uri="{FF2B5EF4-FFF2-40B4-BE49-F238E27FC236}">
                <a16:creationId xmlns:a16="http://schemas.microsoft.com/office/drawing/2014/main" id="{EDDDD235-1FF6-D94F-87AB-2517AEB1FAAA}"/>
              </a:ext>
            </a:extLst>
          </p:cNvPr>
          <p:cNvSpPr/>
          <p:nvPr/>
        </p:nvSpPr>
        <p:spPr>
          <a:xfrm>
            <a:off x="377354" y="395461"/>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sp>
        <p:nvSpPr>
          <p:cNvPr id="8" name="ZoneTexte 7">
            <a:extLst>
              <a:ext uri="{FF2B5EF4-FFF2-40B4-BE49-F238E27FC236}">
                <a16:creationId xmlns:a16="http://schemas.microsoft.com/office/drawing/2014/main" id="{307B46AD-54D4-F643-BDCA-69E73F3F8F33}"/>
              </a:ext>
            </a:extLst>
          </p:cNvPr>
          <p:cNvSpPr txBox="1"/>
          <p:nvPr/>
        </p:nvSpPr>
        <p:spPr>
          <a:xfrm>
            <a:off x="305346" y="971525"/>
            <a:ext cx="8712025" cy="1661993"/>
          </a:xfrm>
          <a:prstGeom prst="rect">
            <a:avLst/>
          </a:prstGeom>
          <a:noFill/>
        </p:spPr>
        <p:txBody>
          <a:bodyPr wrap="square">
            <a:spAutoFit/>
          </a:bodyPr>
          <a:lstStyle/>
          <a:p>
            <a:r>
              <a:rPr lang="fr-FR" sz="3600" u="none" strike="noStrike" cap="all" dirty="0" err="1">
                <a:solidFill>
                  <a:srgbClr val="17324B"/>
                </a:solidFill>
                <a:effectLst/>
                <a:latin typeface="Jost" pitchFamily="2" charset="77"/>
                <a:ea typeface="Jost" pitchFamily="2" charset="77"/>
              </a:rPr>
              <a:t>NOtre</a:t>
            </a:r>
            <a:r>
              <a:rPr lang="fr-FR" sz="3600" u="none" strike="noStrike" cap="all" dirty="0">
                <a:solidFill>
                  <a:srgbClr val="17324B"/>
                </a:solidFill>
                <a:effectLst/>
                <a:latin typeface="Jost" pitchFamily="2" charset="77"/>
                <a:ea typeface="Jost" pitchFamily="2" charset="77"/>
              </a:rPr>
              <a:t> ambition</a:t>
            </a:r>
          </a:p>
          <a:p>
            <a:r>
              <a:rPr lang="fr-FR" u="none" strike="noStrike" cap="all" dirty="0">
                <a:solidFill>
                  <a:srgbClr val="17324B"/>
                </a:solidFill>
                <a:effectLst/>
                <a:latin typeface="Jost" pitchFamily="2" charset="77"/>
                <a:ea typeface="Jost" pitchFamily="2" charset="77"/>
              </a:rPr>
              <a:t>LA très grande satisfaction de nos clients</a:t>
            </a:r>
          </a:p>
          <a:p>
            <a:r>
              <a:rPr lang="fr-FR" sz="1200" u="none" strike="noStrike" dirty="0">
                <a:solidFill>
                  <a:srgbClr val="17324B"/>
                </a:solidFill>
                <a:effectLst/>
                <a:latin typeface="Jost" pitchFamily="2" charset="77"/>
                <a:ea typeface="Jost" pitchFamily="2" charset="77"/>
              </a:rPr>
              <a:t> </a:t>
            </a:r>
          </a:p>
          <a:p>
            <a:r>
              <a:rPr lang="fr-FR" sz="1200" dirty="0">
                <a:solidFill>
                  <a:srgbClr val="17324B"/>
                </a:solidFill>
                <a:latin typeface="Jost" pitchFamily="2" charset="77"/>
                <a:ea typeface="Jost" pitchFamily="2" charset="77"/>
              </a:rPr>
              <a:t>Au-delà de nos compétences et avec la passion pour nos métiers,</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nous aimons grandir avec nos clients, en apportant des solutions aux défis </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d’une communication écrite efficace.</a:t>
            </a:r>
            <a:endParaRPr lang="fr-FR" sz="1200" u="none" strike="noStrike" dirty="0">
              <a:solidFill>
                <a:srgbClr val="17324B"/>
              </a:solidFill>
              <a:effectLst/>
              <a:latin typeface="Jost" pitchFamily="2" charset="77"/>
              <a:ea typeface="Jost" pitchFamily="2" charset="77"/>
            </a:endParaRPr>
          </a:p>
        </p:txBody>
      </p:sp>
      <p:sp>
        <p:nvSpPr>
          <p:cNvPr id="10" name="ZoneTexte 9">
            <a:extLst>
              <a:ext uri="{FF2B5EF4-FFF2-40B4-BE49-F238E27FC236}">
                <a16:creationId xmlns:a16="http://schemas.microsoft.com/office/drawing/2014/main" id="{7E6A419D-E16B-C245-B7A2-D3F1A2A5B2D8}"/>
              </a:ext>
            </a:extLst>
          </p:cNvPr>
          <p:cNvSpPr txBox="1"/>
          <p:nvPr/>
        </p:nvSpPr>
        <p:spPr>
          <a:xfrm>
            <a:off x="5129882" y="2690843"/>
            <a:ext cx="5345678" cy="3508653"/>
          </a:xfrm>
          <a:prstGeom prst="rect">
            <a:avLst/>
          </a:prstGeom>
          <a:noFill/>
        </p:spPr>
        <p:txBody>
          <a:bodyPr wrap="square">
            <a:spAutoFit/>
          </a:bodyPr>
          <a:lstStyle/>
          <a:p>
            <a:pPr algn="r"/>
            <a:r>
              <a:rPr lang="fr-FR" sz="3600" u="none" strike="noStrike" cap="all" dirty="0">
                <a:solidFill>
                  <a:srgbClr val="17324B"/>
                </a:solidFill>
                <a:effectLst/>
                <a:latin typeface="Jost" pitchFamily="2" charset="77"/>
                <a:ea typeface="Jost" pitchFamily="2" charset="77"/>
              </a:rPr>
              <a:t>NOTRE</a:t>
            </a:r>
            <a:r>
              <a:rPr lang="fr-FR" sz="3600" cap="all" dirty="0">
                <a:solidFill>
                  <a:srgbClr val="17324B"/>
                </a:solidFill>
                <a:latin typeface="Jost" pitchFamily="2" charset="77"/>
                <a:ea typeface="Jost" pitchFamily="2" charset="77"/>
              </a:rPr>
              <a:t> </a:t>
            </a:r>
            <a:r>
              <a:rPr lang="fr-FR" sz="3600" u="none" strike="noStrike" cap="all" dirty="0">
                <a:solidFill>
                  <a:srgbClr val="17324B"/>
                </a:solidFill>
                <a:effectLst/>
                <a:latin typeface="Jost" pitchFamily="2" charset="77"/>
                <a:ea typeface="Jost" pitchFamily="2" charset="77"/>
              </a:rPr>
              <a:t>GROUPE</a:t>
            </a:r>
          </a:p>
          <a:p>
            <a:pPr algn="r"/>
            <a:r>
              <a:rPr lang="fr-FR" u="none" strike="noStrike" cap="all" dirty="0">
                <a:solidFill>
                  <a:srgbClr val="17324B"/>
                </a:solidFill>
                <a:effectLst/>
                <a:latin typeface="Jost" pitchFamily="2" charset="77"/>
                <a:ea typeface="Jost" pitchFamily="2" charset="77"/>
              </a:rPr>
              <a:t>CE SONT NOS CLIENTS </a:t>
            </a:r>
            <a:br>
              <a:rPr lang="fr-FR" u="none" strike="noStrike" cap="all" dirty="0">
                <a:solidFill>
                  <a:srgbClr val="17324B"/>
                </a:solidFill>
                <a:effectLst/>
                <a:latin typeface="Jost" pitchFamily="2" charset="77"/>
                <a:ea typeface="Jost" pitchFamily="2" charset="77"/>
              </a:rPr>
            </a:br>
            <a:r>
              <a:rPr lang="fr-FR" u="none" strike="noStrike" cap="all" dirty="0">
                <a:solidFill>
                  <a:srgbClr val="17324B"/>
                </a:solidFill>
                <a:effectLst/>
                <a:latin typeface="Jost" pitchFamily="2" charset="77"/>
                <a:ea typeface="Jost" pitchFamily="2" charset="77"/>
              </a:rPr>
              <a:t>QUI NOUS FONT GRANDIR</a:t>
            </a:r>
          </a:p>
          <a:p>
            <a:pPr algn="l"/>
            <a:r>
              <a:rPr lang="fr-FR" u="none" strike="noStrike" dirty="0">
                <a:solidFill>
                  <a:srgbClr val="17324B"/>
                </a:solidFill>
                <a:effectLst/>
                <a:latin typeface="Jost" pitchFamily="2" charset="77"/>
                <a:ea typeface="Jost" pitchFamily="2" charset="77"/>
              </a:rPr>
              <a:t> </a:t>
            </a:r>
          </a:p>
          <a:p>
            <a:pPr algn="r"/>
            <a:r>
              <a:rPr lang="fr-FR" sz="1200" u="none" strike="noStrike" dirty="0">
                <a:solidFill>
                  <a:srgbClr val="17324B"/>
                </a:solidFill>
                <a:effectLst/>
                <a:latin typeface="Jost" pitchFamily="2" charset="77"/>
                <a:ea typeface="Jost" pitchFamily="2" charset="77"/>
              </a:rPr>
              <a:t>La genèse du groupe </a:t>
            </a:r>
            <a:r>
              <a:rPr lang="fr-FR" sz="1200" u="none" strike="noStrike" dirty="0" err="1">
                <a:solidFill>
                  <a:srgbClr val="17324B"/>
                </a:solidFill>
                <a:effectLst/>
                <a:latin typeface="Jost" pitchFamily="2" charset="77"/>
                <a:ea typeface="Jost" pitchFamily="2" charset="77"/>
              </a:rPr>
              <a:t>Jénome</a:t>
            </a:r>
            <a:r>
              <a:rPr lang="fr-FR" sz="1200" u="none" strike="noStrike" dirty="0">
                <a:solidFill>
                  <a:srgbClr val="17324B"/>
                </a:solidFill>
                <a:effectLst/>
                <a:latin typeface="Jost" pitchFamily="2" charset="77"/>
                <a:ea typeface="Jost" pitchFamily="2" charset="77"/>
              </a:rPr>
              <a:t> remonte à 1882 </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date de création de </a:t>
            </a:r>
            <a:r>
              <a:rPr lang="fr-FR" sz="1200" u="none" strike="noStrike" dirty="0" err="1">
                <a:solidFill>
                  <a:srgbClr val="17324B"/>
                </a:solidFill>
                <a:effectLst/>
                <a:latin typeface="Jost" pitchFamily="2" charset="77"/>
                <a:ea typeface="Jost" pitchFamily="2" charset="77"/>
              </a:rPr>
              <a:t>Desbouis</a:t>
            </a:r>
            <a:r>
              <a:rPr lang="fr-FR" sz="1200" u="none" strike="noStrike" dirty="0">
                <a:solidFill>
                  <a:srgbClr val="17324B"/>
                </a:solidFill>
                <a:effectLst/>
                <a:latin typeface="Jost" pitchFamily="2" charset="77"/>
                <a:ea typeface="Jost" pitchFamily="2" charset="77"/>
              </a:rPr>
              <a:t> Grésil. </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Depuis cette date, nous sommes restés une entreprise familiale. </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MM </a:t>
            </a:r>
            <a:r>
              <a:rPr lang="fr-FR" sz="1200" u="none" strike="noStrike" dirty="0" err="1">
                <a:solidFill>
                  <a:srgbClr val="17324B"/>
                </a:solidFill>
                <a:effectLst/>
                <a:latin typeface="Jost" pitchFamily="2" charset="77"/>
                <a:ea typeface="Jost" pitchFamily="2" charset="77"/>
              </a:rPr>
              <a:t>Connect</a:t>
            </a:r>
            <a:r>
              <a:rPr lang="fr-FR" sz="1200" u="none" strike="noStrike" dirty="0">
                <a:solidFill>
                  <a:srgbClr val="17324B"/>
                </a:solidFill>
                <a:effectLst/>
                <a:latin typeface="Jost" pitchFamily="2" charset="77"/>
                <a:ea typeface="Jost" pitchFamily="2" charset="77"/>
              </a:rPr>
              <a:t>, </a:t>
            </a:r>
            <a:r>
              <a:rPr lang="fr-FR" sz="1200" u="none" strike="noStrike" dirty="0" err="1">
                <a:solidFill>
                  <a:srgbClr val="17324B"/>
                </a:solidFill>
                <a:effectLst/>
                <a:latin typeface="Jost" pitchFamily="2" charset="77"/>
                <a:ea typeface="Jost" pitchFamily="2" charset="77"/>
              </a:rPr>
              <a:t>Azaprim</a:t>
            </a:r>
            <a:r>
              <a:rPr lang="fr-FR" sz="1200" u="none" strike="noStrike" dirty="0">
                <a:solidFill>
                  <a:srgbClr val="17324B"/>
                </a:solidFill>
                <a:effectLst/>
                <a:latin typeface="Jost" pitchFamily="2" charset="77"/>
                <a:ea typeface="Jost" pitchFamily="2" charset="77"/>
              </a:rPr>
              <a:t> et </a:t>
            </a:r>
            <a:r>
              <a:rPr lang="fr-FR" sz="1200" u="none" strike="noStrike" dirty="0" err="1">
                <a:solidFill>
                  <a:srgbClr val="17324B"/>
                </a:solidFill>
                <a:effectLst/>
                <a:latin typeface="Jost" pitchFamily="2" charset="77"/>
                <a:ea typeface="Jost" pitchFamily="2" charset="77"/>
              </a:rPr>
              <a:t>Coquand</a:t>
            </a:r>
            <a:r>
              <a:rPr lang="fr-FR" sz="1200" u="none" strike="noStrike" dirty="0">
                <a:solidFill>
                  <a:srgbClr val="17324B"/>
                </a:solidFill>
                <a:effectLst/>
                <a:latin typeface="Jost" pitchFamily="2" charset="77"/>
                <a:ea typeface="Jost" pitchFamily="2" charset="77"/>
              </a:rPr>
              <a:t> nous ont rejoints pour offrir</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une large gamme de solutions techniques et de services ;</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en 1995, fort de ces compétences, nous avons créé le Groupe </a:t>
            </a:r>
            <a:r>
              <a:rPr lang="fr-FR" sz="1200" u="none" strike="noStrike" dirty="0" err="1">
                <a:solidFill>
                  <a:srgbClr val="17324B"/>
                </a:solidFill>
                <a:effectLst/>
                <a:latin typeface="Jost" pitchFamily="2" charset="77"/>
                <a:ea typeface="Jost" pitchFamily="2" charset="77"/>
              </a:rPr>
              <a:t>Jenome</a:t>
            </a:r>
            <a:r>
              <a:rPr lang="fr-FR" sz="1200" u="none" strike="noStrike" dirty="0">
                <a:solidFill>
                  <a:srgbClr val="17324B"/>
                </a:solidFill>
                <a:effectLst/>
                <a:latin typeface="Jost" pitchFamily="2" charset="77"/>
                <a:ea typeface="Jost" pitchFamily="2" charset="77"/>
              </a:rPr>
              <a:t>.</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C’est l’écoute de nos clients et le désir de les satisfaire </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qui nous font tous grandir.</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Tout cela est rendu possible grâce à la confiance et la fidélité que nos clients</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nous témoignent ; elles nous honorent et nous obligent.</a:t>
            </a:r>
            <a:br>
              <a:rPr lang="fr-FR" sz="1200" u="none" strike="noStrike" dirty="0">
                <a:solidFill>
                  <a:srgbClr val="17324B"/>
                </a:solidFill>
                <a:effectLst/>
                <a:latin typeface="Jost" pitchFamily="2" charset="77"/>
                <a:ea typeface="Jost" pitchFamily="2" charset="77"/>
              </a:rPr>
            </a:br>
            <a:r>
              <a:rPr lang="fr-FR" sz="1200" u="none" strike="noStrike" dirty="0">
                <a:solidFill>
                  <a:srgbClr val="17324B"/>
                </a:solidFill>
                <a:effectLst/>
                <a:latin typeface="Jost" pitchFamily="2" charset="77"/>
                <a:ea typeface="Jost" pitchFamily="2" charset="77"/>
              </a:rPr>
              <a:t>Nous vous remercions très sincèrement.</a:t>
            </a:r>
          </a:p>
        </p:txBody>
      </p:sp>
      <p:pic>
        <p:nvPicPr>
          <p:cNvPr id="11" name="Image 10">
            <a:extLst>
              <a:ext uri="{FF2B5EF4-FFF2-40B4-BE49-F238E27FC236}">
                <a16:creationId xmlns:a16="http://schemas.microsoft.com/office/drawing/2014/main" id="{CD9584F1-BE13-6645-88FE-2AEB45AD82AA}"/>
              </a:ext>
            </a:extLst>
          </p:cNvPr>
          <p:cNvPicPr>
            <a:picLocks noChangeAspect="1"/>
          </p:cNvPicPr>
          <p:nvPr/>
        </p:nvPicPr>
        <p:blipFill rotWithShape="1">
          <a:blip r:embed="rId3"/>
          <a:srcRect t="91454" r="77102"/>
          <a:stretch/>
        </p:blipFill>
        <p:spPr>
          <a:xfrm>
            <a:off x="3103910" y="6450670"/>
            <a:ext cx="2311946" cy="415680"/>
          </a:xfrm>
          <a:prstGeom prst="rect">
            <a:avLst/>
          </a:prstGeom>
        </p:spPr>
      </p:pic>
      <p:pic>
        <p:nvPicPr>
          <p:cNvPr id="12" name="Image 11">
            <a:extLst>
              <a:ext uri="{FF2B5EF4-FFF2-40B4-BE49-F238E27FC236}">
                <a16:creationId xmlns:a16="http://schemas.microsoft.com/office/drawing/2014/main" id="{D6052345-1C6F-9342-95C4-38D404726662}"/>
              </a:ext>
            </a:extLst>
          </p:cNvPr>
          <p:cNvPicPr>
            <a:picLocks noChangeAspect="1"/>
          </p:cNvPicPr>
          <p:nvPr/>
        </p:nvPicPr>
        <p:blipFill rotWithShape="1">
          <a:blip r:embed="rId3"/>
          <a:srcRect l="33218" t="91454" r="49210"/>
          <a:stretch/>
        </p:blipFill>
        <p:spPr>
          <a:xfrm>
            <a:off x="5512927" y="6445734"/>
            <a:ext cx="1774220" cy="415680"/>
          </a:xfrm>
          <a:prstGeom prst="rect">
            <a:avLst/>
          </a:prstGeom>
        </p:spPr>
      </p:pic>
      <p:pic>
        <p:nvPicPr>
          <p:cNvPr id="13" name="Image 12">
            <a:extLst>
              <a:ext uri="{FF2B5EF4-FFF2-40B4-BE49-F238E27FC236}">
                <a16:creationId xmlns:a16="http://schemas.microsoft.com/office/drawing/2014/main" id="{8558DC5F-6821-6C46-9E29-354113AD4FC2}"/>
              </a:ext>
            </a:extLst>
          </p:cNvPr>
          <p:cNvPicPr>
            <a:picLocks noChangeAspect="1"/>
          </p:cNvPicPr>
          <p:nvPr/>
        </p:nvPicPr>
        <p:blipFill rotWithShape="1">
          <a:blip r:embed="rId3"/>
          <a:srcRect l="59495" t="91454" r="26050"/>
          <a:stretch/>
        </p:blipFill>
        <p:spPr>
          <a:xfrm>
            <a:off x="7464647" y="6445734"/>
            <a:ext cx="1459529" cy="415680"/>
          </a:xfrm>
          <a:prstGeom prst="rect">
            <a:avLst/>
          </a:prstGeom>
        </p:spPr>
      </p:pic>
      <p:pic>
        <p:nvPicPr>
          <p:cNvPr id="14" name="Image 13">
            <a:extLst>
              <a:ext uri="{FF2B5EF4-FFF2-40B4-BE49-F238E27FC236}">
                <a16:creationId xmlns:a16="http://schemas.microsoft.com/office/drawing/2014/main" id="{0F045D7B-4A5B-D842-A10F-5E3B56124DBC}"/>
              </a:ext>
            </a:extLst>
          </p:cNvPr>
          <p:cNvPicPr>
            <a:picLocks noChangeAspect="1"/>
          </p:cNvPicPr>
          <p:nvPr/>
        </p:nvPicPr>
        <p:blipFill rotWithShape="1">
          <a:blip r:embed="rId3"/>
          <a:srcRect l="85541" t="91454" r="-8439"/>
          <a:stretch/>
        </p:blipFill>
        <p:spPr>
          <a:xfrm>
            <a:off x="8983930" y="6445734"/>
            <a:ext cx="2311946" cy="415680"/>
          </a:xfrm>
          <a:prstGeom prst="rect">
            <a:avLst/>
          </a:prstGeom>
        </p:spPr>
      </p:pic>
      <p:pic>
        <p:nvPicPr>
          <p:cNvPr id="15" name="Image 14">
            <a:extLst>
              <a:ext uri="{FF2B5EF4-FFF2-40B4-BE49-F238E27FC236}">
                <a16:creationId xmlns:a16="http://schemas.microsoft.com/office/drawing/2014/main" id="{EF0A6FFF-3F44-0C4B-AECC-F5EA7D93E731}"/>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151272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26797D6-CA51-9A43-8A61-7A702673E152}"/>
              </a:ext>
            </a:extLst>
          </p:cNvPr>
          <p:cNvPicPr>
            <a:picLocks noChangeAspect="1"/>
          </p:cNvPicPr>
          <p:nvPr/>
        </p:nvPicPr>
        <p:blipFill>
          <a:blip r:embed="rId2"/>
          <a:stretch>
            <a:fillRect/>
          </a:stretch>
        </p:blipFill>
        <p:spPr>
          <a:xfrm>
            <a:off x="5555" y="2154"/>
            <a:ext cx="10686257" cy="6111878"/>
          </a:xfrm>
          <a:prstGeom prst="rect">
            <a:avLst/>
          </a:prstGeom>
        </p:spPr>
      </p:pic>
      <p:pic>
        <p:nvPicPr>
          <p:cNvPr id="8" name="Image 7">
            <a:extLst>
              <a:ext uri="{FF2B5EF4-FFF2-40B4-BE49-F238E27FC236}">
                <a16:creationId xmlns:a16="http://schemas.microsoft.com/office/drawing/2014/main" id="{FAD703DB-1049-184F-A9B6-DC18BC830F34}"/>
              </a:ext>
            </a:extLst>
          </p:cNvPr>
          <p:cNvPicPr>
            <a:picLocks noChangeAspect="1"/>
          </p:cNvPicPr>
          <p:nvPr/>
        </p:nvPicPr>
        <p:blipFill>
          <a:blip r:embed="rId3"/>
          <a:stretch>
            <a:fillRect/>
          </a:stretch>
        </p:blipFill>
        <p:spPr>
          <a:xfrm>
            <a:off x="5650" y="2855"/>
            <a:ext cx="10680700" cy="5397500"/>
          </a:xfrm>
          <a:prstGeom prst="rect">
            <a:avLst/>
          </a:prstGeom>
        </p:spPr>
      </p:pic>
      <p:sp>
        <p:nvSpPr>
          <p:cNvPr id="9" name="Rectangle 8">
            <a:extLst>
              <a:ext uri="{FF2B5EF4-FFF2-40B4-BE49-F238E27FC236}">
                <a16:creationId xmlns:a16="http://schemas.microsoft.com/office/drawing/2014/main" id="{ECD3C052-9B3B-4E4D-B773-41AE2BD64B6E}"/>
              </a:ext>
            </a:extLst>
          </p:cNvPr>
          <p:cNvSpPr/>
          <p:nvPr/>
        </p:nvSpPr>
        <p:spPr>
          <a:xfrm>
            <a:off x="6137994" y="1331565"/>
            <a:ext cx="3744416"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QUI SOMMES-NOUS ?</a:t>
            </a:r>
          </a:p>
        </p:txBody>
      </p:sp>
      <p:pic>
        <p:nvPicPr>
          <p:cNvPr id="10" name="Image 9">
            <a:extLst>
              <a:ext uri="{FF2B5EF4-FFF2-40B4-BE49-F238E27FC236}">
                <a16:creationId xmlns:a16="http://schemas.microsoft.com/office/drawing/2014/main" id="{3C6DFFD7-9859-B84B-BF91-614EF11BED7E}"/>
              </a:ext>
            </a:extLst>
          </p:cNvPr>
          <p:cNvPicPr>
            <a:picLocks noChangeAspect="1"/>
          </p:cNvPicPr>
          <p:nvPr/>
        </p:nvPicPr>
        <p:blipFill>
          <a:blip r:embed="rId4"/>
          <a:stretch>
            <a:fillRect/>
          </a:stretch>
        </p:blipFill>
        <p:spPr>
          <a:xfrm>
            <a:off x="350421" y="6738566"/>
            <a:ext cx="3006188" cy="635110"/>
          </a:xfrm>
          <a:prstGeom prst="rect">
            <a:avLst/>
          </a:prstGeom>
        </p:spPr>
      </p:pic>
    </p:spTree>
    <p:extLst>
      <p:ext uri="{BB962C8B-B14F-4D97-AF65-F5344CB8AC3E}">
        <p14:creationId xmlns:p14="http://schemas.microsoft.com/office/powerpoint/2010/main" val="354443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blanc, différent, plusieurs&#10;&#10;Description générée automatiquement">
            <a:extLst>
              <a:ext uri="{FF2B5EF4-FFF2-40B4-BE49-F238E27FC236}">
                <a16:creationId xmlns:a16="http://schemas.microsoft.com/office/drawing/2014/main" id="{A61ED3F6-6391-164A-BEA9-8880409D8CB7}"/>
              </a:ext>
            </a:extLst>
          </p:cNvPr>
          <p:cNvPicPr>
            <a:picLocks noChangeAspect="1"/>
          </p:cNvPicPr>
          <p:nvPr/>
        </p:nvPicPr>
        <p:blipFill rotWithShape="1">
          <a:blip r:embed="rId2"/>
          <a:srcRect l="-2179" r="4363"/>
          <a:stretch/>
        </p:blipFill>
        <p:spPr>
          <a:xfrm>
            <a:off x="233338" y="766725"/>
            <a:ext cx="10458475" cy="6553452"/>
          </a:xfrm>
          <a:prstGeom prst="rect">
            <a:avLst/>
          </a:prstGeom>
        </p:spPr>
      </p:pic>
      <p:sp>
        <p:nvSpPr>
          <p:cNvPr id="2" name="Espace réservé du numéro de diapositive 1">
            <a:extLst>
              <a:ext uri="{FF2B5EF4-FFF2-40B4-BE49-F238E27FC236}">
                <a16:creationId xmlns:a16="http://schemas.microsoft.com/office/drawing/2014/main" id="{8C104C36-FE22-E049-9BE9-6F3F0ADC253C}"/>
              </a:ext>
            </a:extLst>
          </p:cNvPr>
          <p:cNvSpPr>
            <a:spLocks noGrp="1"/>
          </p:cNvSpPr>
          <p:nvPr>
            <p:ph type="sldNum" sz="quarter" idx="12"/>
          </p:nvPr>
        </p:nvSpPr>
        <p:spPr/>
        <p:txBody>
          <a:bodyPr/>
          <a:lstStyle/>
          <a:p>
            <a:fld id="{762342CF-B6B4-1749-BE13-BD0DDABD5460}" type="slidenum">
              <a:rPr lang="fr-FR" smtClean="0"/>
              <a:pPr/>
              <a:t>5</a:t>
            </a:fld>
            <a:endParaRPr lang="fr-FR" dirty="0"/>
          </a:p>
        </p:txBody>
      </p:sp>
      <p:sp>
        <p:nvSpPr>
          <p:cNvPr id="4" name="ZoneTexte 3">
            <a:extLst>
              <a:ext uri="{FF2B5EF4-FFF2-40B4-BE49-F238E27FC236}">
                <a16:creationId xmlns:a16="http://schemas.microsoft.com/office/drawing/2014/main" id="{0E56DD89-B95D-B44A-A631-C9D099BB8297}"/>
              </a:ext>
            </a:extLst>
          </p:cNvPr>
          <p:cNvSpPr txBox="1"/>
          <p:nvPr/>
        </p:nvSpPr>
        <p:spPr>
          <a:xfrm>
            <a:off x="256702" y="2267669"/>
            <a:ext cx="5809284" cy="2862322"/>
          </a:xfrm>
          <a:prstGeom prst="rect">
            <a:avLst/>
          </a:prstGeom>
          <a:noFill/>
        </p:spPr>
        <p:txBody>
          <a:bodyPr wrap="square">
            <a:spAutoFit/>
          </a:bodyPr>
          <a:lstStyle/>
          <a:p>
            <a:r>
              <a:rPr lang="fr-FR" sz="1200" b="1" dirty="0">
                <a:solidFill>
                  <a:srgbClr val="002060"/>
                </a:solidFill>
                <a:effectLst/>
                <a:latin typeface="Jost" pitchFamily="2" charset="77"/>
                <a:ea typeface="Jost" pitchFamily="2" charset="77"/>
              </a:rPr>
              <a:t>Le Groupe </a:t>
            </a:r>
            <a:r>
              <a:rPr lang="fr-FR" sz="1200" b="1" dirty="0" err="1">
                <a:solidFill>
                  <a:srgbClr val="002060"/>
                </a:solidFill>
                <a:effectLst/>
                <a:latin typeface="Jost" pitchFamily="2" charset="77"/>
                <a:ea typeface="Jost" pitchFamily="2" charset="77"/>
              </a:rPr>
              <a:t>Jénome</a:t>
            </a:r>
            <a:r>
              <a:rPr lang="fr-FR" sz="1200" b="1" dirty="0">
                <a:solidFill>
                  <a:srgbClr val="002060"/>
                </a:solidFill>
                <a:effectLst/>
                <a:latin typeface="Jost" pitchFamily="2" charset="77"/>
                <a:ea typeface="Jost" pitchFamily="2" charset="77"/>
              </a:rPr>
              <a:t> a été créé en 1995.</a:t>
            </a:r>
            <a:r>
              <a:rPr lang="fr-FR" sz="1200" b="0" dirty="0">
                <a:solidFill>
                  <a:srgbClr val="002060"/>
                </a:solidFill>
                <a:effectLst/>
                <a:latin typeface="Jost" pitchFamily="2" charset="77"/>
                <a:ea typeface="Jost" pitchFamily="2" charset="77"/>
              </a:rPr>
              <a:t> S’appuyant sur ses expertises</a:t>
            </a:r>
            <a:br>
              <a:rPr lang="fr-FR" sz="1200" b="0" dirty="0">
                <a:solidFill>
                  <a:srgbClr val="002060"/>
                </a:solidFill>
                <a:effectLst/>
                <a:latin typeface="Jost" pitchFamily="2" charset="77"/>
                <a:ea typeface="Jost" pitchFamily="2" charset="77"/>
              </a:rPr>
            </a:br>
            <a:r>
              <a:rPr lang="fr-FR" sz="1200" b="0" dirty="0">
                <a:solidFill>
                  <a:srgbClr val="002060"/>
                </a:solidFill>
                <a:effectLst/>
                <a:latin typeface="Jost" pitchFamily="2" charset="77"/>
                <a:ea typeface="Jost" pitchFamily="2" charset="77"/>
              </a:rPr>
              <a:t>historiques d’imprimeur offset et numérique, il offre une large gamme</a:t>
            </a:r>
            <a:br>
              <a:rPr lang="fr-FR" sz="1200" b="0" dirty="0">
                <a:solidFill>
                  <a:srgbClr val="002060"/>
                </a:solidFill>
                <a:effectLst/>
                <a:latin typeface="Jost" pitchFamily="2" charset="77"/>
                <a:ea typeface="Jost" pitchFamily="2" charset="77"/>
              </a:rPr>
            </a:br>
            <a:r>
              <a:rPr lang="fr-FR" sz="1200" b="0" dirty="0">
                <a:solidFill>
                  <a:srgbClr val="002060"/>
                </a:solidFill>
                <a:effectLst/>
                <a:latin typeface="Jost" pitchFamily="2" charset="77"/>
                <a:ea typeface="Jost" pitchFamily="2" charset="77"/>
              </a:rPr>
              <a:t>de solutions de communication : </a:t>
            </a:r>
            <a:r>
              <a:rPr lang="fr-FR" sz="1200" b="1" dirty="0" err="1">
                <a:solidFill>
                  <a:srgbClr val="002060"/>
                </a:solidFill>
                <a:latin typeface="Jost" pitchFamily="2" charset="77"/>
                <a:ea typeface="Jost" pitchFamily="2" charset="77"/>
              </a:rPr>
              <a:t>Jénome</a:t>
            </a:r>
            <a:r>
              <a:rPr lang="fr-FR" sz="1200" b="1" dirty="0">
                <a:solidFill>
                  <a:srgbClr val="002060"/>
                </a:solidFill>
                <a:latin typeface="Jost" pitchFamily="2" charset="77"/>
                <a:ea typeface="Jost" pitchFamily="2" charset="77"/>
              </a:rPr>
              <a:t> </a:t>
            </a:r>
            <a:r>
              <a:rPr lang="fr-FR" sz="1200" b="1" dirty="0">
                <a:solidFill>
                  <a:srgbClr val="002060"/>
                </a:solidFill>
                <a:effectLst/>
                <a:latin typeface="Jost" pitchFamily="2" charset="77"/>
                <a:ea typeface="Jost" pitchFamily="2" charset="77"/>
              </a:rPr>
              <a:t>intègre des compétences</a:t>
            </a:r>
            <a:br>
              <a:rPr lang="fr-FR" sz="1200" b="1" dirty="0">
                <a:solidFill>
                  <a:srgbClr val="002060"/>
                </a:solidFill>
                <a:effectLst/>
                <a:latin typeface="Jost" pitchFamily="2" charset="77"/>
                <a:ea typeface="Jost" pitchFamily="2" charset="77"/>
              </a:rPr>
            </a:br>
            <a:r>
              <a:rPr lang="fr-FR" sz="1200" b="1" dirty="0">
                <a:solidFill>
                  <a:srgbClr val="002060"/>
                </a:solidFill>
                <a:effectLst/>
                <a:latin typeface="Jost" pitchFamily="2" charset="77"/>
                <a:ea typeface="Jost" pitchFamily="2" charset="77"/>
              </a:rPr>
              <a:t>digitales, logistiques, graphiques, informatiques.</a:t>
            </a:r>
            <a:endParaRPr lang="fr-FR" sz="1200" b="0" dirty="0">
              <a:solidFill>
                <a:srgbClr val="002060"/>
              </a:solidFill>
              <a:effectLst/>
              <a:latin typeface="Jost" pitchFamily="2" charset="77"/>
              <a:ea typeface="Jost" pitchFamily="2" charset="77"/>
            </a:endParaRPr>
          </a:p>
          <a:p>
            <a:br>
              <a:rPr lang="fr-FR" sz="1200" b="1" dirty="0">
                <a:solidFill>
                  <a:srgbClr val="002060"/>
                </a:solidFill>
                <a:effectLst/>
                <a:latin typeface="Jost" pitchFamily="2" charset="77"/>
                <a:ea typeface="Jost" pitchFamily="2" charset="77"/>
              </a:rPr>
            </a:br>
            <a:r>
              <a:rPr lang="fr-FR" sz="1200" b="0" dirty="0">
                <a:solidFill>
                  <a:srgbClr val="002060"/>
                </a:solidFill>
                <a:effectLst/>
                <a:latin typeface="Jost" pitchFamily="2" charset="77"/>
                <a:ea typeface="Jost" pitchFamily="2" charset="77"/>
              </a:rPr>
              <a:t>Outre ses expertises techniques, le </a:t>
            </a:r>
            <a:r>
              <a:rPr lang="fr-FR" sz="1200" b="1" dirty="0">
                <a:solidFill>
                  <a:srgbClr val="002060"/>
                </a:solidFill>
                <a:effectLst/>
                <a:latin typeface="Jost" pitchFamily="2" charset="77"/>
                <a:ea typeface="Jost" pitchFamily="2" charset="77"/>
              </a:rPr>
              <a:t>Groupe </a:t>
            </a:r>
            <a:r>
              <a:rPr lang="fr-FR" sz="1200" b="1" dirty="0" err="1">
                <a:solidFill>
                  <a:srgbClr val="002060"/>
                </a:solidFill>
                <a:effectLst/>
                <a:latin typeface="Jost" pitchFamily="2" charset="77"/>
                <a:ea typeface="Jost" pitchFamily="2" charset="77"/>
              </a:rPr>
              <a:t>Jénome</a:t>
            </a:r>
            <a:r>
              <a:rPr lang="fr-FR" sz="1200" b="0" dirty="0">
                <a:solidFill>
                  <a:srgbClr val="002060"/>
                </a:solidFill>
                <a:effectLst/>
                <a:latin typeface="Jost" pitchFamily="2" charset="77"/>
                <a:ea typeface="Jost" pitchFamily="2" charset="77"/>
              </a:rPr>
              <a:t> peut témoigner</a:t>
            </a:r>
            <a:br>
              <a:rPr lang="fr-FR" sz="1200" b="0" dirty="0">
                <a:solidFill>
                  <a:srgbClr val="002060"/>
                </a:solidFill>
                <a:effectLst/>
                <a:latin typeface="Jost" pitchFamily="2" charset="77"/>
                <a:ea typeface="Jost" pitchFamily="2" charset="77"/>
              </a:rPr>
            </a:br>
            <a:r>
              <a:rPr lang="fr-FR" sz="1200" b="0" dirty="0">
                <a:solidFill>
                  <a:srgbClr val="002060"/>
                </a:solidFill>
                <a:effectLst/>
                <a:latin typeface="Jost" pitchFamily="2" charset="77"/>
                <a:ea typeface="Jost" pitchFamily="2" charset="77"/>
              </a:rPr>
              <a:t>d’un savoir-faire prouvé dans la maitrise du pilotage de projets</a:t>
            </a:r>
            <a:br>
              <a:rPr lang="fr-FR" sz="1200" b="0" dirty="0">
                <a:solidFill>
                  <a:srgbClr val="002060"/>
                </a:solidFill>
                <a:effectLst/>
                <a:latin typeface="Jost" pitchFamily="2" charset="77"/>
                <a:ea typeface="Jost" pitchFamily="2" charset="77"/>
              </a:rPr>
            </a:br>
            <a:r>
              <a:rPr lang="fr-FR" sz="1200" b="0" dirty="0">
                <a:solidFill>
                  <a:srgbClr val="002060"/>
                </a:solidFill>
                <a:effectLst/>
                <a:latin typeface="Jost" pitchFamily="2" charset="77"/>
                <a:ea typeface="Jost" pitchFamily="2" charset="77"/>
              </a:rPr>
              <a:t>complexes que ce soit dans l’exigence de qualité et dans l’assemblage</a:t>
            </a:r>
            <a:br>
              <a:rPr lang="fr-FR" sz="1200" b="0" dirty="0">
                <a:solidFill>
                  <a:srgbClr val="002060"/>
                </a:solidFill>
                <a:effectLst/>
                <a:latin typeface="Jost" pitchFamily="2" charset="77"/>
                <a:ea typeface="Jost" pitchFamily="2" charset="77"/>
              </a:rPr>
            </a:br>
            <a:r>
              <a:rPr lang="fr-FR" sz="1200" b="0" dirty="0">
                <a:solidFill>
                  <a:srgbClr val="002060"/>
                </a:solidFill>
                <a:effectLst/>
                <a:latin typeface="Jost" pitchFamily="2" charset="77"/>
                <a:ea typeface="Jost" pitchFamily="2" charset="77"/>
              </a:rPr>
              <a:t>de compétences multiples.</a:t>
            </a:r>
          </a:p>
          <a:p>
            <a:endParaRPr lang="fr-FR" sz="1200" b="0" dirty="0">
              <a:solidFill>
                <a:srgbClr val="002060"/>
              </a:solidFill>
              <a:effectLst/>
              <a:latin typeface="Jost" pitchFamily="2" charset="77"/>
              <a:ea typeface="Jost" pitchFamily="2" charset="77"/>
            </a:endParaRPr>
          </a:p>
          <a:p>
            <a:r>
              <a:rPr lang="fr-FR" sz="1200" b="0" dirty="0">
                <a:solidFill>
                  <a:srgbClr val="002060"/>
                </a:solidFill>
                <a:effectLst/>
                <a:latin typeface="Jost" pitchFamily="2" charset="77"/>
                <a:ea typeface="Jost" pitchFamily="2" charset="77"/>
              </a:rPr>
              <a:t>La fidélité de ses clients prestigieux et exigeants l’atteste : </a:t>
            </a:r>
          </a:p>
          <a:p>
            <a:r>
              <a:rPr lang="fr-FR" sz="1200" b="0" dirty="0" err="1">
                <a:solidFill>
                  <a:srgbClr val="002060"/>
                </a:solidFill>
                <a:effectLst/>
                <a:latin typeface="Jost" pitchFamily="2" charset="77"/>
                <a:ea typeface="Jost" pitchFamily="2" charset="77"/>
              </a:rPr>
              <a:t>Engie</a:t>
            </a:r>
            <a:r>
              <a:rPr lang="fr-FR" sz="1200" b="0" dirty="0">
                <a:solidFill>
                  <a:srgbClr val="002060"/>
                </a:solidFill>
                <a:effectLst/>
                <a:latin typeface="Jost" pitchFamily="2" charset="77"/>
                <a:ea typeface="Jost" pitchFamily="2" charset="77"/>
              </a:rPr>
              <a:t>, </a:t>
            </a:r>
            <a:r>
              <a:rPr lang="fr-FR" sz="1200" b="0" dirty="0" err="1">
                <a:solidFill>
                  <a:srgbClr val="002060"/>
                </a:solidFill>
                <a:effectLst/>
                <a:latin typeface="Jost" pitchFamily="2" charset="77"/>
                <a:ea typeface="Jost" pitchFamily="2" charset="77"/>
              </a:rPr>
              <a:t>Era</a:t>
            </a:r>
            <a:r>
              <a:rPr lang="fr-FR" sz="1200" b="0" dirty="0">
                <a:solidFill>
                  <a:srgbClr val="002060"/>
                </a:solidFill>
                <a:effectLst/>
                <a:latin typeface="Jost" pitchFamily="2" charset="77"/>
                <a:ea typeface="Jost" pitchFamily="2" charset="77"/>
              </a:rPr>
              <a:t>, Century 21, Sotheby’s, Disney, Schneider Electric , </a:t>
            </a:r>
          </a:p>
          <a:p>
            <a:r>
              <a:rPr lang="fr-FR" sz="1200" b="0" dirty="0">
                <a:solidFill>
                  <a:srgbClr val="002060"/>
                </a:solidFill>
                <a:effectLst/>
                <a:latin typeface="Jost" pitchFamily="2" charset="77"/>
                <a:ea typeface="Jost" pitchFamily="2" charset="77"/>
              </a:rPr>
              <a:t>Saatchi</a:t>
            </a:r>
            <a:r>
              <a:rPr lang="fr-FR" sz="1200" dirty="0">
                <a:solidFill>
                  <a:srgbClr val="002060"/>
                </a:solidFill>
                <a:latin typeface="Jost" pitchFamily="2" charset="77"/>
                <a:ea typeface="Jost" pitchFamily="2" charset="77"/>
              </a:rPr>
              <a:t> </a:t>
            </a:r>
            <a:r>
              <a:rPr lang="fr-FR" sz="1200" b="0" dirty="0">
                <a:solidFill>
                  <a:srgbClr val="002060"/>
                </a:solidFill>
                <a:effectLst/>
                <a:latin typeface="Jost" pitchFamily="2" charset="77"/>
                <a:ea typeface="Jost" pitchFamily="2" charset="77"/>
              </a:rPr>
              <a:t>&amp; Saatchi, </a:t>
            </a:r>
            <a:r>
              <a:rPr lang="fr-FR" sz="1200" b="1" dirty="0">
                <a:solidFill>
                  <a:srgbClr val="002060"/>
                </a:solidFill>
                <a:effectLst/>
                <a:latin typeface="Jost" pitchFamily="2" charset="77"/>
                <a:ea typeface="Jost" pitchFamily="2" charset="77"/>
              </a:rPr>
              <a:t>plus de 120 collectivités locales, des laboratoires</a:t>
            </a:r>
            <a:br>
              <a:rPr lang="fr-FR" sz="1200" b="1" dirty="0">
                <a:solidFill>
                  <a:srgbClr val="002060"/>
                </a:solidFill>
                <a:effectLst/>
                <a:latin typeface="Jost" pitchFamily="2" charset="77"/>
                <a:ea typeface="Jost" pitchFamily="2" charset="77"/>
              </a:rPr>
            </a:br>
            <a:r>
              <a:rPr lang="fr-FR" sz="1200" b="1" dirty="0">
                <a:solidFill>
                  <a:srgbClr val="002060"/>
                </a:solidFill>
                <a:effectLst/>
                <a:latin typeface="Jost" pitchFamily="2" charset="77"/>
                <a:ea typeface="Jost" pitchFamily="2" charset="77"/>
              </a:rPr>
              <a:t>pharmaceutiques, des promoteurs immobiliers… nous témoignent</a:t>
            </a:r>
            <a:br>
              <a:rPr lang="fr-FR" sz="1200" b="1" dirty="0">
                <a:solidFill>
                  <a:srgbClr val="002060"/>
                </a:solidFill>
                <a:effectLst/>
                <a:latin typeface="Jost" pitchFamily="2" charset="77"/>
                <a:ea typeface="Jost" pitchFamily="2" charset="77"/>
              </a:rPr>
            </a:br>
            <a:r>
              <a:rPr lang="fr-FR" sz="1200" b="1" dirty="0">
                <a:solidFill>
                  <a:srgbClr val="002060"/>
                </a:solidFill>
                <a:effectLst/>
                <a:latin typeface="Jost" pitchFamily="2" charset="77"/>
                <a:ea typeface="Jost" pitchFamily="2" charset="77"/>
              </a:rPr>
              <a:t>leur confiance depuis de nombreuses années.</a:t>
            </a:r>
            <a:endParaRPr lang="fr-FR" sz="1200" b="0" dirty="0">
              <a:solidFill>
                <a:srgbClr val="002060"/>
              </a:solidFill>
              <a:effectLst/>
              <a:latin typeface="Jost" pitchFamily="2" charset="77"/>
              <a:ea typeface="Jost" pitchFamily="2" charset="77"/>
            </a:endParaRPr>
          </a:p>
        </p:txBody>
      </p:sp>
      <p:sp>
        <p:nvSpPr>
          <p:cNvPr id="5" name="Rectangle 4">
            <a:extLst>
              <a:ext uri="{FF2B5EF4-FFF2-40B4-BE49-F238E27FC236}">
                <a16:creationId xmlns:a16="http://schemas.microsoft.com/office/drawing/2014/main" id="{FD237566-BBBD-0442-83CC-D5041484DD99}"/>
              </a:ext>
            </a:extLst>
          </p:cNvPr>
          <p:cNvSpPr/>
          <p:nvPr/>
        </p:nvSpPr>
        <p:spPr>
          <a:xfrm>
            <a:off x="233338" y="1659979"/>
            <a:ext cx="3666388"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NOTRE GROUPE</a:t>
            </a:r>
          </a:p>
        </p:txBody>
      </p:sp>
      <p:sp>
        <p:nvSpPr>
          <p:cNvPr id="6" name="Rectangle 5">
            <a:extLst>
              <a:ext uri="{FF2B5EF4-FFF2-40B4-BE49-F238E27FC236}">
                <a16:creationId xmlns:a16="http://schemas.microsoft.com/office/drawing/2014/main" id="{853CC05D-CB83-8547-A3E8-C25FD107AD9D}"/>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pic>
        <p:nvPicPr>
          <p:cNvPr id="7" name="Image 6">
            <a:extLst>
              <a:ext uri="{FF2B5EF4-FFF2-40B4-BE49-F238E27FC236}">
                <a16:creationId xmlns:a16="http://schemas.microsoft.com/office/drawing/2014/main" id="{B10F2378-B358-5B49-B7E5-8A41201B2FFE}"/>
              </a:ext>
            </a:extLst>
          </p:cNvPr>
          <p:cNvPicPr>
            <a:picLocks noChangeAspect="1"/>
          </p:cNvPicPr>
          <p:nvPr/>
        </p:nvPicPr>
        <p:blipFill>
          <a:blip r:embed="rId3"/>
          <a:stretch>
            <a:fillRect/>
          </a:stretch>
        </p:blipFill>
        <p:spPr>
          <a:xfrm>
            <a:off x="-630000" y="444094"/>
            <a:ext cx="1041400" cy="114300"/>
          </a:xfrm>
          <a:prstGeom prst="rect">
            <a:avLst/>
          </a:prstGeom>
        </p:spPr>
      </p:pic>
      <p:pic>
        <p:nvPicPr>
          <p:cNvPr id="9" name="Image 8">
            <a:extLst>
              <a:ext uri="{FF2B5EF4-FFF2-40B4-BE49-F238E27FC236}">
                <a16:creationId xmlns:a16="http://schemas.microsoft.com/office/drawing/2014/main" id="{9B01883A-99FA-244C-84DE-C32EE4755B74}"/>
              </a:ext>
            </a:extLst>
          </p:cNvPr>
          <p:cNvPicPr>
            <a:picLocks noChangeAspect="1"/>
          </p:cNvPicPr>
          <p:nvPr/>
        </p:nvPicPr>
        <p:blipFill rotWithShape="1">
          <a:blip r:embed="rId4"/>
          <a:srcRect l="-3150" t="29" r="66149" b="47640"/>
          <a:stretch/>
        </p:blipFill>
        <p:spPr>
          <a:xfrm rot="16200000">
            <a:off x="-9420" y="5219996"/>
            <a:ext cx="2704107" cy="2704107"/>
          </a:xfrm>
          <a:prstGeom prst="rect">
            <a:avLst/>
          </a:prstGeom>
        </p:spPr>
      </p:pic>
    </p:spTree>
    <p:extLst>
      <p:ext uri="{BB962C8B-B14F-4D97-AF65-F5344CB8AC3E}">
        <p14:creationId xmlns:p14="http://schemas.microsoft.com/office/powerpoint/2010/main" val="330102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E00CCD2-86DA-F442-A995-BAF02FBB46A2}"/>
              </a:ext>
            </a:extLst>
          </p:cNvPr>
          <p:cNvPicPr>
            <a:picLocks noChangeAspect="1"/>
          </p:cNvPicPr>
          <p:nvPr/>
        </p:nvPicPr>
        <p:blipFill rotWithShape="1">
          <a:blip r:embed="rId2"/>
          <a:srcRect l="-3150" t="29" r="66149" b="47640"/>
          <a:stretch/>
        </p:blipFill>
        <p:spPr>
          <a:xfrm rot="5400000" flipH="1">
            <a:off x="8730567" y="5796061"/>
            <a:ext cx="1961246" cy="1961246"/>
          </a:xfrm>
          <a:prstGeom prst="rect">
            <a:avLst/>
          </a:prstGeom>
        </p:spPr>
      </p:pic>
      <p:sp>
        <p:nvSpPr>
          <p:cNvPr id="2" name="Espace réservé du numéro de diapositive 1">
            <a:extLst>
              <a:ext uri="{FF2B5EF4-FFF2-40B4-BE49-F238E27FC236}">
                <a16:creationId xmlns:a16="http://schemas.microsoft.com/office/drawing/2014/main" id="{9AE1A947-7789-D94F-A1AD-D67E95819013}"/>
              </a:ext>
            </a:extLst>
          </p:cNvPr>
          <p:cNvSpPr>
            <a:spLocks noGrp="1"/>
          </p:cNvSpPr>
          <p:nvPr>
            <p:ph type="sldNum" sz="quarter" idx="12"/>
          </p:nvPr>
        </p:nvSpPr>
        <p:spPr/>
        <p:txBody>
          <a:bodyPr/>
          <a:lstStyle/>
          <a:p>
            <a:fld id="{762342CF-B6B4-1749-BE13-BD0DDABD5460}" type="slidenum">
              <a:rPr lang="fr-FR" smtClean="0">
                <a:solidFill>
                  <a:schemeClr val="bg1"/>
                </a:solidFill>
              </a:rPr>
              <a:pPr/>
              <a:t>6</a:t>
            </a:fld>
            <a:endParaRPr lang="fr-FR" dirty="0">
              <a:solidFill>
                <a:schemeClr val="bg1"/>
              </a:solidFill>
            </a:endParaRPr>
          </a:p>
        </p:txBody>
      </p:sp>
      <p:pic>
        <p:nvPicPr>
          <p:cNvPr id="3" name="Image 2">
            <a:extLst>
              <a:ext uri="{FF2B5EF4-FFF2-40B4-BE49-F238E27FC236}">
                <a16:creationId xmlns:a16="http://schemas.microsoft.com/office/drawing/2014/main" id="{237E9AEE-C611-C142-BB20-2245FE1E5813}"/>
              </a:ext>
            </a:extLst>
          </p:cNvPr>
          <p:cNvPicPr>
            <a:picLocks noChangeAspect="1"/>
          </p:cNvPicPr>
          <p:nvPr/>
        </p:nvPicPr>
        <p:blipFill rotWithShape="1">
          <a:blip r:embed="rId3"/>
          <a:srcRect l="15816"/>
          <a:stretch/>
        </p:blipFill>
        <p:spPr>
          <a:xfrm>
            <a:off x="17314" y="-180603"/>
            <a:ext cx="4921775" cy="7559675"/>
          </a:xfrm>
          <a:prstGeom prst="rect">
            <a:avLst/>
          </a:prstGeom>
        </p:spPr>
      </p:pic>
      <p:sp>
        <p:nvSpPr>
          <p:cNvPr id="4" name="ZoneTexte 3">
            <a:extLst>
              <a:ext uri="{FF2B5EF4-FFF2-40B4-BE49-F238E27FC236}">
                <a16:creationId xmlns:a16="http://schemas.microsoft.com/office/drawing/2014/main" id="{015D8DA6-E510-DF43-9B82-7B5531734A15}"/>
              </a:ext>
            </a:extLst>
          </p:cNvPr>
          <p:cNvSpPr txBox="1"/>
          <p:nvPr/>
        </p:nvSpPr>
        <p:spPr>
          <a:xfrm>
            <a:off x="4481810" y="2339677"/>
            <a:ext cx="5881292" cy="3600986"/>
          </a:xfrm>
          <a:prstGeom prst="rect">
            <a:avLst/>
          </a:prstGeom>
          <a:noFill/>
        </p:spPr>
        <p:txBody>
          <a:bodyPr wrap="square">
            <a:spAutoFit/>
          </a:bodyPr>
          <a:lstStyle/>
          <a:p>
            <a:pPr algn="r"/>
            <a:r>
              <a:rPr lang="fr-FR" sz="1200" b="1" dirty="0">
                <a:solidFill>
                  <a:srgbClr val="17324B"/>
                </a:solidFill>
                <a:latin typeface="Jost" pitchFamily="2" charset="77"/>
                <a:ea typeface="Jost" pitchFamily="2" charset="77"/>
              </a:rPr>
              <a:t>Nous nous distinguons par la passion de nos métiers. </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Nous sommes convaincus que de nos échanges avec vous,  clients, partenaires et futurs clients, viendront notre compréhension de vos besoins, nos réponses, puis naitra une relation plus étroite faite d’écoute renouvelée, d’apport de solutions globales, de créativité, de progrès,  autour de vos enjeux de communications internes et externes. Pour une communication efficace.</a:t>
            </a:r>
          </a:p>
          <a:p>
            <a:pPr algn="r"/>
            <a:endParaRPr lang="fr-FR" sz="1200" dirty="0">
              <a:solidFill>
                <a:srgbClr val="17324B"/>
              </a:solidFill>
              <a:latin typeface="Jost" pitchFamily="2" charset="77"/>
              <a:ea typeface="Jost" pitchFamily="2" charset="77"/>
            </a:endParaRPr>
          </a:p>
          <a:p>
            <a:pPr algn="r"/>
            <a:r>
              <a:rPr lang="fr-FR" sz="1200" dirty="0">
                <a:solidFill>
                  <a:srgbClr val="17324B"/>
                </a:solidFill>
                <a:latin typeface="Jost" pitchFamily="2" charset="77"/>
                <a:ea typeface="Jost" pitchFamily="2" charset="77"/>
              </a:rPr>
              <a:t>Parce que, au-delà de nos expertises pointues dans les métiers</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d’imprimeurs, nous maitrisons </a:t>
            </a:r>
            <a:r>
              <a:rPr lang="fr-FR" sz="1200" b="1" dirty="0">
                <a:solidFill>
                  <a:srgbClr val="17324B"/>
                </a:solidFill>
                <a:latin typeface="Jost" pitchFamily="2" charset="77"/>
                <a:ea typeface="Jost" pitchFamily="2" charset="77"/>
              </a:rPr>
              <a:t>le traitement des données, </a:t>
            </a:r>
            <a:br>
              <a:rPr lang="fr-FR" sz="1200" dirty="0">
                <a:solidFill>
                  <a:srgbClr val="17324B"/>
                </a:solidFill>
                <a:latin typeface="Jost" pitchFamily="2" charset="77"/>
                <a:ea typeface="Jost" pitchFamily="2" charset="77"/>
              </a:rPr>
            </a:br>
            <a:r>
              <a:rPr lang="fr-FR" sz="1200" b="1" dirty="0">
                <a:solidFill>
                  <a:srgbClr val="17324B"/>
                </a:solidFill>
                <a:latin typeface="Jost" pitchFamily="2" charset="77"/>
                <a:ea typeface="Jost" pitchFamily="2" charset="77"/>
              </a:rPr>
              <a:t>la logistique, la personnalisation, l’assemblage, le colisage,</a:t>
            </a:r>
            <a:br>
              <a:rPr lang="fr-FR" sz="1200" b="1" dirty="0">
                <a:solidFill>
                  <a:srgbClr val="17324B"/>
                </a:solidFill>
                <a:latin typeface="Jost" pitchFamily="2" charset="77"/>
                <a:ea typeface="Jost" pitchFamily="2" charset="77"/>
              </a:rPr>
            </a:br>
            <a:r>
              <a:rPr lang="fr-FR" sz="1200" b="1" dirty="0">
                <a:solidFill>
                  <a:srgbClr val="17324B"/>
                </a:solidFill>
                <a:latin typeface="Jost" pitchFamily="2" charset="77"/>
                <a:ea typeface="Jost" pitchFamily="2" charset="77"/>
              </a:rPr>
              <a:t>le graphisme, les plateformes collaboratives, le web to </a:t>
            </a:r>
            <a:r>
              <a:rPr lang="fr-FR" sz="1200" b="1" dirty="0" err="1">
                <a:solidFill>
                  <a:srgbClr val="17324B"/>
                </a:solidFill>
                <a:latin typeface="Jost" pitchFamily="2" charset="77"/>
                <a:ea typeface="Jost" pitchFamily="2" charset="77"/>
              </a:rPr>
              <a:t>print</a:t>
            </a:r>
            <a:r>
              <a:rPr lang="fr-FR" sz="1200" b="1" dirty="0">
                <a:solidFill>
                  <a:srgbClr val="17324B"/>
                </a:solidFill>
                <a:latin typeface="Jost" pitchFamily="2" charset="77"/>
                <a:ea typeface="Jost" pitchFamily="2" charset="77"/>
              </a:rPr>
              <a:t>, le e-business.</a:t>
            </a:r>
            <a:endParaRPr lang="fr-FR" sz="1200" dirty="0">
              <a:solidFill>
                <a:srgbClr val="17324B"/>
              </a:solidFill>
              <a:latin typeface="Jost" pitchFamily="2" charset="77"/>
              <a:ea typeface="Jost" pitchFamily="2" charset="77"/>
            </a:endParaRPr>
          </a:p>
          <a:p>
            <a:pPr algn="r"/>
            <a:r>
              <a:rPr lang="fr-FR" sz="1200" dirty="0">
                <a:solidFill>
                  <a:srgbClr val="17324B"/>
                </a:solidFill>
                <a:latin typeface="Jost" pitchFamily="2" charset="77"/>
                <a:ea typeface="Jost" pitchFamily="2" charset="77"/>
              </a:rPr>
              <a:t>Parce que nous savons comprendre les organisations complexes,</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relever des défis difficiles, fédérer les compétences de vos équipes,</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vous proposer des approches globales.</a:t>
            </a:r>
          </a:p>
          <a:p>
            <a:pPr algn="r"/>
            <a:br>
              <a:rPr lang="fr-FR" sz="1200" dirty="0">
                <a:solidFill>
                  <a:srgbClr val="17324B"/>
                </a:solidFill>
                <a:latin typeface="Jost" pitchFamily="2" charset="77"/>
                <a:ea typeface="Jost" pitchFamily="2" charset="77"/>
              </a:rPr>
            </a:br>
            <a:r>
              <a:rPr lang="fr-FR" sz="1200" b="1" dirty="0">
                <a:solidFill>
                  <a:srgbClr val="17324B"/>
                </a:solidFill>
                <a:latin typeface="Jost" pitchFamily="2" charset="77"/>
                <a:ea typeface="Jost" pitchFamily="2" charset="77"/>
              </a:rPr>
              <a:t>La réussite de nos prestations s’appuie sur ces qualités </a:t>
            </a:r>
            <a:br>
              <a:rPr lang="fr-FR" sz="1200" b="1" dirty="0">
                <a:solidFill>
                  <a:srgbClr val="17324B"/>
                </a:solidFill>
                <a:latin typeface="Jost" pitchFamily="2" charset="77"/>
                <a:ea typeface="Jost" pitchFamily="2" charset="77"/>
              </a:rPr>
            </a:br>
            <a:r>
              <a:rPr lang="fr-FR" sz="1200" b="1" dirty="0">
                <a:solidFill>
                  <a:srgbClr val="17324B"/>
                </a:solidFill>
                <a:latin typeface="Jost" pitchFamily="2" charset="77"/>
                <a:ea typeface="Jost" pitchFamily="2" charset="77"/>
              </a:rPr>
              <a:t>que nous partageons tous :</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L’ambition de la très grande satisfaction client avant tout</a:t>
            </a:r>
            <a:br>
              <a:rPr lang="fr-FR" sz="1200" dirty="0">
                <a:solidFill>
                  <a:srgbClr val="17324B"/>
                </a:solidFill>
                <a:latin typeface="Jost" pitchFamily="2" charset="77"/>
                <a:ea typeface="Jost" pitchFamily="2" charset="77"/>
              </a:rPr>
            </a:br>
            <a:r>
              <a:rPr lang="fr-FR" sz="1200" dirty="0">
                <a:solidFill>
                  <a:srgbClr val="17324B"/>
                </a:solidFill>
                <a:latin typeface="Jost" pitchFamily="2" charset="77"/>
                <a:ea typeface="Jost" pitchFamily="2" charset="77"/>
              </a:rPr>
              <a:t>L’écoute et l’échange La maitrise de projets complexes.</a:t>
            </a:r>
          </a:p>
        </p:txBody>
      </p:sp>
      <p:sp>
        <p:nvSpPr>
          <p:cNvPr id="5" name="Rectangle 4">
            <a:extLst>
              <a:ext uri="{FF2B5EF4-FFF2-40B4-BE49-F238E27FC236}">
                <a16:creationId xmlns:a16="http://schemas.microsoft.com/office/drawing/2014/main" id="{800DF6CB-E04C-F442-8DF6-EA8BAEACD798}"/>
              </a:ext>
            </a:extLst>
          </p:cNvPr>
          <p:cNvSpPr/>
          <p:nvPr/>
        </p:nvSpPr>
        <p:spPr>
          <a:xfrm>
            <a:off x="6643282" y="1693346"/>
            <a:ext cx="3674403" cy="646331"/>
          </a:xfrm>
          <a:prstGeom prst="rect">
            <a:avLst/>
          </a:prstGeom>
        </p:spPr>
        <p:txBody>
          <a:bodyPr wrap="none">
            <a:spAutoFit/>
          </a:bodyPr>
          <a:lstStyle/>
          <a:p>
            <a:pPr algn="r"/>
            <a:r>
              <a:rPr lang="fr-FR" sz="3600" dirty="0">
                <a:solidFill>
                  <a:srgbClr val="17324B"/>
                </a:solidFill>
                <a:latin typeface="Jost" pitchFamily="2" charset="77"/>
                <a:ea typeface="Jost" pitchFamily="2" charset="77"/>
                <a:cs typeface="Arial Black" panose="020B0604020202020204" pitchFamily="34" charset="0"/>
              </a:rPr>
              <a:t>NOTRE HISTOIRE</a:t>
            </a:r>
          </a:p>
        </p:txBody>
      </p:sp>
      <p:sp>
        <p:nvSpPr>
          <p:cNvPr id="6" name="Rectangle 5">
            <a:extLst>
              <a:ext uri="{FF2B5EF4-FFF2-40B4-BE49-F238E27FC236}">
                <a16:creationId xmlns:a16="http://schemas.microsoft.com/office/drawing/2014/main" id="{B417F9A7-616E-CD47-8CA1-7C47290A9B59}"/>
              </a:ext>
            </a:extLst>
          </p:cNvPr>
          <p:cNvSpPr/>
          <p:nvPr/>
        </p:nvSpPr>
        <p:spPr>
          <a:xfrm>
            <a:off x="8109809"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pic>
        <p:nvPicPr>
          <p:cNvPr id="7" name="Image 6">
            <a:extLst>
              <a:ext uri="{FF2B5EF4-FFF2-40B4-BE49-F238E27FC236}">
                <a16:creationId xmlns:a16="http://schemas.microsoft.com/office/drawing/2014/main" id="{62AB7BDE-101A-CB4F-A9EC-9D2F6C5A6C0C}"/>
              </a:ext>
            </a:extLst>
          </p:cNvPr>
          <p:cNvPicPr>
            <a:picLocks noChangeAspect="1"/>
          </p:cNvPicPr>
          <p:nvPr/>
        </p:nvPicPr>
        <p:blipFill>
          <a:blip r:embed="rId4"/>
          <a:stretch>
            <a:fillRect/>
          </a:stretch>
        </p:blipFill>
        <p:spPr>
          <a:xfrm rot="10800000">
            <a:off x="10171113" y="466358"/>
            <a:ext cx="1041400" cy="114300"/>
          </a:xfrm>
          <a:prstGeom prst="rect">
            <a:avLst/>
          </a:prstGeom>
        </p:spPr>
      </p:pic>
      <p:pic>
        <p:nvPicPr>
          <p:cNvPr id="9" name="Image 8">
            <a:extLst>
              <a:ext uri="{FF2B5EF4-FFF2-40B4-BE49-F238E27FC236}">
                <a16:creationId xmlns:a16="http://schemas.microsoft.com/office/drawing/2014/main" id="{76465749-8900-AB4A-BA6F-2B1AF3B387D0}"/>
              </a:ext>
            </a:extLst>
          </p:cNvPr>
          <p:cNvPicPr>
            <a:picLocks noChangeAspect="1"/>
          </p:cNvPicPr>
          <p:nvPr/>
        </p:nvPicPr>
        <p:blipFill rotWithShape="1">
          <a:blip r:embed="rId5"/>
          <a:srcRect l="5979" t="72628" r="77587" b="-4306"/>
          <a:stretch/>
        </p:blipFill>
        <p:spPr>
          <a:xfrm rot="16200000" flipH="1">
            <a:off x="3622286" y="-448632"/>
            <a:ext cx="2183099" cy="3056339"/>
          </a:xfrm>
          <a:prstGeom prst="rect">
            <a:avLst/>
          </a:prstGeom>
        </p:spPr>
      </p:pic>
    </p:spTree>
    <p:extLst>
      <p:ext uri="{BB962C8B-B14F-4D97-AF65-F5344CB8AC3E}">
        <p14:creationId xmlns:p14="http://schemas.microsoft.com/office/powerpoint/2010/main" val="157143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2">
            <a:extLst>
              <a:ext uri="{FF2B5EF4-FFF2-40B4-BE49-F238E27FC236}">
                <a16:creationId xmlns:a16="http://schemas.microsoft.com/office/drawing/2014/main" id="{37F8E625-0726-7F49-A673-C28FFBBF5D62}"/>
              </a:ext>
            </a:extLst>
          </p:cNvPr>
          <p:cNvSpPr>
            <a:spLocks noGrp="1"/>
          </p:cNvSpPr>
          <p:nvPr>
            <p:ph type="sldNum" sz="quarter" idx="12"/>
          </p:nvPr>
        </p:nvSpPr>
        <p:spPr>
          <a:xfrm>
            <a:off x="7938194" y="7003000"/>
            <a:ext cx="2405658" cy="402483"/>
          </a:xfrm>
        </p:spPr>
        <p:txBody>
          <a:bodyPr/>
          <a:lstStyle/>
          <a:p>
            <a:pPr defTabSz="1007943">
              <a:defRPr/>
            </a:pPr>
            <a:fld id="{852AD8FB-B0EC-BD46-B954-055813A8BB05}" type="slidenum">
              <a:rPr lang="fr-FR">
                <a:solidFill>
                  <a:srgbClr val="242340"/>
                </a:solidFill>
                <a:latin typeface="Jost" pitchFamily="2" charset="77"/>
              </a:rPr>
              <a:pPr defTabSz="1007943">
                <a:defRPr/>
              </a:pPr>
              <a:t>7</a:t>
            </a:fld>
            <a:endParaRPr lang="fr-FR" dirty="0">
              <a:solidFill>
                <a:srgbClr val="242340"/>
              </a:solidFill>
              <a:latin typeface="Jost" pitchFamily="2" charset="77"/>
            </a:endParaRPr>
          </a:p>
        </p:txBody>
      </p:sp>
      <p:sp>
        <p:nvSpPr>
          <p:cNvPr id="10" name="Rectangle 9">
            <a:extLst>
              <a:ext uri="{FF2B5EF4-FFF2-40B4-BE49-F238E27FC236}">
                <a16:creationId xmlns:a16="http://schemas.microsoft.com/office/drawing/2014/main" id="{90131C03-6591-8449-BB7B-2A15BF12EE74}"/>
              </a:ext>
            </a:extLst>
          </p:cNvPr>
          <p:cNvSpPr/>
          <p:nvPr/>
        </p:nvSpPr>
        <p:spPr>
          <a:xfrm>
            <a:off x="233338" y="746765"/>
            <a:ext cx="4192173"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CHIFFRES CLÉS</a:t>
            </a:r>
          </a:p>
        </p:txBody>
      </p:sp>
      <p:sp>
        <p:nvSpPr>
          <p:cNvPr id="11" name="Rectangle 10">
            <a:extLst>
              <a:ext uri="{FF2B5EF4-FFF2-40B4-BE49-F238E27FC236}">
                <a16:creationId xmlns:a16="http://schemas.microsoft.com/office/drawing/2014/main" id="{82E07BF8-941D-594C-B499-906747F9D960}"/>
              </a:ext>
            </a:extLst>
          </p:cNvPr>
          <p:cNvSpPr/>
          <p:nvPr/>
        </p:nvSpPr>
        <p:spPr>
          <a:xfrm>
            <a:off x="360000" y="396000"/>
            <a:ext cx="2088232"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pic>
        <p:nvPicPr>
          <p:cNvPr id="12" name="Image 11">
            <a:extLst>
              <a:ext uri="{FF2B5EF4-FFF2-40B4-BE49-F238E27FC236}">
                <a16:creationId xmlns:a16="http://schemas.microsoft.com/office/drawing/2014/main" id="{F3C2E4CF-C8B7-A144-8E5E-18AEF25E794B}"/>
              </a:ext>
            </a:extLst>
          </p:cNvPr>
          <p:cNvPicPr>
            <a:picLocks noChangeAspect="1"/>
          </p:cNvPicPr>
          <p:nvPr/>
        </p:nvPicPr>
        <p:blipFill>
          <a:blip r:embed="rId2"/>
          <a:stretch>
            <a:fillRect/>
          </a:stretch>
        </p:blipFill>
        <p:spPr>
          <a:xfrm>
            <a:off x="-630000" y="444094"/>
            <a:ext cx="1041400" cy="114300"/>
          </a:xfrm>
          <a:prstGeom prst="rect">
            <a:avLst/>
          </a:prstGeom>
        </p:spPr>
      </p:pic>
      <p:pic>
        <p:nvPicPr>
          <p:cNvPr id="13" name="Image 12">
            <a:extLst>
              <a:ext uri="{FF2B5EF4-FFF2-40B4-BE49-F238E27FC236}">
                <a16:creationId xmlns:a16="http://schemas.microsoft.com/office/drawing/2014/main" id="{B692FFB9-3097-2A47-9D58-FD06C8C82533}"/>
              </a:ext>
            </a:extLst>
          </p:cNvPr>
          <p:cNvPicPr>
            <a:picLocks noChangeAspect="1"/>
          </p:cNvPicPr>
          <p:nvPr/>
        </p:nvPicPr>
        <p:blipFill rotWithShape="1">
          <a:blip r:embed="rId3"/>
          <a:srcRect t="25418" b="5109"/>
          <a:stretch/>
        </p:blipFill>
        <p:spPr>
          <a:xfrm>
            <a:off x="286728" y="1907629"/>
            <a:ext cx="9973893" cy="4896544"/>
          </a:xfrm>
          <a:prstGeom prst="rect">
            <a:avLst/>
          </a:prstGeom>
        </p:spPr>
      </p:pic>
    </p:spTree>
    <p:extLst>
      <p:ext uri="{BB962C8B-B14F-4D97-AF65-F5344CB8AC3E}">
        <p14:creationId xmlns:p14="http://schemas.microsoft.com/office/powerpoint/2010/main" val="3608864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FD2D48C-D909-A640-A622-6FA51FB72351}"/>
              </a:ext>
            </a:extLst>
          </p:cNvPr>
          <p:cNvPicPr>
            <a:picLocks noChangeAspect="1"/>
          </p:cNvPicPr>
          <p:nvPr/>
        </p:nvPicPr>
        <p:blipFill rotWithShape="1">
          <a:blip r:embed="rId2"/>
          <a:srcRect l="6645" t="-6" r="6645" b="-6"/>
          <a:stretch/>
        </p:blipFill>
        <p:spPr>
          <a:xfrm>
            <a:off x="-1" y="-6983"/>
            <a:ext cx="10692000" cy="6159600"/>
          </a:xfrm>
          <a:prstGeom prst="rect">
            <a:avLst/>
          </a:prstGeom>
        </p:spPr>
      </p:pic>
      <p:pic>
        <p:nvPicPr>
          <p:cNvPr id="9" name="Image 8">
            <a:extLst>
              <a:ext uri="{FF2B5EF4-FFF2-40B4-BE49-F238E27FC236}">
                <a16:creationId xmlns:a16="http://schemas.microsoft.com/office/drawing/2014/main" id="{14A40739-39DA-3647-876F-23E132FC69E2}"/>
              </a:ext>
            </a:extLst>
          </p:cNvPr>
          <p:cNvPicPr>
            <a:picLocks noChangeAspect="1"/>
          </p:cNvPicPr>
          <p:nvPr/>
        </p:nvPicPr>
        <p:blipFill>
          <a:blip r:embed="rId3"/>
          <a:stretch>
            <a:fillRect/>
          </a:stretch>
        </p:blipFill>
        <p:spPr>
          <a:xfrm>
            <a:off x="5650" y="2855"/>
            <a:ext cx="10680700" cy="5397500"/>
          </a:xfrm>
          <a:prstGeom prst="rect">
            <a:avLst/>
          </a:prstGeom>
        </p:spPr>
      </p:pic>
      <p:sp>
        <p:nvSpPr>
          <p:cNvPr id="10" name="Rectangle 9">
            <a:extLst>
              <a:ext uri="{FF2B5EF4-FFF2-40B4-BE49-F238E27FC236}">
                <a16:creationId xmlns:a16="http://schemas.microsoft.com/office/drawing/2014/main" id="{E9B23467-AC92-5045-8059-382ACC1D7F23}"/>
              </a:ext>
            </a:extLst>
          </p:cNvPr>
          <p:cNvSpPr/>
          <p:nvPr/>
        </p:nvSpPr>
        <p:spPr>
          <a:xfrm>
            <a:off x="6137994" y="1331565"/>
            <a:ext cx="3744416"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r>
              <a:rPr lang="fr-FR" b="1" dirty="0">
                <a:solidFill>
                  <a:schemeClr val="bg1"/>
                </a:solidFill>
                <a:latin typeface="Jost*" pitchFamily="2" charset="77"/>
                <a:ea typeface="Jost*" pitchFamily="2" charset="77"/>
                <a:cs typeface="Arial" panose="020B0604020202020204" pitchFamily="34" charset="0"/>
              </a:rPr>
              <a:t>NOS DOMAINES D’EXPERTISES</a:t>
            </a:r>
          </a:p>
        </p:txBody>
      </p:sp>
      <p:pic>
        <p:nvPicPr>
          <p:cNvPr id="11" name="Image 10">
            <a:extLst>
              <a:ext uri="{FF2B5EF4-FFF2-40B4-BE49-F238E27FC236}">
                <a16:creationId xmlns:a16="http://schemas.microsoft.com/office/drawing/2014/main" id="{2ABD2838-8CA3-894D-8E06-D5AE7BD320F0}"/>
              </a:ext>
            </a:extLst>
          </p:cNvPr>
          <p:cNvPicPr>
            <a:picLocks noChangeAspect="1"/>
          </p:cNvPicPr>
          <p:nvPr/>
        </p:nvPicPr>
        <p:blipFill>
          <a:blip r:embed="rId4"/>
          <a:stretch>
            <a:fillRect/>
          </a:stretch>
        </p:blipFill>
        <p:spPr>
          <a:xfrm>
            <a:off x="350421" y="6738566"/>
            <a:ext cx="3006188" cy="635110"/>
          </a:xfrm>
          <a:prstGeom prst="rect">
            <a:avLst/>
          </a:prstGeom>
        </p:spPr>
      </p:pic>
    </p:spTree>
    <p:extLst>
      <p:ext uri="{BB962C8B-B14F-4D97-AF65-F5344CB8AC3E}">
        <p14:creationId xmlns:p14="http://schemas.microsoft.com/office/powerpoint/2010/main" val="220812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 coins arrondis 50">
            <a:extLst>
              <a:ext uri="{FF2B5EF4-FFF2-40B4-BE49-F238E27FC236}">
                <a16:creationId xmlns:a16="http://schemas.microsoft.com/office/drawing/2014/main" id="{C5054938-3371-E541-B3F5-1EA35F930DC5}"/>
              </a:ext>
            </a:extLst>
          </p:cNvPr>
          <p:cNvSpPr/>
          <p:nvPr/>
        </p:nvSpPr>
        <p:spPr>
          <a:xfrm>
            <a:off x="302736" y="1189546"/>
            <a:ext cx="3941434"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35" name="Rectangle : coins arrondis 53">
            <a:extLst>
              <a:ext uri="{FF2B5EF4-FFF2-40B4-BE49-F238E27FC236}">
                <a16:creationId xmlns:a16="http://schemas.microsoft.com/office/drawing/2014/main" id="{874A7C59-5FC1-A64E-832E-37B9B0986E4F}"/>
              </a:ext>
            </a:extLst>
          </p:cNvPr>
          <p:cNvSpPr/>
          <p:nvPr/>
        </p:nvSpPr>
        <p:spPr>
          <a:xfrm>
            <a:off x="327288" y="3384718"/>
            <a:ext cx="3941434"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52" name="Rectangle : coins arrondis 54">
            <a:extLst>
              <a:ext uri="{FF2B5EF4-FFF2-40B4-BE49-F238E27FC236}">
                <a16:creationId xmlns:a16="http://schemas.microsoft.com/office/drawing/2014/main" id="{25189015-BEF6-F14C-8655-557BD8C56DE7}"/>
              </a:ext>
            </a:extLst>
          </p:cNvPr>
          <p:cNvSpPr/>
          <p:nvPr/>
        </p:nvSpPr>
        <p:spPr>
          <a:xfrm>
            <a:off x="305346" y="5594050"/>
            <a:ext cx="3941434"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53" name="Espace réservé du numéro de diapositive 1">
            <a:extLst>
              <a:ext uri="{FF2B5EF4-FFF2-40B4-BE49-F238E27FC236}">
                <a16:creationId xmlns:a16="http://schemas.microsoft.com/office/drawing/2014/main" id="{4D7C4ECB-41F8-104E-8C76-AA33D47215B0}"/>
              </a:ext>
            </a:extLst>
          </p:cNvPr>
          <p:cNvSpPr>
            <a:spLocks noGrp="1"/>
          </p:cNvSpPr>
          <p:nvPr>
            <p:ph type="sldNum" sz="quarter" idx="12"/>
          </p:nvPr>
        </p:nvSpPr>
        <p:spPr>
          <a:xfrm>
            <a:off x="7938194" y="7003000"/>
            <a:ext cx="2405658" cy="402483"/>
          </a:xfrm>
        </p:spPr>
        <p:txBody>
          <a:bodyPr/>
          <a:lstStyle/>
          <a:p>
            <a:fld id="{762342CF-B6B4-1749-BE13-BD0DDABD5460}" type="slidenum">
              <a:rPr lang="fr-FR" smtClean="0">
                <a:latin typeface="Jost" pitchFamily="2" charset="77"/>
              </a:rPr>
              <a:t>9</a:t>
            </a:fld>
            <a:endParaRPr lang="fr-FR">
              <a:latin typeface="Jost" pitchFamily="2" charset="77"/>
            </a:endParaRPr>
          </a:p>
        </p:txBody>
      </p:sp>
      <p:sp>
        <p:nvSpPr>
          <p:cNvPr id="60" name="ZoneTexte 59">
            <a:extLst>
              <a:ext uri="{FF2B5EF4-FFF2-40B4-BE49-F238E27FC236}">
                <a16:creationId xmlns:a16="http://schemas.microsoft.com/office/drawing/2014/main" id="{D9EFAC3D-0AD9-B84B-A61D-6BD4B6F7A178}"/>
              </a:ext>
            </a:extLst>
          </p:cNvPr>
          <p:cNvSpPr txBox="1"/>
          <p:nvPr/>
        </p:nvSpPr>
        <p:spPr>
          <a:xfrm>
            <a:off x="464988" y="1004880"/>
            <a:ext cx="1273391"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CONSEIL</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67" name="ZoneTexte 66">
            <a:extLst>
              <a:ext uri="{FF2B5EF4-FFF2-40B4-BE49-F238E27FC236}">
                <a16:creationId xmlns:a16="http://schemas.microsoft.com/office/drawing/2014/main" id="{339E38B3-5131-634F-B8FB-B2EFCC7D89B6}"/>
              </a:ext>
            </a:extLst>
          </p:cNvPr>
          <p:cNvSpPr txBox="1"/>
          <p:nvPr/>
        </p:nvSpPr>
        <p:spPr>
          <a:xfrm>
            <a:off x="502364" y="3208549"/>
            <a:ext cx="3591282"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PRODUCTION DE CONTENUS</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68" name="ZoneTexte 67">
            <a:extLst>
              <a:ext uri="{FF2B5EF4-FFF2-40B4-BE49-F238E27FC236}">
                <a16:creationId xmlns:a16="http://schemas.microsoft.com/office/drawing/2014/main" id="{B7085865-AEB0-814F-87C7-33B8342D307F}"/>
              </a:ext>
            </a:extLst>
          </p:cNvPr>
          <p:cNvSpPr txBox="1"/>
          <p:nvPr/>
        </p:nvSpPr>
        <p:spPr>
          <a:xfrm>
            <a:off x="480422" y="5409384"/>
            <a:ext cx="1174070"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ÉDITION</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69" name="Rectangle : coins arrondis 55">
            <a:extLst>
              <a:ext uri="{FF2B5EF4-FFF2-40B4-BE49-F238E27FC236}">
                <a16:creationId xmlns:a16="http://schemas.microsoft.com/office/drawing/2014/main" id="{70A4E2BC-0551-ED4C-91FF-37629D757420}"/>
              </a:ext>
            </a:extLst>
          </p:cNvPr>
          <p:cNvSpPr/>
          <p:nvPr/>
        </p:nvSpPr>
        <p:spPr>
          <a:xfrm>
            <a:off x="5504168" y="1189207"/>
            <a:ext cx="4459276"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70" name="Rectangle : coins arrondis 56">
            <a:extLst>
              <a:ext uri="{FF2B5EF4-FFF2-40B4-BE49-F238E27FC236}">
                <a16:creationId xmlns:a16="http://schemas.microsoft.com/office/drawing/2014/main" id="{102CB445-542F-254B-B528-5704EC2FEAB1}"/>
              </a:ext>
            </a:extLst>
          </p:cNvPr>
          <p:cNvSpPr/>
          <p:nvPr/>
        </p:nvSpPr>
        <p:spPr>
          <a:xfrm>
            <a:off x="5370865" y="3419297"/>
            <a:ext cx="4459276"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71" name="Rectangle : coins arrondis 57">
            <a:extLst>
              <a:ext uri="{FF2B5EF4-FFF2-40B4-BE49-F238E27FC236}">
                <a16:creationId xmlns:a16="http://schemas.microsoft.com/office/drawing/2014/main" id="{F31F7D73-56BB-4E41-89DB-7D7D5BB3AAA6}"/>
              </a:ext>
            </a:extLst>
          </p:cNvPr>
          <p:cNvSpPr/>
          <p:nvPr/>
        </p:nvSpPr>
        <p:spPr>
          <a:xfrm>
            <a:off x="5348923" y="5594050"/>
            <a:ext cx="4459276"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pic>
        <p:nvPicPr>
          <p:cNvPr id="72" name="Image 71">
            <a:extLst>
              <a:ext uri="{FF2B5EF4-FFF2-40B4-BE49-F238E27FC236}">
                <a16:creationId xmlns:a16="http://schemas.microsoft.com/office/drawing/2014/main" id="{5EADA566-79B0-C847-A1D8-7E68D42A7870}"/>
              </a:ext>
            </a:extLst>
          </p:cNvPr>
          <p:cNvPicPr>
            <a:picLocks noChangeAspect="1"/>
          </p:cNvPicPr>
          <p:nvPr/>
        </p:nvPicPr>
        <p:blipFill>
          <a:blip r:embed="rId2"/>
          <a:stretch>
            <a:fillRect/>
          </a:stretch>
        </p:blipFill>
        <p:spPr>
          <a:xfrm>
            <a:off x="2652747" y="1376751"/>
            <a:ext cx="1792253" cy="1194835"/>
          </a:xfrm>
          <a:prstGeom prst="rect">
            <a:avLst/>
          </a:prstGeom>
          <a:ln w="25400">
            <a:noFill/>
          </a:ln>
        </p:spPr>
      </p:pic>
      <p:sp>
        <p:nvSpPr>
          <p:cNvPr id="73" name="ZoneTexte 72">
            <a:extLst>
              <a:ext uri="{FF2B5EF4-FFF2-40B4-BE49-F238E27FC236}">
                <a16:creationId xmlns:a16="http://schemas.microsoft.com/office/drawing/2014/main" id="{3D83D45A-B298-4942-BA39-8D50A79D7475}"/>
              </a:ext>
            </a:extLst>
          </p:cNvPr>
          <p:cNvSpPr txBox="1"/>
          <p:nvPr/>
        </p:nvSpPr>
        <p:spPr>
          <a:xfrm>
            <a:off x="5617949" y="1012734"/>
            <a:ext cx="1168117"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DESIGN</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74" name="ZoneTexte 73">
            <a:extLst>
              <a:ext uri="{FF2B5EF4-FFF2-40B4-BE49-F238E27FC236}">
                <a16:creationId xmlns:a16="http://schemas.microsoft.com/office/drawing/2014/main" id="{A415E3BB-EF4C-824B-AF84-D72AEED1FB24}"/>
              </a:ext>
            </a:extLst>
          </p:cNvPr>
          <p:cNvSpPr txBox="1"/>
          <p:nvPr/>
        </p:nvSpPr>
        <p:spPr>
          <a:xfrm>
            <a:off x="5488422" y="3237688"/>
            <a:ext cx="1164780"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DIGITAL</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75" name="ZoneTexte 74">
            <a:extLst>
              <a:ext uri="{FF2B5EF4-FFF2-40B4-BE49-F238E27FC236}">
                <a16:creationId xmlns:a16="http://schemas.microsoft.com/office/drawing/2014/main" id="{331AA9DF-86C6-D742-A2C7-8F58EE925BAC}"/>
              </a:ext>
            </a:extLst>
          </p:cNvPr>
          <p:cNvSpPr txBox="1"/>
          <p:nvPr/>
        </p:nvSpPr>
        <p:spPr>
          <a:xfrm>
            <a:off x="5550558" y="5399334"/>
            <a:ext cx="1102644"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VIDÉOS</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76" name="Rectangle 75">
            <a:extLst>
              <a:ext uri="{FF2B5EF4-FFF2-40B4-BE49-F238E27FC236}">
                <a16:creationId xmlns:a16="http://schemas.microsoft.com/office/drawing/2014/main" id="{E5DA2E77-7774-D94E-BCBD-84B4A29DADBD}"/>
              </a:ext>
            </a:extLst>
          </p:cNvPr>
          <p:cNvSpPr/>
          <p:nvPr/>
        </p:nvSpPr>
        <p:spPr>
          <a:xfrm>
            <a:off x="311854" y="1516118"/>
            <a:ext cx="2729795" cy="984885"/>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Stratégie de communication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globale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Stratégie digitale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Positionnement de marque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Conception de campagne</a:t>
            </a:r>
          </a:p>
        </p:txBody>
      </p:sp>
      <p:sp>
        <p:nvSpPr>
          <p:cNvPr id="77" name="Rectangle 76">
            <a:extLst>
              <a:ext uri="{FF2B5EF4-FFF2-40B4-BE49-F238E27FC236}">
                <a16:creationId xmlns:a16="http://schemas.microsoft.com/office/drawing/2014/main" id="{7169FA65-02B9-0E40-9FEE-2A2C0D78C8CD}"/>
              </a:ext>
            </a:extLst>
          </p:cNvPr>
          <p:cNvSpPr/>
          <p:nvPr/>
        </p:nvSpPr>
        <p:spPr>
          <a:xfrm>
            <a:off x="327288" y="5825122"/>
            <a:ext cx="4011905" cy="1215717"/>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Conseil en fabrication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Impression offset &amp; numérique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Façonnage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Embellissement</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Logistique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Routage</a:t>
            </a:r>
          </a:p>
        </p:txBody>
      </p:sp>
      <p:sp>
        <p:nvSpPr>
          <p:cNvPr id="78" name="Rectangle 77">
            <a:extLst>
              <a:ext uri="{FF2B5EF4-FFF2-40B4-BE49-F238E27FC236}">
                <a16:creationId xmlns:a16="http://schemas.microsoft.com/office/drawing/2014/main" id="{7D67714E-9695-B043-B915-39C91D8F7013}"/>
              </a:ext>
            </a:extLst>
          </p:cNvPr>
          <p:cNvSpPr/>
          <p:nvPr/>
        </p:nvSpPr>
        <p:spPr>
          <a:xfrm>
            <a:off x="5572054" y="5878728"/>
            <a:ext cx="3968647" cy="792525"/>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Black" panose="020B0604020202020204" pitchFamily="34" charset="0"/>
              </a:rPr>
              <a:t>R</a:t>
            </a:r>
            <a:r>
              <a:rPr lang="fr-FR" sz="1200" dirty="0">
                <a:solidFill>
                  <a:srgbClr val="17324B"/>
                </a:solidFill>
                <a:latin typeface="Jost" pitchFamily="2" charset="77"/>
                <a:ea typeface="Jost" pitchFamily="2" charset="77"/>
                <a:cs typeface="Arial" panose="020B0604020202020204" pitchFamily="34" charset="0"/>
              </a:rPr>
              <a:t>éalisation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&amp; production audiovisuelle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Motion design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Vidéos 360°</a:t>
            </a:r>
          </a:p>
        </p:txBody>
      </p:sp>
      <p:sp>
        <p:nvSpPr>
          <p:cNvPr id="79" name="Rectangle 78">
            <a:extLst>
              <a:ext uri="{FF2B5EF4-FFF2-40B4-BE49-F238E27FC236}">
                <a16:creationId xmlns:a16="http://schemas.microsoft.com/office/drawing/2014/main" id="{316E67E7-AF60-6745-9B9E-0BC9D5163383}"/>
              </a:ext>
            </a:extLst>
          </p:cNvPr>
          <p:cNvSpPr/>
          <p:nvPr/>
        </p:nvSpPr>
        <p:spPr>
          <a:xfrm>
            <a:off x="5513286" y="1463178"/>
            <a:ext cx="4026719" cy="1015663"/>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Direction artistique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Création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Identité visuelle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Logotype - Charte graphique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Infographie</a:t>
            </a:r>
          </a:p>
        </p:txBody>
      </p:sp>
      <p:sp>
        <p:nvSpPr>
          <p:cNvPr id="80" name="ZoneTexte 79">
            <a:extLst>
              <a:ext uri="{FF2B5EF4-FFF2-40B4-BE49-F238E27FC236}">
                <a16:creationId xmlns:a16="http://schemas.microsoft.com/office/drawing/2014/main" id="{F9772EAD-5EB1-7247-BD32-CB51CA20202F}"/>
              </a:ext>
            </a:extLst>
          </p:cNvPr>
          <p:cNvSpPr txBox="1"/>
          <p:nvPr/>
        </p:nvSpPr>
        <p:spPr>
          <a:xfrm>
            <a:off x="349230" y="3739443"/>
            <a:ext cx="3744416" cy="1015663"/>
          </a:xfrm>
          <a:prstGeom prst="rect">
            <a:avLst/>
          </a:prstGeom>
          <a:noFill/>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Conception-rédaction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Traduction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Photographie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Illustration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Infographie modélisation 3D</a:t>
            </a:r>
          </a:p>
        </p:txBody>
      </p:sp>
      <p:sp>
        <p:nvSpPr>
          <p:cNvPr id="81" name="Rectangle 80">
            <a:extLst>
              <a:ext uri="{FF2B5EF4-FFF2-40B4-BE49-F238E27FC236}">
                <a16:creationId xmlns:a16="http://schemas.microsoft.com/office/drawing/2014/main" id="{487CB875-C8BE-294F-815E-F9E4292793F4}"/>
              </a:ext>
            </a:extLst>
          </p:cNvPr>
          <p:cNvSpPr/>
          <p:nvPr/>
        </p:nvSpPr>
        <p:spPr>
          <a:xfrm>
            <a:off x="5488422" y="3635821"/>
            <a:ext cx="4011905" cy="1215717"/>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Web to </a:t>
            </a:r>
            <a:r>
              <a:rPr lang="fr-FR" sz="1200" dirty="0" err="1">
                <a:solidFill>
                  <a:srgbClr val="17324B"/>
                </a:solidFill>
                <a:latin typeface="Jost" pitchFamily="2" charset="77"/>
                <a:ea typeface="Jost" pitchFamily="2" charset="77"/>
                <a:cs typeface="Arial" panose="020B0604020202020204" pitchFamily="34" charset="0"/>
              </a:rPr>
              <a:t>print</a:t>
            </a:r>
            <a:endParaRPr lang="fr-FR" sz="1200" dirty="0">
              <a:solidFill>
                <a:srgbClr val="17324B"/>
              </a:solidFill>
              <a:latin typeface="Jost" pitchFamily="2" charset="77"/>
              <a:ea typeface="Jost" pitchFamily="2" charset="77"/>
              <a:cs typeface="Arial" panose="020B0604020202020204" pitchFamily="34" charset="0"/>
            </a:endParaRP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Papier connecté</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Emailing - newsletters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Site internet</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Plateforme dédiée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Gestion </a:t>
            </a:r>
            <a:r>
              <a:rPr lang="fr-FR" sz="1200" dirty="0" err="1">
                <a:solidFill>
                  <a:srgbClr val="17324B"/>
                </a:solidFill>
                <a:latin typeface="Jost" pitchFamily="2" charset="77"/>
                <a:ea typeface="Jost" pitchFamily="2" charset="77"/>
                <a:cs typeface="Arial" panose="020B0604020202020204" pitchFamily="34" charset="0"/>
              </a:rPr>
              <a:t>event</a:t>
            </a:r>
            <a:endParaRPr lang="fr-FR" sz="1200" dirty="0">
              <a:solidFill>
                <a:srgbClr val="17324B"/>
              </a:solidFill>
              <a:latin typeface="Jost" pitchFamily="2" charset="77"/>
              <a:ea typeface="Jost" pitchFamily="2" charset="77"/>
              <a:cs typeface="Arial" panose="020B0604020202020204" pitchFamily="34" charset="0"/>
            </a:endParaRPr>
          </a:p>
        </p:txBody>
      </p:sp>
      <p:pic>
        <p:nvPicPr>
          <p:cNvPr id="82" name="Image 81">
            <a:extLst>
              <a:ext uri="{FF2B5EF4-FFF2-40B4-BE49-F238E27FC236}">
                <a16:creationId xmlns:a16="http://schemas.microsoft.com/office/drawing/2014/main" id="{0DDC2D82-0B70-BE4D-BE6A-AE78FEE1EB85}"/>
              </a:ext>
            </a:extLst>
          </p:cNvPr>
          <p:cNvPicPr>
            <a:picLocks noChangeAspect="1"/>
          </p:cNvPicPr>
          <p:nvPr/>
        </p:nvPicPr>
        <p:blipFill>
          <a:blip r:embed="rId3"/>
          <a:stretch>
            <a:fillRect/>
          </a:stretch>
        </p:blipFill>
        <p:spPr>
          <a:xfrm>
            <a:off x="2777758" y="3593114"/>
            <a:ext cx="1792252" cy="1194835"/>
          </a:xfrm>
          <a:prstGeom prst="rect">
            <a:avLst/>
          </a:prstGeom>
          <a:ln w="25400">
            <a:noFill/>
          </a:ln>
        </p:spPr>
      </p:pic>
      <p:pic>
        <p:nvPicPr>
          <p:cNvPr id="83" name="Image 82">
            <a:extLst>
              <a:ext uri="{FF2B5EF4-FFF2-40B4-BE49-F238E27FC236}">
                <a16:creationId xmlns:a16="http://schemas.microsoft.com/office/drawing/2014/main" id="{A6FD3DC6-1464-6441-A1AA-5F9A865703CD}"/>
              </a:ext>
            </a:extLst>
          </p:cNvPr>
          <p:cNvPicPr>
            <a:picLocks noChangeAspect="1"/>
          </p:cNvPicPr>
          <p:nvPr/>
        </p:nvPicPr>
        <p:blipFill>
          <a:blip r:embed="rId4"/>
          <a:stretch>
            <a:fillRect/>
          </a:stretch>
        </p:blipFill>
        <p:spPr>
          <a:xfrm>
            <a:off x="2777757" y="5779418"/>
            <a:ext cx="1792252" cy="1194835"/>
          </a:xfrm>
          <a:prstGeom prst="rect">
            <a:avLst/>
          </a:prstGeom>
          <a:ln w="25400">
            <a:noFill/>
          </a:ln>
        </p:spPr>
      </p:pic>
      <p:pic>
        <p:nvPicPr>
          <p:cNvPr id="84" name="Image 83">
            <a:extLst>
              <a:ext uri="{FF2B5EF4-FFF2-40B4-BE49-F238E27FC236}">
                <a16:creationId xmlns:a16="http://schemas.microsoft.com/office/drawing/2014/main" id="{65C4E459-D37E-3548-AF62-8BA0C2CD9496}"/>
              </a:ext>
            </a:extLst>
          </p:cNvPr>
          <p:cNvPicPr>
            <a:picLocks noChangeAspect="1"/>
          </p:cNvPicPr>
          <p:nvPr/>
        </p:nvPicPr>
        <p:blipFill>
          <a:blip r:embed="rId5"/>
          <a:stretch>
            <a:fillRect/>
          </a:stretch>
        </p:blipFill>
        <p:spPr>
          <a:xfrm>
            <a:off x="8376214" y="1376751"/>
            <a:ext cx="1792252" cy="1194835"/>
          </a:xfrm>
          <a:prstGeom prst="rect">
            <a:avLst/>
          </a:prstGeom>
          <a:ln w="25400">
            <a:noFill/>
          </a:ln>
        </p:spPr>
      </p:pic>
      <p:pic>
        <p:nvPicPr>
          <p:cNvPr id="85" name="Image 84">
            <a:extLst>
              <a:ext uri="{FF2B5EF4-FFF2-40B4-BE49-F238E27FC236}">
                <a16:creationId xmlns:a16="http://schemas.microsoft.com/office/drawing/2014/main" id="{4CFA411F-592D-4E44-8D0F-A94DCADE4995}"/>
              </a:ext>
            </a:extLst>
          </p:cNvPr>
          <p:cNvPicPr>
            <a:picLocks noChangeAspect="1"/>
          </p:cNvPicPr>
          <p:nvPr/>
        </p:nvPicPr>
        <p:blipFill>
          <a:blip r:embed="rId6"/>
          <a:stretch>
            <a:fillRect/>
          </a:stretch>
        </p:blipFill>
        <p:spPr>
          <a:xfrm>
            <a:off x="8376214" y="5762484"/>
            <a:ext cx="1792252" cy="1194834"/>
          </a:xfrm>
          <a:prstGeom prst="rect">
            <a:avLst/>
          </a:prstGeom>
          <a:ln w="25400">
            <a:noFill/>
          </a:ln>
        </p:spPr>
      </p:pic>
      <p:pic>
        <p:nvPicPr>
          <p:cNvPr id="86" name="Image 85">
            <a:extLst>
              <a:ext uri="{FF2B5EF4-FFF2-40B4-BE49-F238E27FC236}">
                <a16:creationId xmlns:a16="http://schemas.microsoft.com/office/drawing/2014/main" id="{5C734F83-507B-9F4D-BDBB-FBA90C10D28A}"/>
              </a:ext>
            </a:extLst>
          </p:cNvPr>
          <p:cNvPicPr>
            <a:picLocks noChangeAspect="1"/>
          </p:cNvPicPr>
          <p:nvPr/>
        </p:nvPicPr>
        <p:blipFill>
          <a:blip r:embed="rId7"/>
          <a:stretch>
            <a:fillRect/>
          </a:stretch>
        </p:blipFill>
        <p:spPr>
          <a:xfrm>
            <a:off x="8223814" y="3586551"/>
            <a:ext cx="1792252" cy="1194835"/>
          </a:xfrm>
          <a:prstGeom prst="rect">
            <a:avLst/>
          </a:prstGeom>
          <a:ln w="25400">
            <a:noFill/>
          </a:ln>
        </p:spPr>
      </p:pic>
      <p:sp>
        <p:nvSpPr>
          <p:cNvPr id="87" name="Rectangle 86">
            <a:extLst>
              <a:ext uri="{FF2B5EF4-FFF2-40B4-BE49-F238E27FC236}">
                <a16:creationId xmlns:a16="http://schemas.microsoft.com/office/drawing/2014/main" id="{95EAA63D-8613-C340-8ABF-BC6EAE2BDCF7}"/>
              </a:ext>
            </a:extLst>
          </p:cNvPr>
          <p:cNvSpPr/>
          <p:nvPr/>
        </p:nvSpPr>
        <p:spPr>
          <a:xfrm>
            <a:off x="360000" y="396000"/>
            <a:ext cx="2681649"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NOS DOMAINES D’EXPERTISES</a:t>
            </a:r>
          </a:p>
        </p:txBody>
      </p:sp>
      <p:pic>
        <p:nvPicPr>
          <p:cNvPr id="88" name="Image 87">
            <a:extLst>
              <a:ext uri="{FF2B5EF4-FFF2-40B4-BE49-F238E27FC236}">
                <a16:creationId xmlns:a16="http://schemas.microsoft.com/office/drawing/2014/main" id="{22A8F0DC-6E72-D44C-BD36-49066F887A81}"/>
              </a:ext>
            </a:extLst>
          </p:cNvPr>
          <p:cNvPicPr>
            <a:picLocks noChangeAspect="1"/>
          </p:cNvPicPr>
          <p:nvPr/>
        </p:nvPicPr>
        <p:blipFill>
          <a:blip r:embed="rId8"/>
          <a:stretch>
            <a:fillRect/>
          </a:stretch>
        </p:blipFill>
        <p:spPr>
          <a:xfrm>
            <a:off x="-630000" y="444094"/>
            <a:ext cx="1041400" cy="114300"/>
          </a:xfrm>
          <a:prstGeom prst="rect">
            <a:avLst/>
          </a:prstGeom>
        </p:spPr>
      </p:pic>
    </p:spTree>
    <p:extLst>
      <p:ext uri="{BB962C8B-B14F-4D97-AF65-F5344CB8AC3E}">
        <p14:creationId xmlns:p14="http://schemas.microsoft.com/office/powerpoint/2010/main" val="1304364958"/>
      </p:ext>
    </p:extLst>
  </p:cSld>
  <p:clrMapOvr>
    <a:masterClrMapping/>
  </p:clrMapOvr>
</p:sld>
</file>

<file path=ppt/theme/theme1.xml><?xml version="1.0" encoding="utf-8"?>
<a:theme xmlns:a="http://schemas.openxmlformats.org/drawingml/2006/main" name="Thème Office">
  <a:themeElements>
    <a:clrScheme name="s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10864</TotalTime>
  <Words>2335</Words>
  <Application>Microsoft Macintosh PowerPoint</Application>
  <PresentationFormat>Personnalisé</PresentationFormat>
  <Paragraphs>299</Paragraphs>
  <Slides>24</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24</vt:i4>
      </vt:variant>
    </vt:vector>
  </HeadingPairs>
  <TitlesOfParts>
    <vt:vector size="36" baseType="lpstr">
      <vt:lpstr>Arial</vt:lpstr>
      <vt:lpstr>Arial Black</vt:lpstr>
      <vt:lpstr>Calibri</vt:lpstr>
      <vt:lpstr>Calibri Light</vt:lpstr>
      <vt:lpstr>Jokerman</vt:lpstr>
      <vt:lpstr>Jost</vt:lpstr>
      <vt:lpstr>Jost*</vt:lpstr>
      <vt:lpstr>LEMON MILK</vt:lpstr>
      <vt:lpstr>Typold</vt:lpstr>
      <vt:lpstr>Typold Book</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Séverine GRASSET</dc:creator>
  <cp:keywords/>
  <dc:description/>
  <cp:lastModifiedBy>Juliane Tisserand</cp:lastModifiedBy>
  <cp:revision>570</cp:revision>
  <cp:lastPrinted>2020-10-15T09:14:39Z</cp:lastPrinted>
  <dcterms:created xsi:type="dcterms:W3CDTF">2019-06-13T12:00:04Z</dcterms:created>
  <dcterms:modified xsi:type="dcterms:W3CDTF">2023-01-25T08:33:32Z</dcterms:modified>
  <cp:category/>
</cp:coreProperties>
</file>