
<file path=[Content_Types].xml><?xml version="1.0" encoding="utf-8"?>
<Types xmlns="http://schemas.openxmlformats.org/package/2006/content-types">
  <Default Extension="emf" ContentType="image/x-emf"/>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10"/>
  </p:notesMasterIdLst>
  <p:handoutMasterIdLst>
    <p:handoutMasterId r:id="rId11"/>
  </p:handoutMasterIdLst>
  <p:sldIdLst>
    <p:sldId id="677" r:id="rId2"/>
    <p:sldId id="829" r:id="rId3"/>
    <p:sldId id="939" r:id="rId4"/>
    <p:sldId id="934" r:id="rId5"/>
    <p:sldId id="940" r:id="rId6"/>
    <p:sldId id="941" r:id="rId7"/>
    <p:sldId id="942" r:id="rId8"/>
    <p:sldId id="943" r:id="rId9"/>
  </p:sldIdLst>
  <p:sldSz cx="10691813" cy="7559675"/>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pos="238" userDrawn="1">
          <p15:clr>
            <a:srgbClr val="A4A3A4"/>
          </p15:clr>
        </p15:guide>
        <p15:guide id="3" orient="horz" pos="4105"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17324B"/>
    <a:srgbClr val="ABCC3A"/>
    <a:srgbClr val="242340"/>
    <a:srgbClr val="FF3D25"/>
    <a:srgbClr val="FF4A15"/>
    <a:srgbClr val="FF431B"/>
    <a:srgbClr val="FF2736"/>
    <a:srgbClr val="008ECB"/>
    <a:srgbClr val="00BF48"/>
    <a:srgbClr val="FF8A2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11"/>
    <p:restoredTop sz="94422"/>
  </p:normalViewPr>
  <p:slideViewPr>
    <p:cSldViewPr snapToObjects="1" showGuides="1">
      <p:cViewPr varScale="1">
        <p:scale>
          <a:sx n="109" d="100"/>
          <a:sy n="109" d="100"/>
        </p:scale>
        <p:origin x="1984" y="192"/>
      </p:cViewPr>
      <p:guideLst>
        <p:guide pos="238"/>
        <p:guide orient="horz" pos="4105"/>
      </p:guideLst>
    </p:cSldViewPr>
  </p:slideViewPr>
  <p:notesTextViewPr>
    <p:cViewPr>
      <p:scale>
        <a:sx n="1" d="1"/>
        <a:sy n="1" d="1"/>
      </p:scale>
      <p:origin x="0" y="0"/>
    </p:cViewPr>
  </p:notesTextViewPr>
  <p:sorterViewPr>
    <p:cViewPr varScale="1">
      <p:scale>
        <a:sx n="100" d="100"/>
        <a:sy n="100" d="100"/>
      </p:scale>
      <p:origin x="0" y="0"/>
    </p:cViewPr>
  </p:sorterViewPr>
  <p:notesViewPr>
    <p:cSldViewPr snapToObjects="1" showGuides="1">
      <p:cViewPr varScale="1">
        <p:scale>
          <a:sx n="114" d="100"/>
          <a:sy n="114" d="100"/>
        </p:scale>
        <p:origin x="4128" y="17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D33E4918-2C60-B544-A542-C86E8EC908F6}"/>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D9E7C1B2-CBA0-D842-8C11-F7C0249A1452}"/>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19E91E-3A2E-284D-BE0D-E8E0806D50F6}" type="datetimeFigureOut">
              <a:rPr lang="fr-FR" smtClean="0"/>
              <a:t>26/12/2022</a:t>
            </a:fld>
            <a:endParaRPr lang="fr-FR"/>
          </a:p>
        </p:txBody>
      </p:sp>
      <p:sp>
        <p:nvSpPr>
          <p:cNvPr id="4" name="Espace réservé du pied de page 3">
            <a:extLst>
              <a:ext uri="{FF2B5EF4-FFF2-40B4-BE49-F238E27FC236}">
                <a16:creationId xmlns:a16="http://schemas.microsoft.com/office/drawing/2014/main" id="{F2F75F11-D3DB-AA4D-B18B-FE510027AB9A}"/>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01FDB33F-EB80-D94C-9756-4627123DF316}"/>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EF74A909-A50E-D24B-92C1-D112B9BAAD6E}" type="slidenum">
              <a:rPr lang="fr-FR" smtClean="0"/>
              <a:t>‹N°›</a:t>
            </a:fld>
            <a:endParaRPr lang="fr-FR"/>
          </a:p>
        </p:txBody>
      </p:sp>
    </p:spTree>
    <p:extLst>
      <p:ext uri="{BB962C8B-B14F-4D97-AF65-F5344CB8AC3E}">
        <p14:creationId xmlns:p14="http://schemas.microsoft.com/office/powerpoint/2010/main" val="2155820316"/>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53E53D5-D5ED-964B-88B1-63620A81D1F8}" type="datetimeFigureOut">
              <a:rPr lang="fr-FR" smtClean="0"/>
              <a:t>26/12/2022</a:t>
            </a:fld>
            <a:endParaRPr lang="fr-FR"/>
          </a:p>
        </p:txBody>
      </p:sp>
      <p:sp>
        <p:nvSpPr>
          <p:cNvPr id="4" name="Espace réservé de l'image des diapositives 3"/>
          <p:cNvSpPr>
            <a:spLocks noGrp="1" noRot="1" noChangeAspect="1"/>
          </p:cNvSpPr>
          <p:nvPr>
            <p:ph type="sldImg" idx="2"/>
          </p:nvPr>
        </p:nvSpPr>
        <p:spPr>
          <a:xfrm>
            <a:off x="1246188" y="1143000"/>
            <a:ext cx="4365625"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r>
              <a:rPr lang="fr-FR"/>
              <a:t>Modifier les styles du texte du masque
Deuxième niveau
Troisième niveau
Quatrième niveau
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09B1403-3C1A-434D-AC0D-3ADAE990133F}" type="slidenum">
              <a:rPr lang="fr-FR" smtClean="0"/>
              <a:t>‹N°›</a:t>
            </a:fld>
            <a:endParaRPr lang="fr-FR"/>
          </a:p>
        </p:txBody>
      </p:sp>
    </p:spTree>
    <p:extLst>
      <p:ext uri="{BB962C8B-B14F-4D97-AF65-F5344CB8AC3E}">
        <p14:creationId xmlns:p14="http://schemas.microsoft.com/office/powerpoint/2010/main" val="23000993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5"/>
          </p:nvPr>
        </p:nvSpPr>
        <p:spPr/>
        <p:txBody>
          <a:bodyPr/>
          <a:lstStyle/>
          <a:p>
            <a:fld id="{C09B1403-3C1A-434D-AC0D-3ADAE990133F}" type="slidenum">
              <a:rPr lang="fr-FR" smtClean="0"/>
              <a:t>6</a:t>
            </a:fld>
            <a:endParaRPr lang="fr-FR"/>
          </a:p>
        </p:txBody>
      </p:sp>
    </p:spTree>
    <p:extLst>
      <p:ext uri="{BB962C8B-B14F-4D97-AF65-F5344CB8AC3E}">
        <p14:creationId xmlns:p14="http://schemas.microsoft.com/office/powerpoint/2010/main" val="41495206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le 1"/>
          <p:cNvSpPr>
            <a:spLocks noGrp="1"/>
          </p:cNvSpPr>
          <p:nvPr>
            <p:ph type="ctrTitle"/>
          </p:nvPr>
        </p:nvSpPr>
        <p:spPr>
          <a:xfrm>
            <a:off x="801886" y="1237197"/>
            <a:ext cx="9088041" cy="2631887"/>
          </a:xfrm>
          <a:prstGeom prst="rect">
            <a:avLst/>
          </a:prstGeom>
        </p:spPr>
        <p:txBody>
          <a:bodyPr anchor="b"/>
          <a:lstStyle>
            <a:lvl1pPr algn="ctr">
              <a:defRPr sz="6614"/>
            </a:lvl1pPr>
          </a:lstStyle>
          <a:p>
            <a:r>
              <a:rPr lang="fr-FR"/>
              <a:t>Modifiez le style du titre</a:t>
            </a:r>
            <a:endParaRPr lang="en-US" dirty="0"/>
          </a:p>
        </p:txBody>
      </p:sp>
      <p:sp>
        <p:nvSpPr>
          <p:cNvPr id="3" name="Subtitle 2"/>
          <p:cNvSpPr>
            <a:spLocks noGrp="1"/>
          </p:cNvSpPr>
          <p:nvPr>
            <p:ph type="subTitle" idx="1"/>
          </p:nvPr>
        </p:nvSpPr>
        <p:spPr>
          <a:xfrm>
            <a:off x="1336477" y="3970580"/>
            <a:ext cx="8018860" cy="1825171"/>
          </a:xfrm>
          <a:prstGeom prst="rect">
            <a:avLst/>
          </a:prstGeom>
        </p:spPr>
        <p:txBody>
          <a:bodyPr/>
          <a:lstStyle>
            <a:lvl1pPr marL="0" indent="0" algn="ctr">
              <a:buNone/>
              <a:defRPr sz="2646"/>
            </a:lvl1pPr>
            <a:lvl2pPr marL="503972" indent="0" algn="ctr">
              <a:buNone/>
              <a:defRPr sz="2205"/>
            </a:lvl2pPr>
            <a:lvl3pPr marL="1007943" indent="0" algn="ctr">
              <a:buNone/>
              <a:defRPr sz="1984"/>
            </a:lvl3pPr>
            <a:lvl4pPr marL="1511915" indent="0" algn="ctr">
              <a:buNone/>
              <a:defRPr sz="1764"/>
            </a:lvl4pPr>
            <a:lvl5pPr marL="2015886" indent="0" algn="ctr">
              <a:buNone/>
              <a:defRPr sz="1764"/>
            </a:lvl5pPr>
            <a:lvl6pPr marL="2519858" indent="0" algn="ctr">
              <a:buNone/>
              <a:defRPr sz="1764"/>
            </a:lvl6pPr>
            <a:lvl7pPr marL="3023829" indent="0" algn="ctr">
              <a:buNone/>
              <a:defRPr sz="1764"/>
            </a:lvl7pPr>
            <a:lvl8pPr marL="3527801" indent="0" algn="ctr">
              <a:buNone/>
              <a:defRPr sz="1764"/>
            </a:lvl8pPr>
            <a:lvl9pPr marL="4031772" indent="0" algn="ctr">
              <a:buNone/>
              <a:defRPr sz="1764"/>
            </a:lvl9pPr>
          </a:lstStyle>
          <a:p>
            <a:r>
              <a:rPr lang="fr-FR"/>
              <a:t>Modifiez le style des sous-titres du masque</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81A18665-8689-A642-8522-9B026705554D}" type="datetime1">
              <a:rPr lang="fr-FR" smtClean="0"/>
              <a:t>26/12/2022</a:t>
            </a:fld>
            <a:endParaRPr lang="fr-F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404956079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Vertical Text Placeholder 2"/>
          <p:cNvSpPr>
            <a:spLocks noGrp="1"/>
          </p:cNvSpPr>
          <p:nvPr>
            <p:ph type="body" orient="vert" idx="1"/>
          </p:nvPr>
        </p:nvSpPr>
        <p:spPr>
          <a:xfrm>
            <a:off x="735062" y="2012414"/>
            <a:ext cx="9221689" cy="4796544"/>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11E82DE6-6112-2147-AE4A-FE385DEAC732}" type="datetime1">
              <a:rPr lang="fr-FR" smtClean="0"/>
              <a:t>26/12/2022</a:t>
            </a:fld>
            <a:endParaRPr lang="fr-F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355730065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651329" y="402483"/>
            <a:ext cx="2305422" cy="6406475"/>
          </a:xfrm>
          <a:prstGeom prst="rect">
            <a:avLst/>
          </a:prstGeo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735063" y="402483"/>
            <a:ext cx="6782619" cy="6406475"/>
          </a:xfrm>
          <a:prstGeom prst="rect">
            <a:avLst/>
          </a:prstGeo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EEDA64B9-4C16-EA4B-BB18-A0B99A42E719}" type="datetime1">
              <a:rPr lang="fr-FR" smtClean="0"/>
              <a:t>26/12/2022</a:t>
            </a:fld>
            <a:endParaRPr lang="fr-F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21596650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Content Placeholder 2"/>
          <p:cNvSpPr>
            <a:spLocks noGrp="1"/>
          </p:cNvSpPr>
          <p:nvPr>
            <p:ph idx="1"/>
          </p:nvPr>
        </p:nvSpPr>
        <p:spPr>
          <a:xfrm>
            <a:off x="735062" y="2012414"/>
            <a:ext cx="9221689"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1A5226D3-EC32-E44B-A89C-F570771F0FB7}" type="datetime1">
              <a:rPr lang="fr-FR" smtClean="0"/>
              <a:t>26/12/2022</a:t>
            </a:fld>
            <a:endParaRPr lang="fr-F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36379504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729494" y="1884671"/>
            <a:ext cx="9221689" cy="3144614"/>
          </a:xfrm>
          <a:prstGeom prst="rect">
            <a:avLst/>
          </a:prstGeom>
        </p:spPr>
        <p:txBody>
          <a:bodyPr anchor="b"/>
          <a:lstStyle>
            <a:lvl1pPr>
              <a:defRPr sz="6614"/>
            </a:lvl1pPr>
          </a:lstStyle>
          <a:p>
            <a:r>
              <a:rPr lang="fr-FR"/>
              <a:t>Modifiez le style du titre</a:t>
            </a:r>
            <a:endParaRPr lang="en-US" dirty="0"/>
          </a:p>
        </p:txBody>
      </p:sp>
      <p:sp>
        <p:nvSpPr>
          <p:cNvPr id="3" name="Text Placeholder 2"/>
          <p:cNvSpPr>
            <a:spLocks noGrp="1"/>
          </p:cNvSpPr>
          <p:nvPr>
            <p:ph type="body" idx="1"/>
          </p:nvPr>
        </p:nvSpPr>
        <p:spPr>
          <a:xfrm>
            <a:off x="729494" y="5059035"/>
            <a:ext cx="9221689" cy="1653678"/>
          </a:xfrm>
          <a:prstGeom prst="rect">
            <a:avLst/>
          </a:prstGeom>
        </p:spPr>
        <p:txBody>
          <a:bodyPr/>
          <a:lstStyle>
            <a:lvl1pPr marL="0" indent="0">
              <a:buNone/>
              <a:defRPr sz="2646">
                <a:solidFill>
                  <a:schemeClr val="tx1"/>
                </a:solidFill>
              </a:defRPr>
            </a:lvl1pPr>
            <a:lvl2pPr marL="503972" indent="0">
              <a:buNone/>
              <a:defRPr sz="2205">
                <a:solidFill>
                  <a:schemeClr val="tx1">
                    <a:tint val="75000"/>
                  </a:schemeClr>
                </a:solidFill>
              </a:defRPr>
            </a:lvl2pPr>
            <a:lvl3pPr marL="1007943" indent="0">
              <a:buNone/>
              <a:defRPr sz="1984">
                <a:solidFill>
                  <a:schemeClr val="tx1">
                    <a:tint val="75000"/>
                  </a:schemeClr>
                </a:solidFill>
              </a:defRPr>
            </a:lvl3pPr>
            <a:lvl4pPr marL="1511915" indent="0">
              <a:buNone/>
              <a:defRPr sz="1764">
                <a:solidFill>
                  <a:schemeClr val="tx1">
                    <a:tint val="75000"/>
                  </a:schemeClr>
                </a:solidFill>
              </a:defRPr>
            </a:lvl4pPr>
            <a:lvl5pPr marL="2015886" indent="0">
              <a:buNone/>
              <a:defRPr sz="1764">
                <a:solidFill>
                  <a:schemeClr val="tx1">
                    <a:tint val="75000"/>
                  </a:schemeClr>
                </a:solidFill>
              </a:defRPr>
            </a:lvl5pPr>
            <a:lvl6pPr marL="2519858" indent="0">
              <a:buNone/>
              <a:defRPr sz="1764">
                <a:solidFill>
                  <a:schemeClr val="tx1">
                    <a:tint val="75000"/>
                  </a:schemeClr>
                </a:solidFill>
              </a:defRPr>
            </a:lvl6pPr>
            <a:lvl7pPr marL="3023829" indent="0">
              <a:buNone/>
              <a:defRPr sz="1764">
                <a:solidFill>
                  <a:schemeClr val="tx1">
                    <a:tint val="75000"/>
                  </a:schemeClr>
                </a:solidFill>
              </a:defRPr>
            </a:lvl7pPr>
            <a:lvl8pPr marL="3527801" indent="0">
              <a:buNone/>
              <a:defRPr sz="1764">
                <a:solidFill>
                  <a:schemeClr val="tx1">
                    <a:tint val="75000"/>
                  </a:schemeClr>
                </a:solidFill>
              </a:defRPr>
            </a:lvl8pPr>
            <a:lvl9pPr marL="4031772" indent="0">
              <a:buNone/>
              <a:defRPr sz="1764">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a:xfrm>
            <a:off x="735062" y="7006700"/>
            <a:ext cx="2405658" cy="402483"/>
          </a:xfrm>
          <a:prstGeom prst="rect">
            <a:avLst/>
          </a:prstGeom>
        </p:spPr>
        <p:txBody>
          <a:bodyPr/>
          <a:lstStyle/>
          <a:p>
            <a:fld id="{EF25BF41-2CFB-F642-8C57-97F24BF63238}" type="datetime1">
              <a:rPr lang="fr-FR" smtClean="0"/>
              <a:t>26/12/2022</a:t>
            </a:fld>
            <a:endParaRPr lang="fr-FR"/>
          </a:p>
        </p:txBody>
      </p:sp>
      <p:sp>
        <p:nvSpPr>
          <p:cNvPr id="5" name="Footer Placeholder 4"/>
          <p:cNvSpPr>
            <a:spLocks noGrp="1"/>
          </p:cNvSpPr>
          <p:nvPr>
            <p:ph type="ftr" sz="quarter" idx="11"/>
          </p:nvPr>
        </p:nvSpPr>
        <p:spPr>
          <a:xfrm>
            <a:off x="3541663" y="7006700"/>
            <a:ext cx="3608487" cy="402483"/>
          </a:xfrm>
          <a:prstGeom prst="rect">
            <a:avLst/>
          </a:prstGeom>
        </p:spPr>
        <p:txBody>
          <a:bodyPr/>
          <a:lstStyle/>
          <a:p>
            <a:endParaRPr lang="fr-FR"/>
          </a:p>
        </p:txBody>
      </p:sp>
      <p:sp>
        <p:nvSpPr>
          <p:cNvPr id="6" name="Slide Number Placeholder 5"/>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4833254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Content Placeholder 2"/>
          <p:cNvSpPr>
            <a:spLocks noGrp="1"/>
          </p:cNvSpPr>
          <p:nvPr>
            <p:ph sz="half" idx="1"/>
          </p:nvPr>
        </p:nvSpPr>
        <p:spPr>
          <a:xfrm>
            <a:off x="735062" y="2012414"/>
            <a:ext cx="4544021"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5412730" y="2012414"/>
            <a:ext cx="4544021" cy="4796544"/>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1697EAE0-E00A-C64F-B246-AFE8E4D3F388}" type="datetime1">
              <a:rPr lang="fr-FR" smtClean="0"/>
              <a:t>26/12/2022</a:t>
            </a:fld>
            <a:endParaRPr lang="fr-F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15365615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a:xfrm>
            <a:off x="736455" y="402484"/>
            <a:ext cx="9221689" cy="1461188"/>
          </a:xfrm>
          <a:prstGeom prst="rect">
            <a:avLst/>
          </a:prstGeom>
        </p:spPr>
        <p:txBody>
          <a:bodyPr/>
          <a:lstStyle/>
          <a:p>
            <a:r>
              <a:rPr lang="fr-FR"/>
              <a:t>Modifiez le style du titre</a:t>
            </a:r>
            <a:endParaRPr lang="en-US" dirty="0"/>
          </a:p>
        </p:txBody>
      </p:sp>
      <p:sp>
        <p:nvSpPr>
          <p:cNvPr id="3" name="Text Placeholder 2"/>
          <p:cNvSpPr>
            <a:spLocks noGrp="1"/>
          </p:cNvSpPr>
          <p:nvPr>
            <p:ph type="body" idx="1"/>
          </p:nvPr>
        </p:nvSpPr>
        <p:spPr>
          <a:xfrm>
            <a:off x="736456" y="1853171"/>
            <a:ext cx="4523137"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4" name="Content Placeholder 3"/>
          <p:cNvSpPr>
            <a:spLocks noGrp="1"/>
          </p:cNvSpPr>
          <p:nvPr>
            <p:ph sz="half" idx="2"/>
          </p:nvPr>
        </p:nvSpPr>
        <p:spPr>
          <a:xfrm>
            <a:off x="736456" y="2761381"/>
            <a:ext cx="4523137" cy="406157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5412731" y="1853171"/>
            <a:ext cx="4545413" cy="908210"/>
          </a:xfrm>
          <a:prstGeom prst="rect">
            <a:avLst/>
          </a:prstGeom>
        </p:spPr>
        <p:txBody>
          <a:bodyPr anchor="b"/>
          <a:lstStyle>
            <a:lvl1pPr marL="0" indent="0">
              <a:buNone/>
              <a:defRPr sz="2646" b="1"/>
            </a:lvl1pPr>
            <a:lvl2pPr marL="503972" indent="0">
              <a:buNone/>
              <a:defRPr sz="2205" b="1"/>
            </a:lvl2pPr>
            <a:lvl3pPr marL="1007943" indent="0">
              <a:buNone/>
              <a:defRPr sz="1984" b="1"/>
            </a:lvl3pPr>
            <a:lvl4pPr marL="1511915" indent="0">
              <a:buNone/>
              <a:defRPr sz="1764" b="1"/>
            </a:lvl4pPr>
            <a:lvl5pPr marL="2015886" indent="0">
              <a:buNone/>
              <a:defRPr sz="1764" b="1"/>
            </a:lvl5pPr>
            <a:lvl6pPr marL="2519858" indent="0">
              <a:buNone/>
              <a:defRPr sz="1764" b="1"/>
            </a:lvl6pPr>
            <a:lvl7pPr marL="3023829" indent="0">
              <a:buNone/>
              <a:defRPr sz="1764" b="1"/>
            </a:lvl7pPr>
            <a:lvl8pPr marL="3527801" indent="0">
              <a:buNone/>
              <a:defRPr sz="1764" b="1"/>
            </a:lvl8pPr>
            <a:lvl9pPr marL="4031772" indent="0">
              <a:buNone/>
              <a:defRPr sz="1764" b="1"/>
            </a:lvl9pPr>
          </a:lstStyle>
          <a:p>
            <a:pPr lvl="0"/>
            <a:r>
              <a:rPr lang="fr-FR"/>
              <a:t>Cliquez pour modifier les styles du texte du masque</a:t>
            </a:r>
          </a:p>
        </p:txBody>
      </p:sp>
      <p:sp>
        <p:nvSpPr>
          <p:cNvPr id="6" name="Content Placeholder 5"/>
          <p:cNvSpPr>
            <a:spLocks noGrp="1"/>
          </p:cNvSpPr>
          <p:nvPr>
            <p:ph sz="quarter" idx="4"/>
          </p:nvPr>
        </p:nvSpPr>
        <p:spPr>
          <a:xfrm>
            <a:off x="5412731" y="2761381"/>
            <a:ext cx="4545413" cy="4061576"/>
          </a:xfrm>
          <a:prstGeom prst="rect">
            <a:avLst/>
          </a:prstGeo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a:xfrm>
            <a:off x="735062" y="7006700"/>
            <a:ext cx="2405658" cy="402483"/>
          </a:xfrm>
          <a:prstGeom prst="rect">
            <a:avLst/>
          </a:prstGeom>
        </p:spPr>
        <p:txBody>
          <a:bodyPr/>
          <a:lstStyle/>
          <a:p>
            <a:fld id="{ED0D963B-CB97-AB4C-ADB0-2F7DA90608F6}" type="datetime1">
              <a:rPr lang="fr-FR" smtClean="0"/>
              <a:t>26/12/2022</a:t>
            </a:fld>
            <a:endParaRPr lang="fr-FR"/>
          </a:p>
        </p:txBody>
      </p:sp>
      <p:sp>
        <p:nvSpPr>
          <p:cNvPr id="8" name="Footer Placeholder 7"/>
          <p:cNvSpPr>
            <a:spLocks noGrp="1"/>
          </p:cNvSpPr>
          <p:nvPr>
            <p:ph type="ftr" sz="quarter" idx="11"/>
          </p:nvPr>
        </p:nvSpPr>
        <p:spPr>
          <a:xfrm>
            <a:off x="3541663" y="7006700"/>
            <a:ext cx="3608487" cy="402483"/>
          </a:xfrm>
          <a:prstGeom prst="rect">
            <a:avLst/>
          </a:prstGeom>
        </p:spPr>
        <p:txBody>
          <a:bodyPr/>
          <a:lstStyle/>
          <a:p>
            <a:endParaRPr lang="fr-FR"/>
          </a:p>
        </p:txBody>
      </p:sp>
      <p:sp>
        <p:nvSpPr>
          <p:cNvPr id="9" name="Slide Number Placeholder 8"/>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99965641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a:xfrm>
            <a:off x="735062" y="402484"/>
            <a:ext cx="9221689" cy="1461188"/>
          </a:xfrm>
          <a:prstGeom prst="rect">
            <a:avLst/>
          </a:prstGeom>
        </p:spPr>
        <p:txBody>
          <a:bodyPr/>
          <a:lstStyle/>
          <a:p>
            <a:r>
              <a:rPr lang="fr-FR"/>
              <a:t>Modifiez le style du titre</a:t>
            </a:r>
            <a:endParaRPr lang="en-US" dirty="0"/>
          </a:p>
        </p:txBody>
      </p:sp>
      <p:sp>
        <p:nvSpPr>
          <p:cNvPr id="3" name="Date Placeholder 2"/>
          <p:cNvSpPr>
            <a:spLocks noGrp="1"/>
          </p:cNvSpPr>
          <p:nvPr>
            <p:ph type="dt" sz="half" idx="10"/>
          </p:nvPr>
        </p:nvSpPr>
        <p:spPr>
          <a:xfrm>
            <a:off x="735062" y="7006700"/>
            <a:ext cx="2405658" cy="402483"/>
          </a:xfrm>
          <a:prstGeom prst="rect">
            <a:avLst/>
          </a:prstGeom>
        </p:spPr>
        <p:txBody>
          <a:bodyPr/>
          <a:lstStyle/>
          <a:p>
            <a:fld id="{60726BA5-8BB4-2C49-84E1-C04EBD6DF53C}" type="datetime1">
              <a:rPr lang="fr-FR" smtClean="0"/>
              <a:t>26/12/2022</a:t>
            </a:fld>
            <a:endParaRPr lang="fr-FR"/>
          </a:p>
        </p:txBody>
      </p:sp>
      <p:sp>
        <p:nvSpPr>
          <p:cNvPr id="4" name="Footer Placeholder 3"/>
          <p:cNvSpPr>
            <a:spLocks noGrp="1"/>
          </p:cNvSpPr>
          <p:nvPr>
            <p:ph type="ftr" sz="quarter" idx="11"/>
          </p:nvPr>
        </p:nvSpPr>
        <p:spPr>
          <a:xfrm>
            <a:off x="3541663" y="7006700"/>
            <a:ext cx="3608487" cy="402483"/>
          </a:xfrm>
          <a:prstGeom prst="rect">
            <a:avLst/>
          </a:prstGeom>
        </p:spPr>
        <p:txBody>
          <a:bodyPr/>
          <a:lstStyle/>
          <a:p>
            <a:endParaRPr lang="fr-FR"/>
          </a:p>
        </p:txBody>
      </p:sp>
      <p:sp>
        <p:nvSpPr>
          <p:cNvPr id="5" name="Slide Number Placeholder 4"/>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2217063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735062" y="7006700"/>
            <a:ext cx="2405658" cy="402483"/>
          </a:xfrm>
          <a:prstGeom prst="rect">
            <a:avLst/>
          </a:prstGeom>
        </p:spPr>
        <p:txBody>
          <a:bodyPr/>
          <a:lstStyle/>
          <a:p>
            <a:fld id="{94813266-3812-1446-87ED-438CCA438A04}" type="datetime1">
              <a:rPr lang="fr-FR" smtClean="0"/>
              <a:t>26/12/2022</a:t>
            </a:fld>
            <a:endParaRPr lang="fr-FR"/>
          </a:p>
        </p:txBody>
      </p:sp>
      <p:sp>
        <p:nvSpPr>
          <p:cNvPr id="3" name="Footer Placeholder 2"/>
          <p:cNvSpPr>
            <a:spLocks noGrp="1"/>
          </p:cNvSpPr>
          <p:nvPr>
            <p:ph type="ftr" sz="quarter" idx="11"/>
          </p:nvPr>
        </p:nvSpPr>
        <p:spPr>
          <a:xfrm>
            <a:off x="3541663" y="7006700"/>
            <a:ext cx="3608487" cy="402483"/>
          </a:xfrm>
          <a:prstGeom prst="rect">
            <a:avLst/>
          </a:prstGeom>
        </p:spPr>
        <p:txBody>
          <a:bodyPr/>
          <a:lstStyle/>
          <a:p>
            <a:endParaRPr lang="fr-FR"/>
          </a:p>
        </p:txBody>
      </p:sp>
      <p:sp>
        <p:nvSpPr>
          <p:cNvPr id="4" name="Slide Number Placeholder 3"/>
          <p:cNvSpPr>
            <a:spLocks noGrp="1"/>
          </p:cNvSpPr>
          <p:nvPr>
            <p:ph type="sldNum" sz="quarter" idx="12"/>
          </p:nvPr>
        </p:nvSpPr>
        <p:spPr>
          <a:xfrm>
            <a:off x="7938194" y="7003000"/>
            <a:ext cx="2405658" cy="402483"/>
          </a:xfrm>
        </p:spPr>
        <p:txBody>
          <a:bodyPr/>
          <a:lstStyle>
            <a:lvl1pPr>
              <a:defRPr sz="1200" b="0" i="0">
                <a:solidFill>
                  <a:srgbClr val="17324B"/>
                </a:solidFill>
                <a:latin typeface="LEMON MILK" pitchFamily="2" charset="77"/>
              </a:defRPr>
            </a:lvl1pPr>
          </a:lstStyle>
          <a:p>
            <a:fld id="{762342CF-B6B4-1749-BE13-BD0DDABD5460}" type="slidenum">
              <a:rPr lang="fr-FR" smtClean="0"/>
              <a:pPr/>
              <a:t>‹N°›</a:t>
            </a:fld>
            <a:endParaRPr lang="fr-FR" dirty="0"/>
          </a:p>
        </p:txBody>
      </p:sp>
    </p:spTree>
    <p:extLst>
      <p:ext uri="{BB962C8B-B14F-4D97-AF65-F5344CB8AC3E}">
        <p14:creationId xmlns:p14="http://schemas.microsoft.com/office/powerpoint/2010/main" val="159708546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fr-FR"/>
              <a:t>Modifiez le style du titre</a:t>
            </a:r>
            <a:endParaRPr lang="en-US" dirty="0"/>
          </a:p>
        </p:txBody>
      </p:sp>
      <p:sp>
        <p:nvSpPr>
          <p:cNvPr id="3" name="Content Placeholder 2"/>
          <p:cNvSpPr>
            <a:spLocks noGrp="1"/>
          </p:cNvSpPr>
          <p:nvPr>
            <p:ph idx="1"/>
          </p:nvPr>
        </p:nvSpPr>
        <p:spPr>
          <a:xfrm>
            <a:off x="4545413" y="1088455"/>
            <a:ext cx="5412730" cy="5372269"/>
          </a:xfrm>
          <a:prstGeom prst="rect">
            <a:avLst/>
          </a:prstGeom>
        </p:spPr>
        <p:txBody>
          <a:bodyPr/>
          <a:lstStyle>
            <a:lvl1pPr>
              <a:defRPr sz="3527"/>
            </a:lvl1pPr>
            <a:lvl2pPr>
              <a:defRPr sz="3086"/>
            </a:lvl2pPr>
            <a:lvl3pPr>
              <a:defRPr sz="2646"/>
            </a:lvl3pPr>
            <a:lvl4pPr>
              <a:defRPr sz="2205"/>
            </a:lvl4pPr>
            <a:lvl5pPr>
              <a:defRPr sz="2205"/>
            </a:lvl5pPr>
            <a:lvl6pPr>
              <a:defRPr sz="2205"/>
            </a:lvl6pPr>
            <a:lvl7pPr>
              <a:defRPr sz="2205"/>
            </a:lvl7pPr>
            <a:lvl8pPr>
              <a:defRPr sz="2205"/>
            </a:lvl8pPr>
            <a:lvl9pPr>
              <a:defRPr sz="2205"/>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E7DDCD2F-EDA4-7C4E-9F99-165959284C24}" type="datetime1">
              <a:rPr lang="fr-FR" smtClean="0"/>
              <a:t>26/12/2022</a:t>
            </a:fld>
            <a:endParaRPr lang="fr-F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22288259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736455" y="503978"/>
            <a:ext cx="3448388" cy="1763924"/>
          </a:xfrm>
          <a:prstGeom prst="rect">
            <a:avLst/>
          </a:prstGeom>
        </p:spPr>
        <p:txBody>
          <a:bodyPr anchor="b"/>
          <a:lstStyle>
            <a:lvl1pPr>
              <a:defRPr sz="3527"/>
            </a:lvl1pPr>
          </a:lstStyle>
          <a:p>
            <a:r>
              <a:rPr lang="fr-FR"/>
              <a:t>Modifiez le style du titre</a:t>
            </a:r>
            <a:endParaRPr lang="en-US" dirty="0"/>
          </a:p>
        </p:txBody>
      </p:sp>
      <p:sp>
        <p:nvSpPr>
          <p:cNvPr id="3" name="Picture Placeholder 2"/>
          <p:cNvSpPr>
            <a:spLocks noGrp="1" noChangeAspect="1"/>
          </p:cNvSpPr>
          <p:nvPr>
            <p:ph type="pic" idx="1"/>
          </p:nvPr>
        </p:nvSpPr>
        <p:spPr>
          <a:xfrm>
            <a:off x="4545413" y="1088455"/>
            <a:ext cx="5412730" cy="5372269"/>
          </a:xfrm>
          <a:prstGeom prst="rect">
            <a:avLst/>
          </a:prstGeom>
        </p:spPr>
        <p:txBody>
          <a:bodyPr anchor="t"/>
          <a:lstStyle>
            <a:lvl1pPr marL="0" indent="0">
              <a:buNone/>
              <a:defRPr sz="3527"/>
            </a:lvl1pPr>
            <a:lvl2pPr marL="503972" indent="0">
              <a:buNone/>
              <a:defRPr sz="3086"/>
            </a:lvl2pPr>
            <a:lvl3pPr marL="1007943" indent="0">
              <a:buNone/>
              <a:defRPr sz="2646"/>
            </a:lvl3pPr>
            <a:lvl4pPr marL="1511915" indent="0">
              <a:buNone/>
              <a:defRPr sz="2205"/>
            </a:lvl4pPr>
            <a:lvl5pPr marL="2015886" indent="0">
              <a:buNone/>
              <a:defRPr sz="2205"/>
            </a:lvl5pPr>
            <a:lvl6pPr marL="2519858" indent="0">
              <a:buNone/>
              <a:defRPr sz="2205"/>
            </a:lvl6pPr>
            <a:lvl7pPr marL="3023829" indent="0">
              <a:buNone/>
              <a:defRPr sz="2205"/>
            </a:lvl7pPr>
            <a:lvl8pPr marL="3527801" indent="0">
              <a:buNone/>
              <a:defRPr sz="2205"/>
            </a:lvl8pPr>
            <a:lvl9pPr marL="4031772" indent="0">
              <a:buNone/>
              <a:defRPr sz="2205"/>
            </a:lvl9pPr>
          </a:lstStyle>
          <a:p>
            <a:r>
              <a:rPr lang="fr-FR"/>
              <a:t>Cliquez sur l'icône pour ajouter une image</a:t>
            </a:r>
            <a:endParaRPr lang="en-US" dirty="0"/>
          </a:p>
        </p:txBody>
      </p:sp>
      <p:sp>
        <p:nvSpPr>
          <p:cNvPr id="4" name="Text Placeholder 3"/>
          <p:cNvSpPr>
            <a:spLocks noGrp="1"/>
          </p:cNvSpPr>
          <p:nvPr>
            <p:ph type="body" sz="half" idx="2"/>
          </p:nvPr>
        </p:nvSpPr>
        <p:spPr>
          <a:xfrm>
            <a:off x="736455" y="2267902"/>
            <a:ext cx="3448388" cy="4201570"/>
          </a:xfrm>
          <a:prstGeom prst="rect">
            <a:avLst/>
          </a:prstGeom>
        </p:spPr>
        <p:txBody>
          <a:bodyPr/>
          <a:lstStyle>
            <a:lvl1pPr marL="0" indent="0">
              <a:buNone/>
              <a:defRPr sz="1764"/>
            </a:lvl1pPr>
            <a:lvl2pPr marL="503972" indent="0">
              <a:buNone/>
              <a:defRPr sz="1543"/>
            </a:lvl2pPr>
            <a:lvl3pPr marL="1007943" indent="0">
              <a:buNone/>
              <a:defRPr sz="1323"/>
            </a:lvl3pPr>
            <a:lvl4pPr marL="1511915" indent="0">
              <a:buNone/>
              <a:defRPr sz="1102"/>
            </a:lvl4pPr>
            <a:lvl5pPr marL="2015886" indent="0">
              <a:buNone/>
              <a:defRPr sz="1102"/>
            </a:lvl5pPr>
            <a:lvl6pPr marL="2519858" indent="0">
              <a:buNone/>
              <a:defRPr sz="1102"/>
            </a:lvl6pPr>
            <a:lvl7pPr marL="3023829" indent="0">
              <a:buNone/>
              <a:defRPr sz="1102"/>
            </a:lvl7pPr>
            <a:lvl8pPr marL="3527801" indent="0">
              <a:buNone/>
              <a:defRPr sz="1102"/>
            </a:lvl8pPr>
            <a:lvl9pPr marL="4031772" indent="0">
              <a:buNone/>
              <a:defRPr sz="1102"/>
            </a:lvl9pPr>
          </a:lstStyle>
          <a:p>
            <a:pPr lvl="0"/>
            <a:r>
              <a:rPr lang="fr-FR"/>
              <a:t>Cliquez pour modifier les styles du texte du masque</a:t>
            </a:r>
          </a:p>
        </p:txBody>
      </p:sp>
      <p:sp>
        <p:nvSpPr>
          <p:cNvPr id="5" name="Date Placeholder 4"/>
          <p:cNvSpPr>
            <a:spLocks noGrp="1"/>
          </p:cNvSpPr>
          <p:nvPr>
            <p:ph type="dt" sz="half" idx="10"/>
          </p:nvPr>
        </p:nvSpPr>
        <p:spPr>
          <a:xfrm>
            <a:off x="735062" y="7006700"/>
            <a:ext cx="2405658" cy="402483"/>
          </a:xfrm>
          <a:prstGeom prst="rect">
            <a:avLst/>
          </a:prstGeom>
        </p:spPr>
        <p:txBody>
          <a:bodyPr/>
          <a:lstStyle/>
          <a:p>
            <a:fld id="{93C0C0A5-D2AD-4B4A-93B9-DE7272DC02A4}" type="datetime1">
              <a:rPr lang="fr-FR" smtClean="0"/>
              <a:t>26/12/2022</a:t>
            </a:fld>
            <a:endParaRPr lang="fr-FR"/>
          </a:p>
        </p:txBody>
      </p:sp>
      <p:sp>
        <p:nvSpPr>
          <p:cNvPr id="6" name="Footer Placeholder 5"/>
          <p:cNvSpPr>
            <a:spLocks noGrp="1"/>
          </p:cNvSpPr>
          <p:nvPr>
            <p:ph type="ftr" sz="quarter" idx="11"/>
          </p:nvPr>
        </p:nvSpPr>
        <p:spPr>
          <a:xfrm>
            <a:off x="3541663" y="7006700"/>
            <a:ext cx="3608487" cy="402483"/>
          </a:xfrm>
          <a:prstGeom prst="rect">
            <a:avLst/>
          </a:prstGeom>
        </p:spPr>
        <p:txBody>
          <a:bodyPr/>
          <a:lstStyle/>
          <a:p>
            <a:endParaRPr lang="fr-FR"/>
          </a:p>
        </p:txBody>
      </p:sp>
      <p:sp>
        <p:nvSpPr>
          <p:cNvPr id="7" name="Slide Number Placeholder 6"/>
          <p:cNvSpPr>
            <a:spLocks noGrp="1"/>
          </p:cNvSpPr>
          <p:nvPr>
            <p:ph type="sldNum" sz="quarter" idx="12"/>
          </p:nvPr>
        </p:nvSpPr>
        <p:spPr/>
        <p:txBody>
          <a:bodyPr/>
          <a:lstStyle/>
          <a:p>
            <a:fld id="{762342CF-B6B4-1749-BE13-BD0DDABD5460}" type="slidenum">
              <a:rPr lang="fr-FR" smtClean="0"/>
              <a:t>‹N°›</a:t>
            </a:fld>
            <a:endParaRPr lang="fr-FR"/>
          </a:p>
        </p:txBody>
      </p:sp>
    </p:spTree>
    <p:extLst>
      <p:ext uri="{BB962C8B-B14F-4D97-AF65-F5344CB8AC3E}">
        <p14:creationId xmlns:p14="http://schemas.microsoft.com/office/powerpoint/2010/main" val="18110267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Slide Number Placeholder 5"/>
          <p:cNvSpPr>
            <a:spLocks noGrp="1"/>
          </p:cNvSpPr>
          <p:nvPr>
            <p:ph type="sldNum" sz="quarter" idx="4"/>
          </p:nvPr>
        </p:nvSpPr>
        <p:spPr>
          <a:xfrm>
            <a:off x="7938194" y="7006700"/>
            <a:ext cx="2405658" cy="402483"/>
          </a:xfrm>
          <a:prstGeom prst="rect">
            <a:avLst/>
          </a:prstGeom>
        </p:spPr>
        <p:txBody>
          <a:bodyPr vert="horz" lIns="91440" tIns="45720" rIns="91440" bIns="45720" rtlCol="0" anchor="ctr"/>
          <a:lstStyle>
            <a:lvl1pPr algn="r">
              <a:defRPr sz="1200" b="0" i="0">
                <a:solidFill>
                  <a:srgbClr val="17324B"/>
                </a:solidFill>
                <a:latin typeface="Typold" panose="020B0004030204060B03" pitchFamily="34" charset="77"/>
                <a:ea typeface="Typold" panose="020B0004030204060B03" pitchFamily="34" charset="77"/>
              </a:defRPr>
            </a:lvl1pPr>
          </a:lstStyle>
          <a:p>
            <a:fld id="{762342CF-B6B4-1749-BE13-BD0DDABD5460}" type="slidenum">
              <a:rPr lang="fr-FR" smtClean="0"/>
              <a:pPr/>
              <a:t>‹N°›</a:t>
            </a:fld>
            <a:endParaRPr lang="fr-FR" dirty="0"/>
          </a:p>
        </p:txBody>
      </p:sp>
    </p:spTree>
    <p:extLst>
      <p:ext uri="{BB962C8B-B14F-4D97-AF65-F5344CB8AC3E}">
        <p14:creationId xmlns:p14="http://schemas.microsoft.com/office/powerpoint/2010/main" val="115200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hf hdr="0" ftr="0" dt="0"/>
  <p:txStyles>
    <p:titleStyle>
      <a:lvl1pPr algn="l" defTabSz="1007943" rtl="0" eaLnBrk="1" latinLnBrk="0" hangingPunct="1">
        <a:lnSpc>
          <a:spcPct val="90000"/>
        </a:lnSpc>
        <a:spcBef>
          <a:spcPct val="0"/>
        </a:spcBef>
        <a:buNone/>
        <a:defRPr sz="4850" kern="1200">
          <a:solidFill>
            <a:schemeClr val="tx1"/>
          </a:solidFill>
          <a:latin typeface="+mj-lt"/>
          <a:ea typeface="+mj-ea"/>
          <a:cs typeface="+mj-cs"/>
        </a:defRPr>
      </a:lvl1pPr>
    </p:titleStyle>
    <p:bodyStyle>
      <a:lvl1pPr marL="251986" indent="-251986" algn="l" defTabSz="1007943" rtl="0" eaLnBrk="1" latinLnBrk="0" hangingPunct="1">
        <a:lnSpc>
          <a:spcPct val="90000"/>
        </a:lnSpc>
        <a:spcBef>
          <a:spcPts val="1102"/>
        </a:spcBef>
        <a:buFont typeface="Arial" panose="020B0604020202020204" pitchFamily="34" charset="0"/>
        <a:buChar char="•"/>
        <a:defRPr sz="3086" kern="1200">
          <a:solidFill>
            <a:schemeClr val="tx1"/>
          </a:solidFill>
          <a:latin typeface="+mn-lt"/>
          <a:ea typeface="+mn-ea"/>
          <a:cs typeface="+mn-cs"/>
        </a:defRPr>
      </a:lvl1pPr>
      <a:lvl2pPr marL="755957" indent="-251986" algn="l" defTabSz="1007943" rtl="0" eaLnBrk="1" latinLnBrk="0" hangingPunct="1">
        <a:lnSpc>
          <a:spcPct val="90000"/>
        </a:lnSpc>
        <a:spcBef>
          <a:spcPts val="551"/>
        </a:spcBef>
        <a:buFont typeface="Arial" panose="020B0604020202020204" pitchFamily="34" charset="0"/>
        <a:buChar char="•"/>
        <a:defRPr sz="2646" kern="1200">
          <a:solidFill>
            <a:schemeClr val="tx1"/>
          </a:solidFill>
          <a:latin typeface="+mn-lt"/>
          <a:ea typeface="+mn-ea"/>
          <a:cs typeface="+mn-cs"/>
        </a:defRPr>
      </a:lvl2pPr>
      <a:lvl3pPr marL="1259929" indent="-251986" algn="l" defTabSz="1007943" rtl="0" eaLnBrk="1" latinLnBrk="0" hangingPunct="1">
        <a:lnSpc>
          <a:spcPct val="90000"/>
        </a:lnSpc>
        <a:spcBef>
          <a:spcPts val="551"/>
        </a:spcBef>
        <a:buFont typeface="Arial" panose="020B0604020202020204" pitchFamily="34" charset="0"/>
        <a:buChar char="•"/>
        <a:defRPr sz="2205" kern="1200">
          <a:solidFill>
            <a:schemeClr val="tx1"/>
          </a:solidFill>
          <a:latin typeface="+mn-lt"/>
          <a:ea typeface="+mn-ea"/>
          <a:cs typeface="+mn-cs"/>
        </a:defRPr>
      </a:lvl3pPr>
      <a:lvl4pPr marL="1763900"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4pPr>
      <a:lvl5pPr marL="2267872"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5pPr>
      <a:lvl6pPr marL="2771844"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6pPr>
      <a:lvl7pPr marL="3275815"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7pPr>
      <a:lvl8pPr marL="3779787"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8pPr>
      <a:lvl9pPr marL="4283758" indent="-251986" algn="l" defTabSz="1007943" rtl="0" eaLnBrk="1" latinLnBrk="0" hangingPunct="1">
        <a:lnSpc>
          <a:spcPct val="90000"/>
        </a:lnSpc>
        <a:spcBef>
          <a:spcPts val="551"/>
        </a:spcBef>
        <a:buFont typeface="Arial" panose="020B0604020202020204" pitchFamily="34" charset="0"/>
        <a:buChar char="•"/>
        <a:defRPr sz="1984" kern="1200">
          <a:solidFill>
            <a:schemeClr val="tx1"/>
          </a:solidFill>
          <a:latin typeface="+mn-lt"/>
          <a:ea typeface="+mn-ea"/>
          <a:cs typeface="+mn-cs"/>
        </a:defRPr>
      </a:lvl9pPr>
    </p:bodyStyle>
    <p:otherStyle>
      <a:defPPr>
        <a:defRPr lang="en-US"/>
      </a:defPPr>
      <a:lvl1pPr marL="0" algn="l" defTabSz="1007943" rtl="0" eaLnBrk="1" latinLnBrk="0" hangingPunct="1">
        <a:defRPr sz="1984" kern="1200">
          <a:solidFill>
            <a:schemeClr val="tx1"/>
          </a:solidFill>
          <a:latin typeface="+mn-lt"/>
          <a:ea typeface="+mn-ea"/>
          <a:cs typeface="+mn-cs"/>
        </a:defRPr>
      </a:lvl1pPr>
      <a:lvl2pPr marL="503972" algn="l" defTabSz="1007943" rtl="0" eaLnBrk="1" latinLnBrk="0" hangingPunct="1">
        <a:defRPr sz="1984" kern="1200">
          <a:solidFill>
            <a:schemeClr val="tx1"/>
          </a:solidFill>
          <a:latin typeface="+mn-lt"/>
          <a:ea typeface="+mn-ea"/>
          <a:cs typeface="+mn-cs"/>
        </a:defRPr>
      </a:lvl2pPr>
      <a:lvl3pPr marL="1007943" algn="l" defTabSz="1007943" rtl="0" eaLnBrk="1" latinLnBrk="0" hangingPunct="1">
        <a:defRPr sz="1984" kern="1200">
          <a:solidFill>
            <a:schemeClr val="tx1"/>
          </a:solidFill>
          <a:latin typeface="+mn-lt"/>
          <a:ea typeface="+mn-ea"/>
          <a:cs typeface="+mn-cs"/>
        </a:defRPr>
      </a:lvl3pPr>
      <a:lvl4pPr marL="1511915" algn="l" defTabSz="1007943" rtl="0" eaLnBrk="1" latinLnBrk="0" hangingPunct="1">
        <a:defRPr sz="1984" kern="1200">
          <a:solidFill>
            <a:schemeClr val="tx1"/>
          </a:solidFill>
          <a:latin typeface="+mn-lt"/>
          <a:ea typeface="+mn-ea"/>
          <a:cs typeface="+mn-cs"/>
        </a:defRPr>
      </a:lvl4pPr>
      <a:lvl5pPr marL="2015886" algn="l" defTabSz="1007943" rtl="0" eaLnBrk="1" latinLnBrk="0" hangingPunct="1">
        <a:defRPr sz="1984" kern="1200">
          <a:solidFill>
            <a:schemeClr val="tx1"/>
          </a:solidFill>
          <a:latin typeface="+mn-lt"/>
          <a:ea typeface="+mn-ea"/>
          <a:cs typeface="+mn-cs"/>
        </a:defRPr>
      </a:lvl5pPr>
      <a:lvl6pPr marL="2519858" algn="l" defTabSz="1007943" rtl="0" eaLnBrk="1" latinLnBrk="0" hangingPunct="1">
        <a:defRPr sz="1984" kern="1200">
          <a:solidFill>
            <a:schemeClr val="tx1"/>
          </a:solidFill>
          <a:latin typeface="+mn-lt"/>
          <a:ea typeface="+mn-ea"/>
          <a:cs typeface="+mn-cs"/>
        </a:defRPr>
      </a:lvl6pPr>
      <a:lvl7pPr marL="3023829" algn="l" defTabSz="1007943" rtl="0" eaLnBrk="1" latinLnBrk="0" hangingPunct="1">
        <a:defRPr sz="1984" kern="1200">
          <a:solidFill>
            <a:schemeClr val="tx1"/>
          </a:solidFill>
          <a:latin typeface="+mn-lt"/>
          <a:ea typeface="+mn-ea"/>
          <a:cs typeface="+mn-cs"/>
        </a:defRPr>
      </a:lvl7pPr>
      <a:lvl8pPr marL="3527801" algn="l" defTabSz="1007943" rtl="0" eaLnBrk="1" latinLnBrk="0" hangingPunct="1">
        <a:defRPr sz="1984" kern="1200">
          <a:solidFill>
            <a:schemeClr val="tx1"/>
          </a:solidFill>
          <a:latin typeface="+mn-lt"/>
          <a:ea typeface="+mn-ea"/>
          <a:cs typeface="+mn-cs"/>
        </a:defRPr>
      </a:lvl8pPr>
      <a:lvl9pPr marL="4031772" algn="l" defTabSz="1007943" rtl="0" eaLnBrk="1" latinLnBrk="0" hangingPunct="1">
        <a:defRPr sz="1984"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g"/><Relationship Id="rId1" Type="http://schemas.openxmlformats.org/officeDocument/2006/relationships/slideLayout" Target="../slideLayouts/slideLayout7.xml"/><Relationship Id="rId4" Type="http://schemas.openxmlformats.org/officeDocument/2006/relationships/image" Target="../media/image3.emf"/></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emf"/></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4.png"/><Relationship Id="rId1" Type="http://schemas.openxmlformats.org/officeDocument/2006/relationships/slideLayout" Target="../slideLayouts/slideLayout7.xml"/><Relationship Id="rId5" Type="http://schemas.openxmlformats.org/officeDocument/2006/relationships/image" Target="../media/image11.pn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Image 6">
            <a:extLst>
              <a:ext uri="{FF2B5EF4-FFF2-40B4-BE49-F238E27FC236}">
                <a16:creationId xmlns:a16="http://schemas.microsoft.com/office/drawing/2014/main" id="{CBC82534-2D42-9C41-8AB5-92F9C124BC69}"/>
              </a:ext>
            </a:extLst>
          </p:cNvPr>
          <p:cNvPicPr>
            <a:picLocks noChangeAspect="1"/>
          </p:cNvPicPr>
          <p:nvPr/>
        </p:nvPicPr>
        <p:blipFill rotWithShape="1">
          <a:blip r:embed="rId2"/>
          <a:srcRect l="6077" t="-15" r="7" b="-15"/>
          <a:stretch/>
        </p:blipFill>
        <p:spPr>
          <a:xfrm>
            <a:off x="0" y="0"/>
            <a:ext cx="10691813" cy="6119418"/>
          </a:xfrm>
          <a:prstGeom prst="rect">
            <a:avLst/>
          </a:prstGeom>
        </p:spPr>
      </p:pic>
      <p:pic>
        <p:nvPicPr>
          <p:cNvPr id="8" name="Image 7">
            <a:extLst>
              <a:ext uri="{FF2B5EF4-FFF2-40B4-BE49-F238E27FC236}">
                <a16:creationId xmlns:a16="http://schemas.microsoft.com/office/drawing/2014/main" id="{62136391-12C9-A847-85A3-FDF3E4FCF32E}"/>
              </a:ext>
            </a:extLst>
          </p:cNvPr>
          <p:cNvPicPr>
            <a:picLocks noChangeAspect="1"/>
          </p:cNvPicPr>
          <p:nvPr/>
        </p:nvPicPr>
        <p:blipFill>
          <a:blip r:embed="rId3"/>
          <a:stretch>
            <a:fillRect/>
          </a:stretch>
        </p:blipFill>
        <p:spPr>
          <a:xfrm>
            <a:off x="5650" y="2855"/>
            <a:ext cx="10680700" cy="5397500"/>
          </a:xfrm>
          <a:prstGeom prst="rect">
            <a:avLst/>
          </a:prstGeom>
        </p:spPr>
      </p:pic>
      <p:sp>
        <p:nvSpPr>
          <p:cNvPr id="9" name="Espace réservé du numéro de diapositive 2">
            <a:extLst>
              <a:ext uri="{FF2B5EF4-FFF2-40B4-BE49-F238E27FC236}">
                <a16:creationId xmlns:a16="http://schemas.microsoft.com/office/drawing/2014/main" id="{941E5951-BDC1-3945-83BF-EF209BE363AA}"/>
              </a:ext>
            </a:extLst>
          </p:cNvPr>
          <p:cNvSpPr>
            <a:spLocks noGrp="1"/>
          </p:cNvSpPr>
          <p:nvPr>
            <p:ph type="sldNum" sz="quarter" idx="12"/>
          </p:nvPr>
        </p:nvSpPr>
        <p:spPr>
          <a:xfrm>
            <a:off x="7938194" y="7003000"/>
            <a:ext cx="2405658" cy="402483"/>
          </a:xfrm>
        </p:spPr>
        <p:txBody>
          <a:bodyPr/>
          <a:lstStyle/>
          <a:p>
            <a:pPr defTabSz="1007943">
              <a:defRPr/>
            </a:pPr>
            <a:fld id="{852AD8FB-B0EC-BD46-B954-055813A8BB05}" type="slidenum">
              <a:rPr lang="fr-FR">
                <a:solidFill>
                  <a:srgbClr val="242340"/>
                </a:solidFill>
                <a:latin typeface="Calibri" panose="020F0502020204030204"/>
              </a:rPr>
              <a:pPr defTabSz="1007943">
                <a:defRPr/>
              </a:pPr>
              <a:t>1</a:t>
            </a:fld>
            <a:endParaRPr lang="fr-FR" dirty="0">
              <a:solidFill>
                <a:srgbClr val="242340"/>
              </a:solidFill>
              <a:latin typeface="Calibri" panose="020F0502020204030204"/>
            </a:endParaRPr>
          </a:p>
        </p:txBody>
      </p:sp>
      <p:pic>
        <p:nvPicPr>
          <p:cNvPr id="10" name="Image 9">
            <a:extLst>
              <a:ext uri="{FF2B5EF4-FFF2-40B4-BE49-F238E27FC236}">
                <a16:creationId xmlns:a16="http://schemas.microsoft.com/office/drawing/2014/main" id="{98809ECE-F4CF-E140-B342-8F04BA765FFC}"/>
              </a:ext>
            </a:extLst>
          </p:cNvPr>
          <p:cNvPicPr>
            <a:picLocks noChangeAspect="1"/>
          </p:cNvPicPr>
          <p:nvPr/>
        </p:nvPicPr>
        <p:blipFill>
          <a:blip r:embed="rId4"/>
          <a:stretch>
            <a:fillRect/>
          </a:stretch>
        </p:blipFill>
        <p:spPr>
          <a:xfrm>
            <a:off x="350421" y="6738566"/>
            <a:ext cx="3006188" cy="635110"/>
          </a:xfrm>
          <a:prstGeom prst="rect">
            <a:avLst/>
          </a:prstGeom>
        </p:spPr>
      </p:pic>
      <p:sp>
        <p:nvSpPr>
          <p:cNvPr id="11" name="Rectangle 10">
            <a:extLst>
              <a:ext uri="{FF2B5EF4-FFF2-40B4-BE49-F238E27FC236}">
                <a16:creationId xmlns:a16="http://schemas.microsoft.com/office/drawing/2014/main" id="{B708E107-93C8-BD44-B0B3-B1C3E2CF685B}"/>
              </a:ext>
            </a:extLst>
          </p:cNvPr>
          <p:cNvSpPr/>
          <p:nvPr/>
        </p:nvSpPr>
        <p:spPr>
          <a:xfrm>
            <a:off x="5849962" y="1289069"/>
            <a:ext cx="4320480" cy="504056"/>
          </a:xfrm>
          <a:prstGeom prst="rect">
            <a:avLst/>
          </a:prstGeom>
          <a:noFill/>
          <a:ln w="571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defTabSz="1007943">
              <a:defRPr/>
            </a:pPr>
            <a:r>
              <a:rPr lang="fr-FR" b="1" dirty="0">
                <a:solidFill>
                  <a:schemeClr val="bg1"/>
                </a:solidFill>
                <a:latin typeface="Jost" pitchFamily="2" charset="77"/>
                <a:ea typeface="Jost" pitchFamily="2" charset="77"/>
                <a:cs typeface="Arial" panose="020B0604020202020204" pitchFamily="34" charset="0"/>
              </a:rPr>
              <a:t>NOTRE DÉMARCHE RSE</a:t>
            </a:r>
          </a:p>
        </p:txBody>
      </p:sp>
    </p:spTree>
    <p:extLst>
      <p:ext uri="{BB962C8B-B14F-4D97-AF65-F5344CB8AC3E}">
        <p14:creationId xmlns:p14="http://schemas.microsoft.com/office/powerpoint/2010/main" val="354443881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Image 20">
            <a:extLst>
              <a:ext uri="{FF2B5EF4-FFF2-40B4-BE49-F238E27FC236}">
                <a16:creationId xmlns:a16="http://schemas.microsoft.com/office/drawing/2014/main" id="{24BC25A1-A33F-D741-B31E-03E6BC4F81F8}"/>
              </a:ext>
            </a:extLst>
          </p:cNvPr>
          <p:cNvPicPr>
            <a:picLocks noChangeAspect="1"/>
          </p:cNvPicPr>
          <p:nvPr/>
        </p:nvPicPr>
        <p:blipFill rotWithShape="1">
          <a:blip r:embed="rId2">
            <a:alphaModFix/>
          </a:blip>
          <a:srcRect l="-7" t="-6" r="-7" b="-6"/>
          <a:stretch/>
        </p:blipFill>
        <p:spPr>
          <a:xfrm rot="5400000" flipH="1">
            <a:off x="5115466" y="3120616"/>
            <a:ext cx="5645454" cy="5549959"/>
          </a:xfrm>
          <a:prstGeom prst="rect">
            <a:avLst/>
          </a:prstGeom>
        </p:spPr>
      </p:pic>
      <p:sp>
        <p:nvSpPr>
          <p:cNvPr id="55" name="Rectangle : avec coins arrondis en diagonale 54">
            <a:extLst>
              <a:ext uri="{FF2B5EF4-FFF2-40B4-BE49-F238E27FC236}">
                <a16:creationId xmlns:a16="http://schemas.microsoft.com/office/drawing/2014/main" id="{AD8898A3-98CF-FF44-B51B-4B85C5E54959}"/>
              </a:ext>
            </a:extLst>
          </p:cNvPr>
          <p:cNvSpPr/>
          <p:nvPr/>
        </p:nvSpPr>
        <p:spPr>
          <a:xfrm>
            <a:off x="5406510" y="476399"/>
            <a:ext cx="4864596" cy="1550608"/>
          </a:xfrm>
          <a:prstGeom prst="round2DiagRect">
            <a:avLst>
              <a:gd name="adj1" fmla="val 6411"/>
              <a:gd name="adj2" fmla="val 0"/>
            </a:avLst>
          </a:prstGeom>
          <a:solidFill>
            <a:schemeClr val="bg1"/>
          </a:solidFill>
          <a:ln>
            <a:solidFill>
              <a:srgbClr val="ABCC3A"/>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2</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33338" y="846811"/>
            <a:ext cx="4770858" cy="1200329"/>
          </a:xfrm>
          <a:prstGeom prst="rect">
            <a:avLst/>
          </a:prstGeom>
        </p:spPr>
        <p:txBody>
          <a:bodyPr wrap="none">
            <a:spAutoFit/>
          </a:bodyPr>
          <a:lstStyle/>
          <a:p>
            <a:r>
              <a:rPr lang="fr-FR" sz="3600" dirty="0">
                <a:solidFill>
                  <a:srgbClr val="17324B"/>
                </a:solidFill>
                <a:latin typeface="Jost" pitchFamily="2" charset="77"/>
                <a:ea typeface="Jost" pitchFamily="2" charset="77"/>
                <a:cs typeface="Arial Black" panose="020B0604020202020204" pitchFamily="34" charset="0"/>
              </a:rPr>
              <a:t>DÉMARCHE </a:t>
            </a:r>
          </a:p>
          <a:p>
            <a:r>
              <a:rPr lang="fr-FR" sz="3600" dirty="0">
                <a:solidFill>
                  <a:srgbClr val="17324B"/>
                </a:solidFill>
                <a:latin typeface="Jost" pitchFamily="2" charset="77"/>
                <a:ea typeface="Jost" pitchFamily="2" charset="77"/>
                <a:cs typeface="Arial Black" panose="020B0604020202020204" pitchFamily="34" charset="0"/>
              </a:rPr>
              <a:t>ENVIRONNEMENTALE</a:t>
            </a:r>
          </a:p>
        </p:txBody>
      </p:sp>
      <p:sp>
        <p:nvSpPr>
          <p:cNvPr id="18" name="Rectangle 17">
            <a:extLst>
              <a:ext uri="{FF2B5EF4-FFF2-40B4-BE49-F238E27FC236}">
                <a16:creationId xmlns:a16="http://schemas.microsoft.com/office/drawing/2014/main" id="{2CC6A59E-F3DA-6D4B-9C57-05A46D4A8E60}"/>
              </a:ext>
            </a:extLst>
          </p:cNvPr>
          <p:cNvSpPr/>
          <p:nvPr/>
        </p:nvSpPr>
        <p:spPr>
          <a:xfrm>
            <a:off x="379215" y="504552"/>
            <a:ext cx="2088232" cy="307777"/>
          </a:xfrm>
          <a:prstGeom prst="rect">
            <a:avLst/>
          </a:prstGeom>
          <a:solidFill>
            <a:srgbClr val="ABCC3A"/>
          </a:solidFill>
        </p:spPr>
        <p:txBody>
          <a:bodyPr wrap="square">
            <a:spAutoFit/>
          </a:bodyPr>
          <a:lstStyle/>
          <a:p>
            <a:pPr algn="ctr"/>
            <a:r>
              <a:rPr lang="fr-FR" sz="1400" dirty="0">
                <a:solidFill>
                  <a:schemeClr val="bg1"/>
                </a:solidFill>
                <a:latin typeface="Jost" pitchFamily="2" charset="77"/>
                <a:ea typeface="Jost" pitchFamily="2" charset="77"/>
                <a:cs typeface="Arial Black" panose="020B0604020202020204" pitchFamily="34" charset="0"/>
              </a:rPr>
              <a:t>NOTRE DÉMARCHE RSE</a:t>
            </a:r>
          </a:p>
        </p:txBody>
      </p:sp>
      <p:sp>
        <p:nvSpPr>
          <p:cNvPr id="19" name="ZoneTexte 18">
            <a:extLst>
              <a:ext uri="{FF2B5EF4-FFF2-40B4-BE49-F238E27FC236}">
                <a16:creationId xmlns:a16="http://schemas.microsoft.com/office/drawing/2014/main" id="{2EAF6DFD-A69B-9F4D-A09F-4238FB0CA3AD}"/>
              </a:ext>
            </a:extLst>
          </p:cNvPr>
          <p:cNvSpPr txBox="1"/>
          <p:nvPr/>
        </p:nvSpPr>
        <p:spPr>
          <a:xfrm>
            <a:off x="379215" y="4517007"/>
            <a:ext cx="3166491" cy="295915"/>
          </a:xfrm>
          <a:prstGeom prst="rect">
            <a:avLst/>
          </a:prstGeom>
          <a:solidFill>
            <a:srgbClr val="17324B"/>
          </a:solidFill>
        </p:spPr>
        <p:txBody>
          <a:bodyPr wrap="square" rtlCol="0">
            <a:spAutoFit/>
          </a:bodyPr>
          <a:lstStyle/>
          <a:p>
            <a:pPr algn="ctr" defTabSz="1007943">
              <a:defRPr/>
            </a:pPr>
            <a:r>
              <a:rPr lang="fr-FR" sz="1323" dirty="0">
                <a:solidFill>
                  <a:schemeClr val="bg1"/>
                </a:solidFill>
                <a:latin typeface="Jost" pitchFamily="2" charset="77"/>
                <a:ea typeface="Jost" pitchFamily="2" charset="77"/>
                <a:cs typeface="Arial Black" panose="020B0604020202020204" pitchFamily="34" charset="0"/>
              </a:rPr>
              <a:t>COMPORTEMENT ECO RESPONSABLE</a:t>
            </a:r>
            <a:endParaRPr lang="fr-FR" sz="1323" dirty="0">
              <a:solidFill>
                <a:schemeClr val="bg1"/>
              </a:solidFill>
              <a:latin typeface="Jost" pitchFamily="2" charset="77"/>
              <a:ea typeface="Jost" pitchFamily="2" charset="77"/>
            </a:endParaRPr>
          </a:p>
        </p:txBody>
      </p:sp>
      <p:sp>
        <p:nvSpPr>
          <p:cNvPr id="30" name="ZoneTexte 29">
            <a:extLst>
              <a:ext uri="{FF2B5EF4-FFF2-40B4-BE49-F238E27FC236}">
                <a16:creationId xmlns:a16="http://schemas.microsoft.com/office/drawing/2014/main" id="{685967F5-EFE7-ED4C-9599-3FBFE16267F9}"/>
              </a:ext>
            </a:extLst>
          </p:cNvPr>
          <p:cNvSpPr txBox="1"/>
          <p:nvPr/>
        </p:nvSpPr>
        <p:spPr>
          <a:xfrm>
            <a:off x="305346" y="2293781"/>
            <a:ext cx="6720911" cy="2308324"/>
          </a:xfrm>
          <a:prstGeom prst="rect">
            <a:avLst/>
          </a:prstGeom>
          <a:noFill/>
        </p:spPr>
        <p:txBody>
          <a:bodyPr wrap="square" rtlCol="0">
            <a:spAutoFit/>
          </a:bodyPr>
          <a:lstStyle/>
          <a:p>
            <a:r>
              <a:rPr lang="fr-FR" sz="1200" dirty="0">
                <a:solidFill>
                  <a:srgbClr val="17324B"/>
                </a:solidFill>
                <a:latin typeface="Jost" pitchFamily="2" charset="77"/>
                <a:ea typeface="Jost" pitchFamily="2" charset="77"/>
                <a:cs typeface="Arial" panose="020B0604020202020204" pitchFamily="34" charset="0"/>
              </a:rPr>
              <a:t>Depuis plus de 15 ans, notre société est ancré dans une </a:t>
            </a:r>
            <a:r>
              <a:rPr lang="fr-FR" sz="1200" b="1" dirty="0">
                <a:solidFill>
                  <a:srgbClr val="17324B"/>
                </a:solidFill>
                <a:latin typeface="Jost" pitchFamily="2" charset="77"/>
                <a:ea typeface="Jost" pitchFamily="2" charset="77"/>
                <a:cs typeface="Arial" panose="020B0604020202020204" pitchFamily="34" charset="0"/>
              </a:rPr>
              <a:t>démarche responsable sociétale d’amélioration continue environnementale, et d’amélioration continue qualité. </a:t>
            </a:r>
          </a:p>
          <a:p>
            <a:r>
              <a:rPr lang="fr-FR" sz="1200" dirty="0">
                <a:solidFill>
                  <a:srgbClr val="17324B"/>
                </a:solidFill>
                <a:latin typeface="Jost" pitchFamily="2" charset="77"/>
                <a:ea typeface="Jost" pitchFamily="2" charset="77"/>
                <a:cs typeface="Arial" panose="020B0604020202020204" pitchFamily="34" charset="0"/>
              </a:rPr>
              <a:t> </a:t>
            </a:r>
          </a:p>
          <a:p>
            <a:r>
              <a:rPr lang="fr-FR" sz="1200" dirty="0">
                <a:solidFill>
                  <a:srgbClr val="17324B"/>
                </a:solidFill>
                <a:latin typeface="Jost" pitchFamily="2" charset="77"/>
                <a:ea typeface="Jost" pitchFamily="2" charset="77"/>
                <a:cs typeface="Arial" panose="020B0604020202020204" pitchFamily="34" charset="0"/>
              </a:rPr>
              <a:t>Nous avons souhaité nous appuyer sur les </a:t>
            </a:r>
            <a:r>
              <a:rPr lang="fr-FR" sz="1200" b="1" dirty="0">
                <a:solidFill>
                  <a:srgbClr val="17324B"/>
                </a:solidFill>
                <a:latin typeface="Jost" pitchFamily="2" charset="77"/>
                <a:ea typeface="Jost" pitchFamily="2" charset="77"/>
                <a:cs typeface="Arial" panose="020B0604020202020204" pitchFamily="34" charset="0"/>
              </a:rPr>
              <a:t>certifications les plus exigeantes </a:t>
            </a:r>
            <a:r>
              <a:rPr lang="fr-FR" sz="1200" dirty="0">
                <a:solidFill>
                  <a:srgbClr val="17324B"/>
                </a:solidFill>
                <a:latin typeface="Jost" pitchFamily="2" charset="77"/>
                <a:ea typeface="Jost" pitchFamily="2" charset="77"/>
                <a:cs typeface="Arial" panose="020B0604020202020204" pitchFamily="34" charset="0"/>
              </a:rPr>
              <a:t>appliquées au domaine des arts graphiques. Notre approche globale nous fait travailler sur des aspects plus globaux que simplement l’angle client-fournisseur.</a:t>
            </a:r>
          </a:p>
          <a:p>
            <a:r>
              <a:rPr lang="fr-FR" sz="1200" dirty="0">
                <a:solidFill>
                  <a:srgbClr val="17324B"/>
                </a:solidFill>
                <a:latin typeface="Jost" pitchFamily="2" charset="77"/>
                <a:ea typeface="Jost" pitchFamily="2" charset="77"/>
                <a:cs typeface="Arial" panose="020B0604020202020204" pitchFamily="34" charset="0"/>
              </a:rPr>
              <a:t> </a:t>
            </a:r>
          </a:p>
          <a:p>
            <a:r>
              <a:rPr lang="fr-FR" sz="1200" dirty="0">
                <a:solidFill>
                  <a:srgbClr val="17324B"/>
                </a:solidFill>
                <a:latin typeface="Jost" pitchFamily="2" charset="77"/>
                <a:ea typeface="Jost" pitchFamily="2" charset="77"/>
                <a:cs typeface="Arial" panose="020B0604020202020204" pitchFamily="34" charset="0"/>
              </a:rPr>
              <a:t>Nous prenons en compte le marché, nos clients nos prospects, les banques, les assurances, les actionnaires, les concurrents, le groupement </a:t>
            </a:r>
            <a:r>
              <a:rPr lang="fr-FR" sz="1200" dirty="0" err="1">
                <a:solidFill>
                  <a:srgbClr val="17324B"/>
                </a:solidFill>
                <a:latin typeface="Jost" pitchFamily="2" charset="77"/>
                <a:ea typeface="Jost" pitchFamily="2" charset="77"/>
                <a:cs typeface="Arial" panose="020B0604020202020204" pitchFamily="34" charset="0"/>
              </a:rPr>
              <a:t>Impri’France</a:t>
            </a:r>
            <a:r>
              <a:rPr lang="fr-FR" sz="1200" dirty="0">
                <a:solidFill>
                  <a:srgbClr val="17324B"/>
                </a:solidFill>
                <a:latin typeface="Jost" pitchFamily="2" charset="77"/>
                <a:ea typeface="Jost" pitchFamily="2" charset="77"/>
                <a:cs typeface="Arial" panose="020B0604020202020204" pitchFamily="34" charset="0"/>
              </a:rPr>
              <a:t>, la réglementation, les collectivités locales, l’environnement, nos fournisseurs, prestataires sous-traitants, transporteurs, recruteurs, sociétés intérimaires et bien sûr nos collaborateurs.</a:t>
            </a:r>
          </a:p>
          <a:p>
            <a:endParaRPr lang="fr-FR" sz="1200" b="1" dirty="0">
              <a:solidFill>
                <a:srgbClr val="17324B"/>
              </a:solidFill>
              <a:latin typeface="Jost" pitchFamily="2" charset="77"/>
              <a:ea typeface="Jost" pitchFamily="2" charset="77"/>
              <a:cs typeface="Arial" panose="020B0604020202020204" pitchFamily="34" charset="0"/>
            </a:endParaRPr>
          </a:p>
        </p:txBody>
      </p:sp>
      <p:sp>
        <p:nvSpPr>
          <p:cNvPr id="43" name="ZoneTexte 42">
            <a:extLst>
              <a:ext uri="{FF2B5EF4-FFF2-40B4-BE49-F238E27FC236}">
                <a16:creationId xmlns:a16="http://schemas.microsoft.com/office/drawing/2014/main" id="{B8E512D9-D87E-9B42-B534-20BE63A36BEB}"/>
              </a:ext>
            </a:extLst>
          </p:cNvPr>
          <p:cNvSpPr txBox="1"/>
          <p:nvPr/>
        </p:nvSpPr>
        <p:spPr>
          <a:xfrm>
            <a:off x="299854" y="4909993"/>
            <a:ext cx="4181956" cy="2359620"/>
          </a:xfrm>
          <a:prstGeom prst="rect">
            <a:avLst/>
          </a:prstGeom>
          <a:noFill/>
        </p:spPr>
        <p:txBody>
          <a:bodyPr wrap="square" rtlCol="0">
            <a:spAutoFit/>
          </a:bodyPr>
          <a:lstStyle/>
          <a:p>
            <a:pPr marL="171450" indent="-171450">
              <a:buClr>
                <a:srgbClr val="ABCC3A"/>
              </a:buClr>
              <a:buSzPct val="120000"/>
              <a:buFont typeface="Arial" panose="020B0604020202020204" pitchFamily="34" charset="0"/>
              <a:buChar char="•"/>
            </a:pPr>
            <a:r>
              <a:rPr lang="fr-FR" sz="1200" b="1" dirty="0">
                <a:solidFill>
                  <a:srgbClr val="17324B"/>
                </a:solidFill>
                <a:latin typeface="Jost" pitchFamily="2" charset="77"/>
                <a:ea typeface="Jost" pitchFamily="2" charset="77"/>
                <a:cs typeface="Arial" panose="020B0604020202020204" pitchFamily="34" charset="0"/>
              </a:rPr>
              <a:t>Tous concernés </a:t>
            </a:r>
            <a:r>
              <a:rPr lang="fr-FR" sz="1200" dirty="0">
                <a:solidFill>
                  <a:srgbClr val="17324B"/>
                </a:solidFill>
                <a:latin typeface="Jost" pitchFamily="2" charset="77"/>
                <a:ea typeface="Jost" pitchFamily="2" charset="77"/>
                <a:cs typeface="Arial" panose="020B0604020202020204" pitchFamily="34" charset="0"/>
              </a:rPr>
              <a:t>: Nous contribuons tous à la </a:t>
            </a:r>
            <a:r>
              <a:rPr lang="fr-FR" sz="1200" b="1" dirty="0">
                <a:solidFill>
                  <a:srgbClr val="17324B"/>
                </a:solidFill>
                <a:latin typeface="Jost" pitchFamily="2" charset="77"/>
                <a:ea typeface="Jost" pitchFamily="2" charset="77"/>
                <a:cs typeface="Arial" panose="020B0604020202020204" pitchFamily="34" charset="0"/>
              </a:rPr>
              <a:t>réduction des consommations d’énergie</a:t>
            </a:r>
            <a:r>
              <a:rPr lang="fr-FR" sz="1200" dirty="0">
                <a:solidFill>
                  <a:srgbClr val="17324B"/>
                </a:solidFill>
                <a:latin typeface="Jost" pitchFamily="2" charset="77"/>
                <a:ea typeface="Jost" pitchFamily="2" charset="77"/>
                <a:cs typeface="Arial" panose="020B0604020202020204" pitchFamily="34" charset="0"/>
              </a:rPr>
              <a:t> de nos activités. Les </a:t>
            </a:r>
            <a:r>
              <a:rPr lang="fr-FR" sz="1200" b="1" dirty="0">
                <a:solidFill>
                  <a:srgbClr val="17324B"/>
                </a:solidFill>
                <a:latin typeface="Jost" pitchFamily="2" charset="77"/>
                <a:ea typeface="Jost" pitchFamily="2" charset="77"/>
                <a:cs typeface="Arial" panose="020B0604020202020204" pitchFamily="34" charset="0"/>
              </a:rPr>
              <a:t>consommations d’énergie sont surveillées chaque semestre</a:t>
            </a:r>
            <a:r>
              <a:rPr lang="fr-FR" sz="1200" dirty="0">
                <a:solidFill>
                  <a:srgbClr val="17324B"/>
                </a:solidFill>
                <a:latin typeface="Jost" pitchFamily="2" charset="77"/>
                <a:ea typeface="Jost" pitchFamily="2" charset="77"/>
                <a:cs typeface="Arial" panose="020B0604020202020204" pitchFamily="34" charset="0"/>
              </a:rPr>
              <a:t> lors des comités opérationnels iso 14001. Par des efforts proactifs, l’entreprise a fortement amélioré son efficacité énergétique.</a:t>
            </a:r>
          </a:p>
          <a:p>
            <a:pPr marL="171450" indent="-171450">
              <a:spcAft>
                <a:spcPts val="400"/>
              </a:spcAft>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pPr marL="171450" indent="-171450">
              <a:spcAft>
                <a:spcPts val="400"/>
              </a:spcAft>
              <a:buClr>
                <a:srgbClr val="ABCC3A"/>
              </a:buClr>
              <a:buSzPct val="120000"/>
              <a:buFont typeface="Arial" panose="020B0604020202020204" pitchFamily="34" charset="0"/>
              <a:buChar char="•"/>
            </a:pPr>
            <a:r>
              <a:rPr lang="fr-FR" sz="1200" b="1" dirty="0">
                <a:solidFill>
                  <a:srgbClr val="17324B"/>
                </a:solidFill>
                <a:latin typeface="Jost" pitchFamily="2" charset="77"/>
                <a:ea typeface="Jost" pitchFamily="2" charset="77"/>
                <a:cs typeface="Arial" panose="020B0604020202020204" pitchFamily="34" charset="0"/>
              </a:rPr>
              <a:t>Des progrès chaque année</a:t>
            </a:r>
            <a:r>
              <a:rPr lang="fr-FR" sz="1200" dirty="0">
                <a:solidFill>
                  <a:srgbClr val="17324B"/>
                </a:solidFill>
                <a:latin typeface="Jost" pitchFamily="2" charset="77"/>
                <a:ea typeface="Jost" pitchFamily="2" charset="77"/>
                <a:cs typeface="Arial" panose="020B0604020202020204" pitchFamily="34" charset="0"/>
              </a:rPr>
              <a:t> : Chaque année nous nous appliquons des progrès pour promouvoir les bons comportements. Cette année par exemple nous avons supprimé tous les contenants plastiques utilisés aux machines à café et distributeurs d’eau.</a:t>
            </a:r>
          </a:p>
        </p:txBody>
      </p:sp>
      <p:sp>
        <p:nvSpPr>
          <p:cNvPr id="44" name="ZoneTexte 43">
            <a:extLst>
              <a:ext uri="{FF2B5EF4-FFF2-40B4-BE49-F238E27FC236}">
                <a16:creationId xmlns:a16="http://schemas.microsoft.com/office/drawing/2014/main" id="{02C0CFEB-B3F2-DF4E-A23A-EF27F5CDAFA5}"/>
              </a:ext>
            </a:extLst>
          </p:cNvPr>
          <p:cNvSpPr txBox="1"/>
          <p:nvPr/>
        </p:nvSpPr>
        <p:spPr>
          <a:xfrm>
            <a:off x="6130642" y="5250961"/>
            <a:ext cx="4181956" cy="1754326"/>
          </a:xfrm>
          <a:prstGeom prst="rect">
            <a:avLst/>
          </a:prstGeom>
          <a:noFill/>
        </p:spPr>
        <p:txBody>
          <a:bodyPr wrap="square" rtlCol="0">
            <a:spAutoFit/>
          </a:bodyPr>
          <a:lstStyle/>
          <a:p>
            <a:pPr algn="r"/>
            <a:r>
              <a:rPr lang="fr-FR" sz="1200" b="1" dirty="0">
                <a:solidFill>
                  <a:srgbClr val="17324B"/>
                </a:solidFill>
                <a:latin typeface="Jost" pitchFamily="2" charset="77"/>
                <a:ea typeface="Jost" pitchFamily="2" charset="77"/>
                <a:cs typeface="Arial" panose="020B0604020202020204" pitchFamily="34" charset="0"/>
              </a:rPr>
              <a:t>DESBOUIS GRESIL </a:t>
            </a:r>
            <a:r>
              <a:rPr lang="fr-FR" sz="1200" dirty="0">
                <a:solidFill>
                  <a:srgbClr val="17324B"/>
                </a:solidFill>
                <a:latin typeface="Jost" pitchFamily="2" charset="77"/>
                <a:ea typeface="Jost" pitchFamily="2" charset="77"/>
                <a:cs typeface="Arial" panose="020B0604020202020204" pitchFamily="34" charset="0"/>
              </a:rPr>
              <a:t>est engagé dans une démarche </a:t>
            </a:r>
            <a:br>
              <a:rPr lang="fr-FR" sz="1200" dirty="0">
                <a:solidFill>
                  <a:srgbClr val="17324B"/>
                </a:solidFill>
                <a:latin typeface="Jost" pitchFamily="2" charset="77"/>
                <a:ea typeface="Jost" pitchFamily="2" charset="77"/>
                <a:cs typeface="Arial" panose="020B0604020202020204" pitchFamily="34" charset="0"/>
              </a:rPr>
            </a:br>
            <a:r>
              <a:rPr lang="fr-FR" sz="1200" dirty="0" err="1">
                <a:solidFill>
                  <a:srgbClr val="17324B"/>
                </a:solidFill>
                <a:latin typeface="Jost" pitchFamily="2" charset="77"/>
                <a:ea typeface="Jost" pitchFamily="2" charset="77"/>
                <a:cs typeface="Arial" panose="020B0604020202020204" pitchFamily="34" charset="0"/>
              </a:rPr>
              <a:t>éco-responsable</a:t>
            </a:r>
            <a:r>
              <a:rPr lang="fr-FR" sz="1200" dirty="0">
                <a:solidFill>
                  <a:srgbClr val="17324B"/>
                </a:solidFill>
                <a:latin typeface="Jost" pitchFamily="2" charset="77"/>
                <a:ea typeface="Jost" pitchFamily="2" charset="77"/>
                <a:cs typeface="Arial" panose="020B0604020202020204" pitchFamily="34" charset="0"/>
              </a:rPr>
              <a:t> et nous avons mis en place des mesures spécifiques pour limiter les impacts environnementaux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de nos activités.</a:t>
            </a:r>
          </a:p>
          <a:p>
            <a:pPr algn="r"/>
            <a:r>
              <a:rPr lang="fr-FR" sz="1200" dirty="0">
                <a:solidFill>
                  <a:srgbClr val="17324B"/>
                </a:solidFill>
                <a:latin typeface="Jost" pitchFamily="2" charset="77"/>
                <a:ea typeface="Jost" pitchFamily="2" charset="77"/>
                <a:cs typeface="Arial" panose="020B0604020202020204" pitchFamily="34" charset="0"/>
              </a:rPr>
              <a:t>Nous avons décidé </a:t>
            </a:r>
            <a:r>
              <a:rPr lang="fr-FR" sz="1200" b="1" dirty="0">
                <a:solidFill>
                  <a:srgbClr val="17324B"/>
                </a:solidFill>
                <a:latin typeface="Jost" pitchFamily="2" charset="77"/>
                <a:ea typeface="Jost" pitchFamily="2" charset="77"/>
                <a:cs typeface="Arial" panose="020B0604020202020204" pitchFamily="34" charset="0"/>
              </a:rPr>
              <a:t>d’aller plus loin en réalisant le bilan carbone de vos activités avec l’ADEME. </a:t>
            </a:r>
          </a:p>
          <a:p>
            <a:pPr algn="r"/>
            <a:endParaRPr lang="fr-FR" sz="1200" b="1" dirty="0">
              <a:solidFill>
                <a:srgbClr val="17324B"/>
              </a:solidFill>
              <a:latin typeface="Jost" pitchFamily="2" charset="77"/>
              <a:ea typeface="Jost" pitchFamily="2" charset="77"/>
              <a:cs typeface="Arial" panose="020B0604020202020204" pitchFamily="34" charset="0"/>
            </a:endParaRPr>
          </a:p>
          <a:p>
            <a:pPr algn="r"/>
            <a:r>
              <a:rPr lang="fr-FR" sz="1200" b="1" dirty="0">
                <a:solidFill>
                  <a:srgbClr val="17324B"/>
                </a:solidFill>
                <a:latin typeface="Jost" pitchFamily="2" charset="77"/>
                <a:ea typeface="Jost" pitchFamily="2" charset="77"/>
                <a:cs typeface="Arial" panose="020B0604020202020204" pitchFamily="34" charset="0"/>
              </a:rPr>
              <a:t>Nous améliorons chaque année notre empreinte dans le cadre d’une certification ISO 14401</a:t>
            </a:r>
          </a:p>
        </p:txBody>
      </p:sp>
      <p:pic>
        <p:nvPicPr>
          <p:cNvPr id="46" name="Image 45">
            <a:extLst>
              <a:ext uri="{FF2B5EF4-FFF2-40B4-BE49-F238E27FC236}">
                <a16:creationId xmlns:a16="http://schemas.microsoft.com/office/drawing/2014/main" id="{7C330BAA-E1A8-6446-A05A-06C33C339917}"/>
              </a:ext>
            </a:extLst>
          </p:cNvPr>
          <p:cNvPicPr>
            <a:picLocks noChangeAspect="1"/>
          </p:cNvPicPr>
          <p:nvPr/>
        </p:nvPicPr>
        <p:blipFill>
          <a:blip r:embed="rId3"/>
          <a:stretch>
            <a:fillRect/>
          </a:stretch>
        </p:blipFill>
        <p:spPr>
          <a:xfrm>
            <a:off x="7979161" y="2319226"/>
            <a:ext cx="2583219" cy="2529151"/>
          </a:xfrm>
          <a:prstGeom prst="rect">
            <a:avLst/>
          </a:prstGeom>
          <a:ln>
            <a:noFill/>
          </a:ln>
        </p:spPr>
      </p:pic>
      <p:sp>
        <p:nvSpPr>
          <p:cNvPr id="47" name="ZoneTexte 46">
            <a:extLst>
              <a:ext uri="{FF2B5EF4-FFF2-40B4-BE49-F238E27FC236}">
                <a16:creationId xmlns:a16="http://schemas.microsoft.com/office/drawing/2014/main" id="{FAC6B3A2-EF26-7640-ADF8-DF53904A1D92}"/>
              </a:ext>
            </a:extLst>
          </p:cNvPr>
          <p:cNvSpPr txBox="1"/>
          <p:nvPr/>
        </p:nvSpPr>
        <p:spPr>
          <a:xfrm>
            <a:off x="8370242" y="4824976"/>
            <a:ext cx="1863231" cy="338554"/>
          </a:xfrm>
          <a:prstGeom prst="rect">
            <a:avLst/>
          </a:prstGeom>
          <a:solidFill>
            <a:srgbClr val="17324B"/>
          </a:solidFill>
        </p:spPr>
        <p:txBody>
          <a:bodyPr wrap="square" rtlCol="0">
            <a:spAutoFit/>
          </a:bodyPr>
          <a:lstStyle/>
          <a:p>
            <a:pPr algn="ctr" defTabSz="1007943">
              <a:defRPr/>
            </a:pPr>
            <a:r>
              <a:rPr lang="fr-FR" sz="1600" dirty="0">
                <a:solidFill>
                  <a:schemeClr val="bg1"/>
                </a:solidFill>
                <a:latin typeface="Jost" pitchFamily="2" charset="77"/>
                <a:ea typeface="Jost" pitchFamily="2" charset="77"/>
                <a:cs typeface="Arial Black" panose="020B0604020202020204" pitchFamily="34" charset="0"/>
              </a:rPr>
              <a:t>BILAN CARBONE</a:t>
            </a:r>
            <a:endParaRPr lang="fr-FR" sz="1600" dirty="0">
              <a:solidFill>
                <a:schemeClr val="bg1"/>
              </a:solidFill>
              <a:latin typeface="Jost" pitchFamily="2" charset="77"/>
              <a:ea typeface="Jost" pitchFamily="2" charset="77"/>
            </a:endParaRPr>
          </a:p>
        </p:txBody>
      </p:sp>
      <p:sp>
        <p:nvSpPr>
          <p:cNvPr id="48" name="ZoneTexte 47">
            <a:extLst>
              <a:ext uri="{FF2B5EF4-FFF2-40B4-BE49-F238E27FC236}">
                <a16:creationId xmlns:a16="http://schemas.microsoft.com/office/drawing/2014/main" id="{3B19CC57-B3DE-5042-81FC-83DA7DBCCA63}"/>
              </a:ext>
            </a:extLst>
          </p:cNvPr>
          <p:cNvSpPr txBox="1"/>
          <p:nvPr/>
        </p:nvSpPr>
        <p:spPr>
          <a:xfrm>
            <a:off x="5640123" y="1556920"/>
            <a:ext cx="1369774" cy="461665"/>
          </a:xfrm>
          <a:prstGeom prst="rect">
            <a:avLst/>
          </a:prstGeom>
          <a:noFill/>
        </p:spPr>
        <p:txBody>
          <a:bodyPr wrap="square" rtlCol="0">
            <a:spAutoFit/>
          </a:bodyPr>
          <a:lstStyle/>
          <a:p>
            <a:pPr algn="ctr"/>
            <a:r>
              <a:rPr lang="fr-FR" sz="1200" b="1" dirty="0">
                <a:solidFill>
                  <a:srgbClr val="ABCC3A"/>
                </a:solidFill>
                <a:latin typeface="Jost" pitchFamily="2" charset="77"/>
                <a:ea typeface="Jost" pitchFamily="2" charset="77"/>
                <a:cs typeface="Arial Black" panose="020B0604020202020204" pitchFamily="34" charset="0"/>
              </a:rPr>
              <a:t>MATIÈRES</a:t>
            </a:r>
            <a:br>
              <a:rPr lang="fr-FR" sz="1200" b="1" dirty="0">
                <a:solidFill>
                  <a:srgbClr val="ABCC3A"/>
                </a:solidFill>
                <a:latin typeface="Jost" pitchFamily="2" charset="77"/>
                <a:ea typeface="Jost" pitchFamily="2" charset="77"/>
                <a:cs typeface="Arial Black" panose="020B0604020202020204" pitchFamily="34" charset="0"/>
              </a:rPr>
            </a:br>
            <a:r>
              <a:rPr lang="fr-FR" sz="1200" b="1" dirty="0">
                <a:solidFill>
                  <a:srgbClr val="ABCC3A"/>
                </a:solidFill>
                <a:latin typeface="Jost" pitchFamily="2" charset="77"/>
                <a:ea typeface="Jost" pitchFamily="2" charset="77"/>
                <a:cs typeface="Arial Black" panose="020B0604020202020204" pitchFamily="34" charset="0"/>
              </a:rPr>
              <a:t>PREMIÈRES</a:t>
            </a:r>
          </a:p>
        </p:txBody>
      </p:sp>
      <p:sp>
        <p:nvSpPr>
          <p:cNvPr id="50" name="ZoneTexte 49">
            <a:extLst>
              <a:ext uri="{FF2B5EF4-FFF2-40B4-BE49-F238E27FC236}">
                <a16:creationId xmlns:a16="http://schemas.microsoft.com/office/drawing/2014/main" id="{1B7AABBB-7E03-FB4D-A5BA-ACEE9B5C27B3}"/>
              </a:ext>
            </a:extLst>
          </p:cNvPr>
          <p:cNvSpPr txBox="1"/>
          <p:nvPr/>
        </p:nvSpPr>
        <p:spPr>
          <a:xfrm>
            <a:off x="7903602" y="1565341"/>
            <a:ext cx="2734338" cy="461665"/>
          </a:xfrm>
          <a:prstGeom prst="rect">
            <a:avLst/>
          </a:prstGeom>
          <a:noFill/>
        </p:spPr>
        <p:txBody>
          <a:bodyPr wrap="square" rtlCol="0">
            <a:spAutoFit/>
          </a:bodyPr>
          <a:lstStyle/>
          <a:p>
            <a:pPr algn="ctr"/>
            <a:r>
              <a:rPr lang="fr-FR" sz="1200" b="1" dirty="0">
                <a:solidFill>
                  <a:srgbClr val="ABCC3A"/>
                </a:solidFill>
                <a:latin typeface="Jost" pitchFamily="2" charset="77"/>
                <a:ea typeface="Jost" pitchFamily="2" charset="77"/>
                <a:cs typeface="Arial Black" panose="020B0604020202020204" pitchFamily="34" charset="0"/>
              </a:rPr>
              <a:t>LE COMPORTEMENT</a:t>
            </a:r>
            <a:br>
              <a:rPr lang="fr-FR" sz="1200" b="1" dirty="0">
                <a:solidFill>
                  <a:srgbClr val="ABCC3A"/>
                </a:solidFill>
                <a:latin typeface="Jost" pitchFamily="2" charset="77"/>
                <a:ea typeface="Jost" pitchFamily="2" charset="77"/>
                <a:cs typeface="Arial Black" panose="020B0604020202020204" pitchFamily="34" charset="0"/>
              </a:rPr>
            </a:br>
            <a:r>
              <a:rPr lang="fr-FR" sz="1200" b="1" dirty="0">
                <a:solidFill>
                  <a:srgbClr val="ABCC3A"/>
                </a:solidFill>
                <a:latin typeface="Jost" pitchFamily="2" charset="77"/>
                <a:ea typeface="Jost" pitchFamily="2" charset="77"/>
                <a:cs typeface="Arial Black" panose="020B0604020202020204" pitchFamily="34" charset="0"/>
              </a:rPr>
              <a:t>ÉCO-RESPONSABLE</a:t>
            </a:r>
          </a:p>
        </p:txBody>
      </p:sp>
      <p:pic>
        <p:nvPicPr>
          <p:cNvPr id="6" name="Image 5">
            <a:extLst>
              <a:ext uri="{FF2B5EF4-FFF2-40B4-BE49-F238E27FC236}">
                <a16:creationId xmlns:a16="http://schemas.microsoft.com/office/drawing/2014/main" id="{8706DA1D-07DD-984F-AF48-568720D90EF9}"/>
              </a:ext>
            </a:extLst>
          </p:cNvPr>
          <p:cNvPicPr>
            <a:picLocks noChangeAspect="1"/>
          </p:cNvPicPr>
          <p:nvPr/>
        </p:nvPicPr>
        <p:blipFill rotWithShape="1">
          <a:blip r:embed="rId4"/>
          <a:srcRect l="-1488" t="25043" r="33831" b="50280"/>
          <a:stretch/>
        </p:blipFill>
        <p:spPr>
          <a:xfrm>
            <a:off x="7280255" y="508848"/>
            <a:ext cx="1007007" cy="1087183"/>
          </a:xfrm>
          <a:prstGeom prst="rect">
            <a:avLst/>
          </a:prstGeom>
        </p:spPr>
      </p:pic>
      <p:pic>
        <p:nvPicPr>
          <p:cNvPr id="52" name="Image 51">
            <a:extLst>
              <a:ext uri="{FF2B5EF4-FFF2-40B4-BE49-F238E27FC236}">
                <a16:creationId xmlns:a16="http://schemas.microsoft.com/office/drawing/2014/main" id="{0221B7FE-2C2E-9142-829A-9058F8A898FD}"/>
              </a:ext>
            </a:extLst>
          </p:cNvPr>
          <p:cNvPicPr>
            <a:picLocks noChangeAspect="1"/>
          </p:cNvPicPr>
          <p:nvPr/>
        </p:nvPicPr>
        <p:blipFill rotWithShape="1">
          <a:blip r:embed="rId4"/>
          <a:srcRect l="-1188" t="48645" r="33531" b="29022"/>
          <a:stretch/>
        </p:blipFill>
        <p:spPr>
          <a:xfrm>
            <a:off x="5866107" y="579208"/>
            <a:ext cx="1007007" cy="983924"/>
          </a:xfrm>
          <a:prstGeom prst="rect">
            <a:avLst/>
          </a:prstGeom>
        </p:spPr>
      </p:pic>
      <p:pic>
        <p:nvPicPr>
          <p:cNvPr id="53" name="Image 52">
            <a:extLst>
              <a:ext uri="{FF2B5EF4-FFF2-40B4-BE49-F238E27FC236}">
                <a16:creationId xmlns:a16="http://schemas.microsoft.com/office/drawing/2014/main" id="{284AC440-7A68-5F49-AC10-07BDE8D9A031}"/>
              </a:ext>
            </a:extLst>
          </p:cNvPr>
          <p:cNvPicPr>
            <a:picLocks noChangeAspect="1"/>
          </p:cNvPicPr>
          <p:nvPr/>
        </p:nvPicPr>
        <p:blipFill rotWithShape="1">
          <a:blip r:embed="rId4"/>
          <a:srcRect t="77137" r="32343" b="-1814"/>
          <a:stretch/>
        </p:blipFill>
        <p:spPr>
          <a:xfrm>
            <a:off x="8832375" y="491508"/>
            <a:ext cx="1007007" cy="1087183"/>
          </a:xfrm>
          <a:prstGeom prst="rect">
            <a:avLst/>
          </a:prstGeom>
        </p:spPr>
      </p:pic>
      <p:sp>
        <p:nvSpPr>
          <p:cNvPr id="54" name="ZoneTexte 53">
            <a:extLst>
              <a:ext uri="{FF2B5EF4-FFF2-40B4-BE49-F238E27FC236}">
                <a16:creationId xmlns:a16="http://schemas.microsoft.com/office/drawing/2014/main" id="{F9B4E8BB-BDF8-7042-AFE0-EF548399A1E8}"/>
              </a:ext>
            </a:extLst>
          </p:cNvPr>
          <p:cNvSpPr txBox="1"/>
          <p:nvPr/>
        </p:nvSpPr>
        <p:spPr>
          <a:xfrm>
            <a:off x="7050464" y="1563132"/>
            <a:ext cx="1369774" cy="461665"/>
          </a:xfrm>
          <a:prstGeom prst="rect">
            <a:avLst/>
          </a:prstGeom>
          <a:noFill/>
        </p:spPr>
        <p:txBody>
          <a:bodyPr wrap="square" rtlCol="0">
            <a:spAutoFit/>
          </a:bodyPr>
          <a:lstStyle/>
          <a:p>
            <a:pPr algn="ctr"/>
            <a:r>
              <a:rPr lang="fr-FR" sz="1200" b="1" dirty="0">
                <a:solidFill>
                  <a:srgbClr val="ABCC3A"/>
                </a:solidFill>
                <a:latin typeface="Jost" pitchFamily="2" charset="77"/>
                <a:ea typeface="Jost" pitchFamily="2" charset="77"/>
                <a:cs typeface="Arial Black" panose="020B0604020202020204" pitchFamily="34" charset="0"/>
              </a:rPr>
              <a:t>ENGAGEMENT SOCIÉTAL</a:t>
            </a:r>
          </a:p>
        </p:txBody>
      </p:sp>
      <p:pic>
        <p:nvPicPr>
          <p:cNvPr id="20" name="Image 19">
            <a:extLst>
              <a:ext uri="{FF2B5EF4-FFF2-40B4-BE49-F238E27FC236}">
                <a16:creationId xmlns:a16="http://schemas.microsoft.com/office/drawing/2014/main" id="{620C56CC-987A-EF4C-A65A-5A0C6D029F81}"/>
              </a:ext>
            </a:extLst>
          </p:cNvPr>
          <p:cNvPicPr>
            <a:picLocks noChangeAspect="1"/>
          </p:cNvPicPr>
          <p:nvPr/>
        </p:nvPicPr>
        <p:blipFill>
          <a:blip r:embed="rId5"/>
          <a:stretch>
            <a:fillRect/>
          </a:stretch>
        </p:blipFill>
        <p:spPr>
          <a:xfrm>
            <a:off x="-630000" y="569193"/>
            <a:ext cx="1041400" cy="114300"/>
          </a:xfrm>
          <a:prstGeom prst="rect">
            <a:avLst/>
          </a:prstGeom>
        </p:spPr>
      </p:pic>
    </p:spTree>
    <p:extLst>
      <p:ext uri="{BB962C8B-B14F-4D97-AF65-F5344CB8AC3E}">
        <p14:creationId xmlns:p14="http://schemas.microsoft.com/office/powerpoint/2010/main" val="252415718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21D644D1-1273-4147-8744-CB63412546E2}"/>
              </a:ext>
            </a:extLst>
          </p:cNvPr>
          <p:cNvPicPr>
            <a:picLocks noChangeAspect="1"/>
          </p:cNvPicPr>
          <p:nvPr/>
        </p:nvPicPr>
        <p:blipFill rotWithShape="1">
          <a:blip r:embed="rId2">
            <a:alphaModFix/>
          </a:blip>
          <a:srcRect l="-7" t="-6" r="-7" b="-6"/>
          <a:stretch/>
        </p:blipFill>
        <p:spPr>
          <a:xfrm rot="5400000" flipH="1">
            <a:off x="5094106" y="1956021"/>
            <a:ext cx="5645454" cy="5549959"/>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3</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97341" y="846811"/>
            <a:ext cx="2781531" cy="646331"/>
          </a:xfrm>
          <a:prstGeom prst="rect">
            <a:avLst/>
          </a:prstGeom>
        </p:spPr>
        <p:txBody>
          <a:bodyPr wrap="none">
            <a:spAutoFit/>
          </a:bodyPr>
          <a:lstStyle/>
          <a:p>
            <a:r>
              <a:rPr lang="fr-FR" sz="3600" dirty="0">
                <a:solidFill>
                  <a:srgbClr val="17324B"/>
                </a:solidFill>
                <a:latin typeface="Jost" pitchFamily="2" charset="77"/>
                <a:ea typeface="Jost" pitchFamily="2" charset="77"/>
                <a:cs typeface="Arial Black" panose="020B0604020202020204" pitchFamily="34" charset="0"/>
              </a:rPr>
              <a:t>FSC ET PEFC</a:t>
            </a:r>
          </a:p>
        </p:txBody>
      </p:sp>
      <p:sp>
        <p:nvSpPr>
          <p:cNvPr id="18" name="Rectangle 17">
            <a:extLst>
              <a:ext uri="{FF2B5EF4-FFF2-40B4-BE49-F238E27FC236}">
                <a16:creationId xmlns:a16="http://schemas.microsoft.com/office/drawing/2014/main" id="{2CC6A59E-F3DA-6D4B-9C57-05A46D4A8E60}"/>
              </a:ext>
            </a:extLst>
          </p:cNvPr>
          <p:cNvSpPr/>
          <p:nvPr/>
        </p:nvSpPr>
        <p:spPr>
          <a:xfrm>
            <a:off x="379215" y="504552"/>
            <a:ext cx="2088232" cy="307777"/>
          </a:xfrm>
          <a:prstGeom prst="rect">
            <a:avLst/>
          </a:prstGeom>
          <a:solidFill>
            <a:srgbClr val="ABCC3A"/>
          </a:solidFill>
        </p:spPr>
        <p:txBody>
          <a:bodyPr wrap="square">
            <a:spAutoFit/>
          </a:bodyPr>
          <a:lstStyle/>
          <a:p>
            <a:pPr algn="ctr"/>
            <a:r>
              <a:rPr lang="fr-FR" sz="1400" dirty="0">
                <a:solidFill>
                  <a:schemeClr val="bg1"/>
                </a:solidFill>
                <a:latin typeface="Jost" pitchFamily="2" charset="77"/>
                <a:ea typeface="Jost" pitchFamily="2" charset="77"/>
                <a:cs typeface="Arial Black" panose="020B0604020202020204" pitchFamily="34" charset="0"/>
              </a:rPr>
              <a:t>LES CERTIFICATIONS</a:t>
            </a:r>
          </a:p>
        </p:txBody>
      </p:sp>
      <p:sp>
        <p:nvSpPr>
          <p:cNvPr id="19" name="ZoneTexte 18">
            <a:extLst>
              <a:ext uri="{FF2B5EF4-FFF2-40B4-BE49-F238E27FC236}">
                <a16:creationId xmlns:a16="http://schemas.microsoft.com/office/drawing/2014/main" id="{2EAF6DFD-A69B-9F4D-A09F-4238FB0CA3AD}"/>
              </a:ext>
            </a:extLst>
          </p:cNvPr>
          <p:cNvSpPr txBox="1"/>
          <p:nvPr/>
        </p:nvSpPr>
        <p:spPr>
          <a:xfrm>
            <a:off x="379216" y="4130162"/>
            <a:ext cx="2088232" cy="295915"/>
          </a:xfrm>
          <a:prstGeom prst="rect">
            <a:avLst/>
          </a:prstGeom>
          <a:solidFill>
            <a:srgbClr val="17324B"/>
          </a:solidFill>
        </p:spPr>
        <p:txBody>
          <a:bodyPr wrap="square" rtlCol="0">
            <a:spAutoFit/>
          </a:bodyPr>
          <a:lstStyle/>
          <a:p>
            <a:pPr algn="ctr" defTabSz="1007943">
              <a:defRPr/>
            </a:pPr>
            <a:r>
              <a:rPr lang="fr-FR" sz="1323" dirty="0">
                <a:solidFill>
                  <a:schemeClr val="bg1"/>
                </a:solidFill>
                <a:latin typeface="Jost" pitchFamily="2" charset="77"/>
                <a:ea typeface="Jost" pitchFamily="2" charset="77"/>
                <a:cs typeface="Arial Black" panose="020B0604020202020204" pitchFamily="34" charset="0"/>
              </a:rPr>
              <a:t>POUR ALLER PLUS LOIN</a:t>
            </a:r>
            <a:endParaRPr lang="fr-FR" sz="1323" dirty="0">
              <a:solidFill>
                <a:schemeClr val="bg1"/>
              </a:solidFill>
              <a:latin typeface="Jost" pitchFamily="2" charset="77"/>
              <a:ea typeface="Jost" pitchFamily="2" charset="77"/>
            </a:endParaRPr>
          </a:p>
        </p:txBody>
      </p:sp>
      <p:sp>
        <p:nvSpPr>
          <p:cNvPr id="30" name="ZoneTexte 29">
            <a:extLst>
              <a:ext uri="{FF2B5EF4-FFF2-40B4-BE49-F238E27FC236}">
                <a16:creationId xmlns:a16="http://schemas.microsoft.com/office/drawing/2014/main" id="{685967F5-EFE7-ED4C-9599-3FBFE16267F9}"/>
              </a:ext>
            </a:extLst>
          </p:cNvPr>
          <p:cNvSpPr txBox="1"/>
          <p:nvPr/>
        </p:nvSpPr>
        <p:spPr>
          <a:xfrm>
            <a:off x="281871" y="1859050"/>
            <a:ext cx="6072147" cy="2431435"/>
          </a:xfrm>
          <a:prstGeom prst="rect">
            <a:avLst/>
          </a:prstGeom>
          <a:noFill/>
        </p:spPr>
        <p:txBody>
          <a:bodyPr wrap="square" rtlCol="0">
            <a:spAutoFit/>
          </a:bodyPr>
          <a:lstStyle/>
          <a:p>
            <a:pPr marL="171450" indent="-171450">
              <a:spcAft>
                <a:spcPts val="400"/>
              </a:spcAft>
              <a:buClr>
                <a:srgbClr val="ABCC3A"/>
              </a:buClr>
              <a:buSzPct val="120000"/>
              <a:buFont typeface="Arial" panose="020B0604020202020204" pitchFamily="34" charset="0"/>
              <a:buChar char="•"/>
            </a:pPr>
            <a:endParaRPr lang="fr-FR" sz="1100" dirty="0">
              <a:solidFill>
                <a:srgbClr val="17324B"/>
              </a:solidFill>
              <a:latin typeface="Jost" pitchFamily="2" charset="77"/>
              <a:ea typeface="Jost" pitchFamily="2" charset="77"/>
              <a:cs typeface="Arial" panose="020B0604020202020204" pitchFamily="34" charset="0"/>
            </a:endParaRPr>
          </a:p>
          <a:p>
            <a:pPr marL="171450" indent="-171450">
              <a:spcAft>
                <a:spcPts val="400"/>
              </a:spcAft>
              <a:buClr>
                <a:srgbClr val="ABCC3A"/>
              </a:buClr>
              <a:buSzPct val="120000"/>
              <a:buFont typeface="Arial" panose="020B0604020202020204" pitchFamily="34" charset="0"/>
              <a:buChar char="•"/>
            </a:pPr>
            <a:r>
              <a:rPr lang="fr-FR" sz="1200" b="1" dirty="0">
                <a:solidFill>
                  <a:srgbClr val="17324B"/>
                </a:solidFill>
                <a:latin typeface="Jost" pitchFamily="2" charset="77"/>
                <a:ea typeface="Jost" pitchFamily="2" charset="77"/>
                <a:cs typeface="Arial" panose="020B0604020202020204" pitchFamily="34" charset="0"/>
              </a:rPr>
              <a:t>Nous imprimons exclusivement sur des papiers issu de forêts gérées durablement certifiées PEFC/FSC.</a:t>
            </a:r>
            <a:r>
              <a:rPr lang="fr-FR" sz="1200" dirty="0">
                <a:solidFill>
                  <a:srgbClr val="17324B"/>
                </a:solidFill>
                <a:latin typeface="Jost" pitchFamily="2" charset="77"/>
                <a:ea typeface="Jost" pitchFamily="2" charset="77"/>
                <a:cs typeface="Arial" panose="020B0604020202020204" pitchFamily="34" charset="0"/>
              </a:rPr>
              <a:t>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Nos approvisionnements sont </a:t>
            </a:r>
            <a:r>
              <a:rPr lang="fr-FR" sz="1200" b="1" dirty="0">
                <a:solidFill>
                  <a:srgbClr val="17324B"/>
                </a:solidFill>
                <a:latin typeface="Jost" pitchFamily="2" charset="77"/>
                <a:ea typeface="Jost" pitchFamily="2" charset="77"/>
                <a:cs typeface="Arial" panose="020B0604020202020204" pitchFamily="34" charset="0"/>
              </a:rPr>
              <a:t>massifiés </a:t>
            </a:r>
            <a:r>
              <a:rPr lang="fr-FR" sz="1200" dirty="0">
                <a:solidFill>
                  <a:srgbClr val="17324B"/>
                </a:solidFill>
                <a:latin typeface="Jost" pitchFamily="2" charset="77"/>
                <a:ea typeface="Jost" pitchFamily="2" charset="77"/>
                <a:cs typeface="Arial" panose="020B0604020202020204" pitchFamily="34" charset="0"/>
              </a:rPr>
              <a:t>en format et en grammages grâce à notre appartenance au groupement </a:t>
            </a:r>
            <a:r>
              <a:rPr lang="fr-FR" sz="1200" dirty="0" err="1">
                <a:solidFill>
                  <a:srgbClr val="17324B"/>
                </a:solidFill>
                <a:latin typeface="Jost" pitchFamily="2" charset="77"/>
                <a:ea typeface="Jost" pitchFamily="2" charset="77"/>
                <a:cs typeface="Arial" panose="020B0604020202020204" pitchFamily="34" charset="0"/>
              </a:rPr>
              <a:t>ImpriFrance</a:t>
            </a:r>
            <a:r>
              <a:rPr lang="fr-FR" sz="1200" dirty="0">
                <a:solidFill>
                  <a:srgbClr val="17324B"/>
                </a:solidFill>
                <a:latin typeface="Jost" pitchFamily="2" charset="77"/>
                <a:ea typeface="Jost" pitchFamily="2" charset="77"/>
                <a:cs typeface="Arial" panose="020B0604020202020204" pitchFamily="34" charset="0"/>
              </a:rPr>
              <a:t> (80 imprimeries du territoire Français; 20% du marché </a:t>
            </a:r>
            <a:r>
              <a:rPr lang="fr-FR" sz="1200" dirty="0" err="1">
                <a:solidFill>
                  <a:srgbClr val="17324B"/>
                </a:solidFill>
                <a:latin typeface="Jost" pitchFamily="2" charset="77"/>
                <a:ea typeface="Jost" pitchFamily="2" charset="77"/>
                <a:cs typeface="Arial" panose="020B0604020202020204" pitchFamily="34" charset="0"/>
              </a:rPr>
              <a:t>print</a:t>
            </a:r>
            <a:r>
              <a:rPr lang="fr-FR" sz="1200" dirty="0">
                <a:solidFill>
                  <a:srgbClr val="17324B"/>
                </a:solidFill>
                <a:latin typeface="Jost" pitchFamily="2" charset="77"/>
                <a:ea typeface="Jost" pitchFamily="2" charset="77"/>
                <a:cs typeface="Arial" panose="020B0604020202020204" pitchFamily="34" charset="0"/>
              </a:rPr>
              <a:t>)</a:t>
            </a:r>
            <a:br>
              <a:rPr lang="fr-FR" sz="1200" dirty="0">
                <a:solidFill>
                  <a:srgbClr val="17324B"/>
                </a:solidFill>
                <a:latin typeface="Jost" pitchFamily="2" charset="77"/>
                <a:ea typeface="Jost" pitchFamily="2" charset="77"/>
                <a:cs typeface="Arial" panose="020B0604020202020204" pitchFamily="34" charset="0"/>
              </a:rPr>
            </a:br>
            <a:endParaRPr lang="fr-FR" sz="1200" dirty="0">
              <a:solidFill>
                <a:srgbClr val="17324B"/>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Notre usine étant certifiée PEFC/FSC, nous </a:t>
            </a:r>
            <a:r>
              <a:rPr lang="fr-FR" sz="1200" b="1" dirty="0">
                <a:solidFill>
                  <a:srgbClr val="17324B"/>
                </a:solidFill>
                <a:latin typeface="Jost" pitchFamily="2" charset="77"/>
                <a:ea typeface="Jost" pitchFamily="2" charset="77"/>
                <a:cs typeface="Arial" panose="020B0604020202020204" pitchFamily="34" charset="0"/>
              </a:rPr>
              <a:t>garantissons la traçabilité </a:t>
            </a:r>
            <a:r>
              <a:rPr lang="fr-FR" sz="1200" dirty="0">
                <a:solidFill>
                  <a:srgbClr val="17324B"/>
                </a:solidFill>
                <a:latin typeface="Jost" pitchFamily="2" charset="77"/>
                <a:ea typeface="Jost" pitchFamily="2" charset="77"/>
                <a:cs typeface="Arial" panose="020B0604020202020204" pitchFamily="34" charset="0"/>
              </a:rPr>
              <a:t>des papiers utilisés dans vos productions. Vous pouvez ainsi appliquer </a:t>
            </a:r>
            <a:r>
              <a:rPr lang="fr-FR" sz="1200" b="1" dirty="0">
                <a:solidFill>
                  <a:srgbClr val="17324B"/>
                </a:solidFill>
                <a:latin typeface="Jost" pitchFamily="2" charset="77"/>
                <a:ea typeface="Jost" pitchFamily="2" charset="77"/>
                <a:cs typeface="Arial" panose="020B0604020202020204" pitchFamily="34" charset="0"/>
              </a:rPr>
              <a:t>logos PEFC ou FSC en signature de vos imprimés avec le numéro de certification de notre chaine de contrôle</a:t>
            </a:r>
          </a:p>
          <a:p>
            <a:pPr marL="171450" indent="-171450">
              <a:spcAft>
                <a:spcPts val="400"/>
              </a:spcAft>
              <a:buClr>
                <a:srgbClr val="ABCC3A"/>
              </a:buClr>
              <a:buSzPct val="120000"/>
              <a:buFont typeface="Arial" panose="020B0604020202020204" pitchFamily="34" charset="0"/>
              <a:buChar char="•"/>
            </a:pPr>
            <a:endParaRPr lang="fr-FR" sz="1100" dirty="0">
              <a:solidFill>
                <a:srgbClr val="17324B"/>
              </a:solidFill>
              <a:latin typeface="Jost" pitchFamily="2" charset="77"/>
              <a:ea typeface="Jost" pitchFamily="2" charset="77"/>
              <a:cs typeface="Arial" panose="020B0604020202020204" pitchFamily="34" charset="0"/>
            </a:endParaRPr>
          </a:p>
        </p:txBody>
      </p:sp>
      <p:sp>
        <p:nvSpPr>
          <p:cNvPr id="43" name="ZoneTexte 42">
            <a:extLst>
              <a:ext uri="{FF2B5EF4-FFF2-40B4-BE49-F238E27FC236}">
                <a16:creationId xmlns:a16="http://schemas.microsoft.com/office/drawing/2014/main" id="{B8E512D9-D87E-9B42-B534-20BE63A36BEB}"/>
              </a:ext>
            </a:extLst>
          </p:cNvPr>
          <p:cNvSpPr txBox="1"/>
          <p:nvPr/>
        </p:nvSpPr>
        <p:spPr>
          <a:xfrm>
            <a:off x="297341" y="4523148"/>
            <a:ext cx="4181956" cy="1015663"/>
          </a:xfrm>
          <a:prstGeom prst="rect">
            <a:avLst/>
          </a:prstGeom>
          <a:noFill/>
        </p:spPr>
        <p:txBody>
          <a:bodyPr wrap="square" rtlCol="0">
            <a:spAutoFit/>
          </a:bodyPr>
          <a:lstStyle/>
          <a:p>
            <a:pPr marL="171450" indent="-171450">
              <a:spcAft>
                <a:spcPts val="400"/>
              </a:spcAft>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Nous vous proposons de vous fournir </a:t>
            </a:r>
            <a:r>
              <a:rPr lang="fr-FR" sz="1200" b="1" dirty="0">
                <a:solidFill>
                  <a:srgbClr val="17324B"/>
                </a:solidFill>
                <a:latin typeface="Jost" pitchFamily="2" charset="77"/>
                <a:ea typeface="Jost" pitchFamily="2" charset="77"/>
                <a:cs typeface="Arial" panose="020B0604020202020204" pitchFamily="34" charset="0"/>
              </a:rPr>
              <a:t>les chartes de signature des mentions environnementales</a:t>
            </a:r>
            <a:r>
              <a:rPr lang="fr-FR" sz="1200" dirty="0">
                <a:solidFill>
                  <a:srgbClr val="17324B"/>
                </a:solidFill>
                <a:latin typeface="Jost" pitchFamily="2" charset="77"/>
                <a:ea typeface="Jost" pitchFamily="2" charset="77"/>
                <a:cs typeface="Arial" panose="020B0604020202020204" pitchFamily="34" charset="0"/>
              </a:rPr>
              <a:t> qui mettent en avant votre démarche sur cet aspect. Vous pourrez les transmettre à vos agences de création pour qu’elles soient intégrées de façon graphique dans votre publication.</a:t>
            </a:r>
          </a:p>
        </p:txBody>
      </p:sp>
      <p:sp>
        <p:nvSpPr>
          <p:cNvPr id="44" name="ZoneTexte 43">
            <a:extLst>
              <a:ext uri="{FF2B5EF4-FFF2-40B4-BE49-F238E27FC236}">
                <a16:creationId xmlns:a16="http://schemas.microsoft.com/office/drawing/2014/main" id="{02C0CFEB-B3F2-DF4E-A23A-EF27F5CDAFA5}"/>
              </a:ext>
            </a:extLst>
          </p:cNvPr>
          <p:cNvSpPr txBox="1"/>
          <p:nvPr/>
        </p:nvSpPr>
        <p:spPr>
          <a:xfrm>
            <a:off x="5951939" y="4344646"/>
            <a:ext cx="4360659" cy="2862322"/>
          </a:xfrm>
          <a:prstGeom prst="rect">
            <a:avLst/>
          </a:prstGeom>
          <a:noFill/>
        </p:spPr>
        <p:txBody>
          <a:bodyPr wrap="square" rtlCol="0">
            <a:spAutoFit/>
          </a:bodyPr>
          <a:lstStyle/>
          <a:p>
            <a:pPr algn="r"/>
            <a:r>
              <a:rPr lang="fr-FR" sz="1200" b="1" dirty="0">
                <a:solidFill>
                  <a:schemeClr val="bg1"/>
                </a:solidFill>
                <a:latin typeface="Jost" pitchFamily="2" charset="77"/>
                <a:ea typeface="Jost" pitchFamily="2" charset="77"/>
                <a:cs typeface="Arial" panose="020B0604020202020204" pitchFamily="34" charset="0"/>
              </a:rPr>
              <a:t>Un papier FSC ou PEFC est la meilleure preuve de gestion responsable des forêts, </a:t>
            </a:r>
            <a:r>
              <a:rPr lang="fr-FR" sz="1200" dirty="0">
                <a:solidFill>
                  <a:srgbClr val="17324B"/>
                </a:solidFill>
                <a:latin typeface="Jost" pitchFamily="2" charset="77"/>
                <a:ea typeface="Jost" pitchFamily="2" charset="77"/>
                <a:cs typeface="Arial" panose="020B0604020202020204" pitchFamily="34" charset="0"/>
              </a:rPr>
              <a:t>c’est pourquoi, depuis 2009, nous privilégions, son approvisionnement via des fournisseurs à proximité, dont les usines sont certifiées aux normes environnementales (PEFC, FSC, ISO 9001 et ISO 14001).</a:t>
            </a:r>
          </a:p>
          <a:p>
            <a:pPr algn="r"/>
            <a:endParaRPr lang="fr-FR" sz="1200" dirty="0">
              <a:solidFill>
                <a:srgbClr val="17324B"/>
              </a:solidFill>
              <a:latin typeface="Jost" pitchFamily="2" charset="77"/>
              <a:ea typeface="Jost" pitchFamily="2" charset="77"/>
              <a:cs typeface="Arial" panose="020B0604020202020204" pitchFamily="34" charset="0"/>
            </a:endParaRPr>
          </a:p>
          <a:p>
            <a:pPr algn="r"/>
            <a:r>
              <a:rPr lang="fr-FR" sz="1200" b="1" dirty="0">
                <a:solidFill>
                  <a:schemeClr val="bg1"/>
                </a:solidFill>
                <a:latin typeface="Jost" pitchFamily="2" charset="77"/>
                <a:ea typeface="Jost" pitchFamily="2" charset="77"/>
                <a:cs typeface="Arial" panose="020B0604020202020204" pitchFamily="34" charset="0"/>
              </a:rPr>
              <a:t>En imprimant vos produits sur du papier certifié</a:t>
            </a:r>
            <a:r>
              <a:rPr lang="fr-FR" sz="1200" dirty="0">
                <a:solidFill>
                  <a:srgbClr val="242340"/>
                </a:solidFill>
                <a:latin typeface="Jost" pitchFamily="2" charset="77"/>
                <a:ea typeface="Jost" pitchFamily="2" charset="77"/>
                <a:cs typeface="Arial" panose="020B0604020202020204" pitchFamily="34" charset="0"/>
              </a:rPr>
              <a:t>, </a:t>
            </a:r>
            <a:r>
              <a:rPr lang="fr-FR" sz="1200" dirty="0">
                <a:solidFill>
                  <a:srgbClr val="17324B"/>
                </a:solidFill>
                <a:latin typeface="Jost" pitchFamily="2" charset="77"/>
                <a:ea typeface="Jost" pitchFamily="2" charset="77"/>
                <a:cs typeface="Arial" panose="020B0604020202020204" pitchFamily="34" charset="0"/>
              </a:rPr>
              <a:t>vous </a:t>
            </a:r>
            <a:r>
              <a:rPr lang="fr-FR" sz="1200" b="1" dirty="0">
                <a:solidFill>
                  <a:srgbClr val="17324B"/>
                </a:solidFill>
                <a:latin typeface="Jost" pitchFamily="2" charset="77"/>
                <a:ea typeface="Jost" pitchFamily="2" charset="77"/>
                <a:cs typeface="Arial" panose="020B0604020202020204" pitchFamily="34" charset="0"/>
              </a:rPr>
              <a:t>contribuez à la gestion écologique et durable des forêts </a:t>
            </a:r>
            <a:r>
              <a:rPr lang="fr-FR" sz="1200" dirty="0">
                <a:solidFill>
                  <a:srgbClr val="17324B"/>
                </a:solidFill>
                <a:latin typeface="Jost" pitchFamily="2" charset="77"/>
                <a:ea typeface="Jost" pitchFamily="2" charset="77"/>
                <a:cs typeface="Arial" panose="020B0604020202020204" pitchFamily="34" charset="0"/>
              </a:rPr>
              <a:t>tout en répondant aux besoins des générations actuelles et futures.</a:t>
            </a:r>
          </a:p>
          <a:p>
            <a:pPr algn="r"/>
            <a:endParaRPr lang="fr-FR" sz="1200" dirty="0">
              <a:solidFill>
                <a:srgbClr val="242340"/>
              </a:solidFill>
              <a:latin typeface="Jost" pitchFamily="2" charset="77"/>
              <a:ea typeface="Jost" pitchFamily="2" charset="77"/>
              <a:cs typeface="Arial" panose="020B0604020202020204" pitchFamily="34" charset="0"/>
            </a:endParaRPr>
          </a:p>
          <a:p>
            <a:pPr algn="r"/>
            <a:r>
              <a:rPr lang="fr-FR" sz="1200" dirty="0">
                <a:solidFill>
                  <a:srgbClr val="17324B"/>
                </a:solidFill>
                <a:latin typeface="Jost" pitchFamily="2" charset="77"/>
                <a:ea typeface="Jost" pitchFamily="2" charset="77"/>
                <a:cs typeface="Arial" panose="020B0604020202020204" pitchFamily="34" charset="0"/>
              </a:rPr>
              <a:t>Vous avez la possibilité d’apposer notre logo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FSC ou PEFC, puisque seules les entreprises certifiées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sont habilitées l’utilisation de ces logos.</a:t>
            </a:r>
          </a:p>
          <a:p>
            <a:pPr algn="r"/>
            <a:endParaRPr lang="fr-FR" sz="1200" dirty="0">
              <a:solidFill>
                <a:srgbClr val="262241"/>
              </a:solidFill>
              <a:latin typeface="Jost" pitchFamily="2" charset="77"/>
              <a:ea typeface="Jost" pitchFamily="2" charset="77"/>
              <a:cs typeface="Arial" panose="020B0604020202020204" pitchFamily="34" charset="0"/>
            </a:endParaRPr>
          </a:p>
        </p:txBody>
      </p:sp>
      <p:sp>
        <p:nvSpPr>
          <p:cNvPr id="45" name="Rectangle 44">
            <a:extLst>
              <a:ext uri="{FF2B5EF4-FFF2-40B4-BE49-F238E27FC236}">
                <a16:creationId xmlns:a16="http://schemas.microsoft.com/office/drawing/2014/main" id="{53BF4FE5-8F16-2C42-B43B-4514AD1BFD6E}"/>
              </a:ext>
            </a:extLst>
          </p:cNvPr>
          <p:cNvSpPr/>
          <p:nvPr/>
        </p:nvSpPr>
        <p:spPr>
          <a:xfrm>
            <a:off x="11880294" y="663162"/>
            <a:ext cx="4864596" cy="461665"/>
          </a:xfrm>
          <a:prstGeom prst="rect">
            <a:avLst/>
          </a:prstGeom>
        </p:spPr>
        <p:txBody>
          <a:bodyPr wrap="square">
            <a:spAutoFit/>
          </a:bodyPr>
          <a:lstStyle/>
          <a:p>
            <a:r>
              <a:rPr lang="fr-FR" sz="2400" b="1" dirty="0">
                <a:solidFill>
                  <a:schemeClr val="bg1"/>
                </a:solidFill>
                <a:latin typeface="Arial Black" panose="020B0604020202020204" pitchFamily="34" charset="0"/>
                <a:cs typeface="Arial Black" panose="020B0604020202020204" pitchFamily="34" charset="0"/>
              </a:rPr>
              <a:t>BILAN CARBONE </a:t>
            </a:r>
            <a:r>
              <a:rPr lang="fr-FR" sz="2400" b="1" dirty="0">
                <a:solidFill>
                  <a:srgbClr val="262241"/>
                </a:solidFill>
                <a:latin typeface="Arial Black" panose="020B0604020202020204" pitchFamily="34" charset="0"/>
                <a:cs typeface="Arial Black" panose="020B0604020202020204" pitchFamily="34" charset="0"/>
              </a:rPr>
              <a:t>/</a:t>
            </a:r>
            <a:endParaRPr lang="fr-FR" sz="2400" dirty="0">
              <a:solidFill>
                <a:schemeClr val="bg1"/>
              </a:solidFill>
              <a:latin typeface="Arial" panose="020B0604020202020204" pitchFamily="34" charset="0"/>
              <a:cs typeface="Arial" panose="020B0604020202020204" pitchFamily="34" charset="0"/>
            </a:endParaRPr>
          </a:p>
        </p:txBody>
      </p:sp>
      <p:sp>
        <p:nvSpPr>
          <p:cNvPr id="47" name="ZoneTexte 46">
            <a:extLst>
              <a:ext uri="{FF2B5EF4-FFF2-40B4-BE49-F238E27FC236}">
                <a16:creationId xmlns:a16="http://schemas.microsoft.com/office/drawing/2014/main" id="{FAC6B3A2-EF26-7640-ADF8-DF53904A1D92}"/>
              </a:ext>
            </a:extLst>
          </p:cNvPr>
          <p:cNvSpPr txBox="1"/>
          <p:nvPr/>
        </p:nvSpPr>
        <p:spPr>
          <a:xfrm>
            <a:off x="6664052" y="3767469"/>
            <a:ext cx="3569421" cy="338554"/>
          </a:xfrm>
          <a:prstGeom prst="rect">
            <a:avLst/>
          </a:prstGeom>
          <a:solidFill>
            <a:srgbClr val="17324B"/>
          </a:solidFill>
        </p:spPr>
        <p:txBody>
          <a:bodyPr wrap="square" rtlCol="0">
            <a:spAutoFit/>
          </a:bodyPr>
          <a:lstStyle/>
          <a:p>
            <a:pPr algn="ctr" defTabSz="1007943">
              <a:defRPr/>
            </a:pPr>
            <a:r>
              <a:rPr lang="fr-FR" sz="1600" dirty="0">
                <a:solidFill>
                  <a:schemeClr val="bg1"/>
                </a:solidFill>
                <a:latin typeface="Jost" pitchFamily="2" charset="77"/>
                <a:ea typeface="Jost" pitchFamily="2" charset="77"/>
                <a:cs typeface="Arial Black" panose="020B0604020202020204" pitchFamily="34" charset="0"/>
              </a:rPr>
              <a:t>FSC &amp; PEFC</a:t>
            </a:r>
            <a:endParaRPr lang="fr-FR" sz="1600" dirty="0">
              <a:solidFill>
                <a:schemeClr val="bg1"/>
              </a:solidFill>
              <a:latin typeface="Jost" pitchFamily="2" charset="77"/>
              <a:ea typeface="Jost" pitchFamily="2" charset="77"/>
            </a:endParaRPr>
          </a:p>
        </p:txBody>
      </p:sp>
      <p:sp>
        <p:nvSpPr>
          <p:cNvPr id="21" name="ZoneTexte 20">
            <a:extLst>
              <a:ext uri="{FF2B5EF4-FFF2-40B4-BE49-F238E27FC236}">
                <a16:creationId xmlns:a16="http://schemas.microsoft.com/office/drawing/2014/main" id="{CF8C8CAC-CA64-974F-B458-F2DA53AC22BC}"/>
              </a:ext>
            </a:extLst>
          </p:cNvPr>
          <p:cNvSpPr txBox="1"/>
          <p:nvPr/>
        </p:nvSpPr>
        <p:spPr>
          <a:xfrm>
            <a:off x="297341" y="1418535"/>
            <a:ext cx="6795432" cy="636072"/>
          </a:xfrm>
          <a:prstGeom prst="rect">
            <a:avLst/>
          </a:prstGeom>
          <a:noFill/>
        </p:spPr>
        <p:txBody>
          <a:bodyPr wrap="square">
            <a:spAutoFit/>
          </a:bodyPr>
          <a:lstStyle/>
          <a:p>
            <a:pPr>
              <a:spcAft>
                <a:spcPts val="400"/>
              </a:spcAft>
            </a:pPr>
            <a:r>
              <a:rPr lang="fr-FR" sz="1600" b="1" dirty="0">
                <a:solidFill>
                  <a:srgbClr val="ABCC3A"/>
                </a:solidFill>
                <a:latin typeface="Jost" pitchFamily="2" charset="77"/>
                <a:ea typeface="Jost" pitchFamily="2" charset="77"/>
                <a:cs typeface="Arial Black" panose="020B0604020202020204" pitchFamily="34" charset="0"/>
              </a:rPr>
              <a:t>LE PAPIER REPRÉSENTE PLUS DE 95% DU BILAN CARBONE </a:t>
            </a:r>
          </a:p>
          <a:p>
            <a:pPr>
              <a:spcAft>
                <a:spcPts val="400"/>
              </a:spcAft>
            </a:pPr>
            <a:r>
              <a:rPr lang="fr-FR" sz="1600" b="1" dirty="0">
                <a:solidFill>
                  <a:srgbClr val="ABCC3A"/>
                </a:solidFill>
                <a:latin typeface="Jost" pitchFamily="2" charset="77"/>
                <a:ea typeface="Jost" pitchFamily="2" charset="77"/>
                <a:cs typeface="Arial Black" panose="020B0604020202020204" pitchFamily="34" charset="0"/>
              </a:rPr>
              <a:t>D’UN IMPRIMÉ.</a:t>
            </a:r>
          </a:p>
        </p:txBody>
      </p:sp>
      <p:sp>
        <p:nvSpPr>
          <p:cNvPr id="24" name="Rectangle : avec coins arrondis en diagonale 23">
            <a:extLst>
              <a:ext uri="{FF2B5EF4-FFF2-40B4-BE49-F238E27FC236}">
                <a16:creationId xmlns:a16="http://schemas.microsoft.com/office/drawing/2014/main" id="{1D21B319-8000-FA4B-AFFC-A2399220AD70}"/>
              </a:ext>
            </a:extLst>
          </p:cNvPr>
          <p:cNvSpPr/>
          <p:nvPr/>
        </p:nvSpPr>
        <p:spPr>
          <a:xfrm>
            <a:off x="404586" y="5910384"/>
            <a:ext cx="4941319" cy="1294731"/>
          </a:xfrm>
          <a:prstGeom prst="round2DiagRect">
            <a:avLst>
              <a:gd name="adj1" fmla="val 9298"/>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0668804-DC52-684D-88B4-D4E50A164172}"/>
              </a:ext>
            </a:extLst>
          </p:cNvPr>
          <p:cNvSpPr/>
          <p:nvPr/>
        </p:nvSpPr>
        <p:spPr>
          <a:xfrm>
            <a:off x="418085" y="6004787"/>
            <a:ext cx="4783805" cy="1200329"/>
          </a:xfrm>
          <a:prstGeom prst="rect">
            <a:avLst/>
          </a:prstGeom>
        </p:spPr>
        <p:txBody>
          <a:bodyPr wrap="square">
            <a:spAutoFit/>
          </a:bodyPr>
          <a:lstStyle/>
          <a:p>
            <a:pPr marL="171450" indent="-171450">
              <a:buFont typeface="Arial" panose="020B0604020202020204" pitchFamily="34" charset="0"/>
              <a:buChar char="•"/>
            </a:pPr>
            <a:r>
              <a:rPr lang="fr-FR" sz="1200" dirty="0">
                <a:solidFill>
                  <a:srgbClr val="002060"/>
                </a:solidFill>
                <a:latin typeface="Jost" pitchFamily="2" charset="77"/>
                <a:ea typeface="Jost" pitchFamily="2" charset="77"/>
                <a:cs typeface="Arial" panose="020B0604020202020204" pitchFamily="34" charset="0"/>
              </a:rPr>
              <a:t>Les usines papier qui fourniront le support papier de vos productions sont toutes certifiées au minimum ISO 14001, PEFC/FSC, ISO 50001. </a:t>
            </a:r>
            <a:br>
              <a:rPr lang="fr-FR" sz="1200" dirty="0">
                <a:solidFill>
                  <a:srgbClr val="002060"/>
                </a:solidFill>
                <a:latin typeface="Jost" pitchFamily="2" charset="77"/>
                <a:ea typeface="Jost" pitchFamily="2" charset="77"/>
                <a:cs typeface="Arial" panose="020B0604020202020204" pitchFamily="34" charset="0"/>
              </a:rPr>
            </a:br>
            <a:r>
              <a:rPr lang="fr-FR" sz="1200" dirty="0">
                <a:solidFill>
                  <a:srgbClr val="002060"/>
                </a:solidFill>
                <a:latin typeface="Jost" pitchFamily="2" charset="77"/>
                <a:ea typeface="Jost" pitchFamily="2" charset="77"/>
                <a:cs typeface="Arial" panose="020B0604020202020204" pitchFamily="34" charset="0"/>
              </a:rPr>
              <a:t>Les filières de fabrication sont garanties «gestion durable des forêts» </a:t>
            </a:r>
          </a:p>
          <a:p>
            <a:pPr marL="171450" indent="-171450">
              <a:buFont typeface="Arial" panose="020B0604020202020204" pitchFamily="34" charset="0"/>
              <a:buChar char="•"/>
            </a:pPr>
            <a:r>
              <a:rPr lang="fr-FR" sz="1200" dirty="0">
                <a:solidFill>
                  <a:srgbClr val="002060"/>
                </a:solidFill>
                <a:latin typeface="Jost" pitchFamily="2" charset="77"/>
                <a:ea typeface="Jost" pitchFamily="2" charset="77"/>
                <a:cs typeface="Arial" panose="020B0604020202020204" pitchFamily="34" charset="0"/>
              </a:rPr>
              <a:t>Les emballages carton que nous utiliserons sont également certifiés PEFC</a:t>
            </a:r>
          </a:p>
        </p:txBody>
      </p:sp>
      <p:sp>
        <p:nvSpPr>
          <p:cNvPr id="26" name="Rectangle 25">
            <a:extLst>
              <a:ext uri="{FF2B5EF4-FFF2-40B4-BE49-F238E27FC236}">
                <a16:creationId xmlns:a16="http://schemas.microsoft.com/office/drawing/2014/main" id="{EBE2DF53-71B0-984A-9A85-D4CD1691D972}"/>
              </a:ext>
            </a:extLst>
          </p:cNvPr>
          <p:cNvSpPr/>
          <p:nvPr/>
        </p:nvSpPr>
        <p:spPr>
          <a:xfrm>
            <a:off x="692350" y="5616121"/>
            <a:ext cx="1991251" cy="400110"/>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NOTRE </a:t>
            </a:r>
            <a:r>
              <a:rPr lang="fr-FR" sz="2000" dirty="0">
                <a:solidFill>
                  <a:schemeClr val="bg1"/>
                </a:solidFill>
                <a:latin typeface="Jost" pitchFamily="2" charset="77"/>
                <a:ea typeface="Jost" pitchFamily="2" charset="77"/>
                <a:cs typeface="Arial Black" panose="020B0604020202020204" pitchFamily="34" charset="0"/>
              </a:rPr>
              <a:t>+</a:t>
            </a:r>
            <a:r>
              <a:rPr lang="fr-FR" sz="1400" dirty="0">
                <a:solidFill>
                  <a:schemeClr val="bg1"/>
                </a:solidFill>
                <a:latin typeface="Jost" pitchFamily="2" charset="77"/>
                <a:ea typeface="Jost" pitchFamily="2" charset="77"/>
                <a:cs typeface="Arial Black" panose="020B0604020202020204" pitchFamily="34" charset="0"/>
              </a:rPr>
              <a:t> POUR VOUS</a:t>
            </a:r>
          </a:p>
        </p:txBody>
      </p:sp>
      <p:pic>
        <p:nvPicPr>
          <p:cNvPr id="20" name="Image 19">
            <a:extLst>
              <a:ext uri="{FF2B5EF4-FFF2-40B4-BE49-F238E27FC236}">
                <a16:creationId xmlns:a16="http://schemas.microsoft.com/office/drawing/2014/main" id="{B21BFCDA-261A-C345-A542-36845B7700BE}"/>
              </a:ext>
            </a:extLst>
          </p:cNvPr>
          <p:cNvPicPr>
            <a:picLocks noChangeAspect="1"/>
          </p:cNvPicPr>
          <p:nvPr/>
        </p:nvPicPr>
        <p:blipFill>
          <a:blip r:embed="rId3"/>
          <a:stretch>
            <a:fillRect/>
          </a:stretch>
        </p:blipFill>
        <p:spPr>
          <a:xfrm>
            <a:off x="-630000" y="569193"/>
            <a:ext cx="1041400" cy="114300"/>
          </a:xfrm>
          <a:prstGeom prst="rect">
            <a:avLst/>
          </a:prstGeom>
        </p:spPr>
      </p:pic>
      <p:pic>
        <p:nvPicPr>
          <p:cNvPr id="23" name="Image 22">
            <a:extLst>
              <a:ext uri="{FF2B5EF4-FFF2-40B4-BE49-F238E27FC236}">
                <a16:creationId xmlns:a16="http://schemas.microsoft.com/office/drawing/2014/main" id="{CD39AE5D-BC68-D54C-B631-01DA24373D5B}"/>
              </a:ext>
            </a:extLst>
          </p:cNvPr>
          <p:cNvPicPr>
            <a:picLocks noChangeAspect="1"/>
          </p:cNvPicPr>
          <p:nvPr/>
        </p:nvPicPr>
        <p:blipFill>
          <a:blip r:embed="rId4"/>
          <a:stretch>
            <a:fillRect/>
          </a:stretch>
        </p:blipFill>
        <p:spPr>
          <a:xfrm rot="413326">
            <a:off x="6302853" y="1331229"/>
            <a:ext cx="2583218" cy="2529151"/>
          </a:xfrm>
          <a:prstGeom prst="rect">
            <a:avLst/>
          </a:prstGeom>
          <a:ln>
            <a:noFill/>
          </a:ln>
        </p:spPr>
      </p:pic>
      <p:pic>
        <p:nvPicPr>
          <p:cNvPr id="27" name="Image 26">
            <a:extLst>
              <a:ext uri="{FF2B5EF4-FFF2-40B4-BE49-F238E27FC236}">
                <a16:creationId xmlns:a16="http://schemas.microsoft.com/office/drawing/2014/main" id="{4E39EE8A-AF1B-1D4E-B6A8-B06B961FBABF}"/>
              </a:ext>
            </a:extLst>
          </p:cNvPr>
          <p:cNvPicPr>
            <a:picLocks noChangeAspect="1"/>
          </p:cNvPicPr>
          <p:nvPr/>
        </p:nvPicPr>
        <p:blipFill>
          <a:blip r:embed="rId5"/>
          <a:stretch>
            <a:fillRect/>
          </a:stretch>
        </p:blipFill>
        <p:spPr>
          <a:xfrm rot="413326">
            <a:off x="8225734" y="1366659"/>
            <a:ext cx="2583218" cy="2529150"/>
          </a:xfrm>
          <a:prstGeom prst="rect">
            <a:avLst/>
          </a:prstGeom>
          <a:ln>
            <a:noFill/>
          </a:ln>
        </p:spPr>
      </p:pic>
    </p:spTree>
    <p:extLst>
      <p:ext uri="{BB962C8B-B14F-4D97-AF65-F5344CB8AC3E}">
        <p14:creationId xmlns:p14="http://schemas.microsoft.com/office/powerpoint/2010/main" val="133427490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 name="Image 13">
            <a:extLst>
              <a:ext uri="{FF2B5EF4-FFF2-40B4-BE49-F238E27FC236}">
                <a16:creationId xmlns:a16="http://schemas.microsoft.com/office/drawing/2014/main" id="{5F810266-6DC3-B14C-8345-59F5565ECA7F}"/>
              </a:ext>
            </a:extLst>
          </p:cNvPr>
          <p:cNvPicPr>
            <a:picLocks noChangeAspect="1"/>
          </p:cNvPicPr>
          <p:nvPr/>
        </p:nvPicPr>
        <p:blipFill rotWithShape="1">
          <a:blip r:embed="rId2">
            <a:alphaModFix/>
          </a:blip>
          <a:srcRect l="-7" t="-6" r="-7" b="-6"/>
          <a:stretch/>
        </p:blipFill>
        <p:spPr>
          <a:xfrm rot="5400000">
            <a:off x="4276496" y="61303"/>
            <a:ext cx="7247633" cy="7125036"/>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4</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87177" y="1166836"/>
            <a:ext cx="2828018" cy="646331"/>
          </a:xfrm>
          <a:prstGeom prst="rect">
            <a:avLst/>
          </a:prstGeom>
        </p:spPr>
        <p:txBody>
          <a:bodyPr wrap="none">
            <a:spAutoFit/>
          </a:bodyPr>
          <a:lstStyle/>
          <a:p>
            <a:r>
              <a:rPr lang="fr-FR" sz="3600" dirty="0">
                <a:solidFill>
                  <a:srgbClr val="17324B"/>
                </a:solidFill>
                <a:latin typeface="Jost" pitchFamily="2" charset="77"/>
                <a:ea typeface="Jost" pitchFamily="2" charset="77"/>
                <a:cs typeface="Arial Black" panose="020B0604020202020204" pitchFamily="34" charset="0"/>
              </a:rPr>
              <a:t>IMPRIM’VERT</a:t>
            </a:r>
          </a:p>
        </p:txBody>
      </p:sp>
      <p:sp>
        <p:nvSpPr>
          <p:cNvPr id="25" name="Rectangle 24">
            <a:extLst>
              <a:ext uri="{FF2B5EF4-FFF2-40B4-BE49-F238E27FC236}">
                <a16:creationId xmlns:a16="http://schemas.microsoft.com/office/drawing/2014/main" id="{35E3CF0B-2C38-AA49-8967-82F7DB6D2DE3}"/>
              </a:ext>
            </a:extLst>
          </p:cNvPr>
          <p:cNvSpPr/>
          <p:nvPr/>
        </p:nvSpPr>
        <p:spPr>
          <a:xfrm>
            <a:off x="377354" y="830507"/>
            <a:ext cx="2152240" cy="307777"/>
          </a:xfrm>
          <a:prstGeom prst="rect">
            <a:avLst/>
          </a:prstGeom>
          <a:solidFill>
            <a:srgbClr val="ABCC3A"/>
          </a:solidFill>
        </p:spPr>
        <p:txBody>
          <a:bodyPr wrap="square">
            <a:spAutoFit/>
          </a:bodyPr>
          <a:lstStyle/>
          <a:p>
            <a:pPr algn="ctr"/>
            <a:r>
              <a:rPr lang="fr-FR" sz="1400" dirty="0">
                <a:solidFill>
                  <a:schemeClr val="bg1"/>
                </a:solidFill>
                <a:latin typeface="Jost" pitchFamily="2" charset="77"/>
                <a:ea typeface="Jost" pitchFamily="2" charset="77"/>
                <a:cs typeface="Arial Black" panose="020B0604020202020204" pitchFamily="34" charset="0"/>
              </a:rPr>
              <a:t>LES CERTIFICATIONS</a:t>
            </a:r>
          </a:p>
        </p:txBody>
      </p:sp>
      <p:sp>
        <p:nvSpPr>
          <p:cNvPr id="20" name="ZoneTexte 19">
            <a:extLst>
              <a:ext uri="{FF2B5EF4-FFF2-40B4-BE49-F238E27FC236}">
                <a16:creationId xmlns:a16="http://schemas.microsoft.com/office/drawing/2014/main" id="{4FDEF6E0-7332-F64C-B103-D0913D25E12D}"/>
              </a:ext>
            </a:extLst>
          </p:cNvPr>
          <p:cNvSpPr txBox="1"/>
          <p:nvPr/>
        </p:nvSpPr>
        <p:spPr>
          <a:xfrm>
            <a:off x="336988" y="1841719"/>
            <a:ext cx="4575224" cy="2308324"/>
          </a:xfrm>
          <a:prstGeom prst="rect">
            <a:avLst/>
          </a:prstGeom>
          <a:noFill/>
        </p:spPr>
        <p:txBody>
          <a:bodyPr wrap="square">
            <a:spAutoFit/>
          </a:bodyPr>
          <a:lstStyle/>
          <a:p>
            <a:pPr marL="9525" indent="-9525"/>
            <a:r>
              <a:rPr lang="fr-FR" sz="1200" b="1" dirty="0">
                <a:solidFill>
                  <a:srgbClr val="ABCC3A"/>
                </a:solidFill>
                <a:latin typeface="Jost" pitchFamily="2" charset="77"/>
                <a:ea typeface="Jost" pitchFamily="2" charset="77"/>
                <a:cs typeface="Arial" panose="020B0604020202020204" pitchFamily="34" charset="0"/>
              </a:rPr>
              <a:t>Parce que nous avons la volonté de réduire les impacts environnementaux liés à notre activité</a:t>
            </a:r>
            <a:r>
              <a:rPr lang="fr-FR" sz="1200" dirty="0">
                <a:solidFill>
                  <a:srgbClr val="242340"/>
                </a:solidFill>
                <a:latin typeface="Jost" pitchFamily="2" charset="77"/>
                <a:ea typeface="Jost" pitchFamily="2" charset="77"/>
                <a:cs typeface="Arial" panose="020B0604020202020204" pitchFamily="34" charset="0"/>
              </a:rPr>
              <a:t>, nous avons pris la décision, dès 2005, de respecter le cahier des charges défini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par </a:t>
            </a:r>
            <a:r>
              <a:rPr lang="fr-FR" sz="1200" dirty="0" err="1">
                <a:solidFill>
                  <a:srgbClr val="242340"/>
                </a:solidFill>
                <a:latin typeface="Jost" pitchFamily="2" charset="77"/>
                <a:ea typeface="Jost" pitchFamily="2" charset="77"/>
                <a:cs typeface="Arial" panose="020B0604020202020204" pitchFamily="34" charset="0"/>
              </a:rPr>
              <a:t>Imprim’Vert</a:t>
            </a:r>
            <a:r>
              <a:rPr lang="fr-FR" sz="1200" dirty="0">
                <a:solidFill>
                  <a:srgbClr val="242340"/>
                </a:solidFill>
                <a:latin typeface="Jost" pitchFamily="2" charset="77"/>
                <a:ea typeface="Jost" pitchFamily="2" charset="77"/>
                <a:cs typeface="Arial" panose="020B0604020202020204" pitchFamily="34" charset="0"/>
              </a:rPr>
              <a:t> qui vous assure la suppression des produits dangereux et le retraitement des déchets.</a:t>
            </a:r>
          </a:p>
          <a:p>
            <a:pPr marL="9525" indent="-9525"/>
            <a:endParaRPr lang="fr-FR" sz="1200" dirty="0">
              <a:solidFill>
                <a:srgbClr val="ABCC3A"/>
              </a:solidFill>
              <a:latin typeface="Jost" pitchFamily="2" charset="77"/>
              <a:ea typeface="Jost" pitchFamily="2" charset="77"/>
              <a:cs typeface="Arial" panose="020B0604020202020204" pitchFamily="34" charset="0"/>
            </a:endParaRPr>
          </a:p>
          <a:p>
            <a:pPr marL="9525" indent="-9525"/>
            <a:r>
              <a:rPr lang="fr-FR" sz="1200" b="1" dirty="0">
                <a:solidFill>
                  <a:srgbClr val="ABCC3A"/>
                </a:solidFill>
                <a:latin typeface="Jost" pitchFamily="2" charset="77"/>
                <a:ea typeface="Jost" pitchFamily="2" charset="77"/>
                <a:cs typeface="Arial" panose="020B0604020202020204" pitchFamily="34" charset="0"/>
              </a:rPr>
              <a:t>En choisissant une entreprise labellisée </a:t>
            </a:r>
            <a:r>
              <a:rPr lang="fr-FR" sz="1200" b="1" dirty="0" err="1">
                <a:solidFill>
                  <a:srgbClr val="ABCC3A"/>
                </a:solidFill>
                <a:latin typeface="Jost" pitchFamily="2" charset="77"/>
                <a:ea typeface="Jost" pitchFamily="2" charset="77"/>
                <a:cs typeface="Arial" panose="020B0604020202020204" pitchFamily="34" charset="0"/>
              </a:rPr>
              <a:t>Imprim’Vert</a:t>
            </a:r>
            <a:r>
              <a:rPr lang="fr-FR" sz="1200" b="1" dirty="0">
                <a:solidFill>
                  <a:srgbClr val="ABCC3A"/>
                </a:solidFill>
                <a:latin typeface="Jost" pitchFamily="2" charset="77"/>
                <a:ea typeface="Jost" pitchFamily="2" charset="77"/>
                <a:cs typeface="Arial" panose="020B0604020202020204" pitchFamily="34" charset="0"/>
              </a:rPr>
              <a:t>, </a:t>
            </a:r>
            <a:br>
              <a:rPr lang="fr-FR" sz="1200" b="1" dirty="0">
                <a:solidFill>
                  <a:srgbClr val="ABCC3A"/>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vous participez à la réduction des impacts environnementaux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et contribuez à renforcer l’image d’un partenaire soucieux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de son environnement. </a:t>
            </a:r>
          </a:p>
          <a:p>
            <a:endParaRPr lang="fr-FR" sz="1200" dirty="0">
              <a:solidFill>
                <a:srgbClr val="262241"/>
              </a:solidFill>
              <a:latin typeface="Jost" pitchFamily="2" charset="77"/>
              <a:ea typeface="Jost" pitchFamily="2" charset="77"/>
              <a:cs typeface="Arial" panose="020B0604020202020204" pitchFamily="34" charset="0"/>
            </a:endParaRPr>
          </a:p>
          <a:p>
            <a:endParaRPr lang="fr-FR" sz="1200" dirty="0">
              <a:solidFill>
                <a:srgbClr val="262241"/>
              </a:solidFill>
              <a:latin typeface="Jost" pitchFamily="2" charset="77"/>
              <a:ea typeface="Jost" pitchFamily="2" charset="77"/>
              <a:cs typeface="Arial" panose="020B0604020202020204" pitchFamily="34" charset="0"/>
            </a:endParaRPr>
          </a:p>
        </p:txBody>
      </p:sp>
      <p:sp>
        <p:nvSpPr>
          <p:cNvPr id="24" name="Rectangle 23">
            <a:extLst>
              <a:ext uri="{FF2B5EF4-FFF2-40B4-BE49-F238E27FC236}">
                <a16:creationId xmlns:a16="http://schemas.microsoft.com/office/drawing/2014/main" id="{1B23BD8E-0D0D-BF4E-918C-F37F98D06C11}"/>
              </a:ext>
            </a:extLst>
          </p:cNvPr>
          <p:cNvSpPr/>
          <p:nvPr/>
        </p:nvSpPr>
        <p:spPr>
          <a:xfrm>
            <a:off x="236392" y="7016803"/>
            <a:ext cx="3278291" cy="230832"/>
          </a:xfrm>
          <a:prstGeom prst="rect">
            <a:avLst/>
          </a:prstGeom>
        </p:spPr>
        <p:txBody>
          <a:bodyPr wrap="square">
            <a:spAutoFit/>
          </a:bodyPr>
          <a:lstStyle/>
          <a:p>
            <a:r>
              <a:rPr lang="fr-FR" sz="900" i="1" dirty="0">
                <a:solidFill>
                  <a:srgbClr val="242340"/>
                </a:solidFill>
                <a:latin typeface="Jost" pitchFamily="2" charset="77"/>
                <a:ea typeface="Jost" pitchFamily="2" charset="77"/>
                <a:cs typeface="Arial" panose="020B0604020202020204" pitchFamily="34" charset="0"/>
              </a:rPr>
              <a:t>Notre label </a:t>
            </a:r>
            <a:r>
              <a:rPr lang="fr-FR" sz="900" i="1" dirty="0" err="1">
                <a:solidFill>
                  <a:srgbClr val="242340"/>
                </a:solidFill>
                <a:latin typeface="Jost" pitchFamily="2" charset="77"/>
                <a:ea typeface="Jost" pitchFamily="2" charset="77"/>
                <a:cs typeface="Arial" panose="020B0604020202020204" pitchFamily="34" charset="0"/>
              </a:rPr>
              <a:t>Imprim’vert</a:t>
            </a:r>
            <a:r>
              <a:rPr lang="fr-FR" sz="900" i="1" dirty="0">
                <a:solidFill>
                  <a:srgbClr val="242340"/>
                </a:solidFill>
                <a:latin typeface="Jost" pitchFamily="2" charset="77"/>
                <a:ea typeface="Jost" pitchFamily="2" charset="77"/>
                <a:cs typeface="Arial" panose="020B0604020202020204" pitchFamily="34" charset="0"/>
              </a:rPr>
              <a:t>.</a:t>
            </a:r>
          </a:p>
        </p:txBody>
      </p:sp>
      <p:sp>
        <p:nvSpPr>
          <p:cNvPr id="32" name="ZoneTexte 31">
            <a:extLst>
              <a:ext uri="{FF2B5EF4-FFF2-40B4-BE49-F238E27FC236}">
                <a16:creationId xmlns:a16="http://schemas.microsoft.com/office/drawing/2014/main" id="{BAC30CDC-39F9-4449-BD73-2112CBFFE546}"/>
              </a:ext>
            </a:extLst>
          </p:cNvPr>
          <p:cNvSpPr txBox="1"/>
          <p:nvPr/>
        </p:nvSpPr>
        <p:spPr>
          <a:xfrm>
            <a:off x="4553460" y="1398907"/>
            <a:ext cx="5743041" cy="2862322"/>
          </a:xfrm>
          <a:prstGeom prst="rect">
            <a:avLst/>
          </a:prstGeom>
          <a:noFill/>
        </p:spPr>
        <p:txBody>
          <a:bodyPr wrap="square" rtlCol="0">
            <a:spAutoFit/>
          </a:bodyPr>
          <a:lstStyle/>
          <a:p>
            <a:pPr algn="r"/>
            <a:r>
              <a:rPr lang="fr-FR" sz="1200" dirty="0">
                <a:solidFill>
                  <a:srgbClr val="17324B"/>
                </a:solidFill>
                <a:latin typeface="Jost" pitchFamily="2" charset="77"/>
                <a:ea typeface="Jost" pitchFamily="2" charset="77"/>
                <a:cs typeface="Arial" panose="020B0604020202020204" pitchFamily="34" charset="0"/>
              </a:rPr>
              <a:t>Notre </a:t>
            </a:r>
            <a:r>
              <a:rPr lang="fr-FR" sz="1200" dirty="0" err="1">
                <a:solidFill>
                  <a:srgbClr val="17324B"/>
                </a:solidFill>
                <a:latin typeface="Jost" pitchFamily="2" charset="77"/>
                <a:ea typeface="Jost" pitchFamily="2" charset="77"/>
                <a:cs typeface="Arial" panose="020B0604020202020204" pitchFamily="34" charset="0"/>
              </a:rPr>
              <a:t>process</a:t>
            </a:r>
            <a:r>
              <a:rPr lang="fr-FR" sz="1200" dirty="0">
                <a:solidFill>
                  <a:srgbClr val="17324B"/>
                </a:solidFill>
                <a:latin typeface="Jost" pitchFamily="2" charset="77"/>
                <a:ea typeface="Jost" pitchFamily="2" charset="77"/>
                <a:cs typeface="Arial" panose="020B0604020202020204" pitchFamily="34" charset="0"/>
              </a:rPr>
              <a:t> d’impression est calibré avec des </a:t>
            </a:r>
            <a:r>
              <a:rPr lang="fr-FR" sz="1200" b="1" dirty="0">
                <a:solidFill>
                  <a:srgbClr val="17324B"/>
                </a:solidFill>
                <a:latin typeface="Jost" pitchFamily="2" charset="77"/>
                <a:ea typeface="Jost" pitchFamily="2" charset="77"/>
                <a:cs typeface="Arial" panose="020B0604020202020204" pitchFamily="34" charset="0"/>
              </a:rPr>
              <a:t>encres </a:t>
            </a:r>
            <a:br>
              <a:rPr lang="fr-FR" sz="1200" b="1" dirty="0">
                <a:solidFill>
                  <a:srgbClr val="17324B"/>
                </a:solidFill>
                <a:latin typeface="Jost" pitchFamily="2" charset="77"/>
                <a:ea typeface="Jost" pitchFamily="2" charset="77"/>
                <a:cs typeface="Arial" panose="020B0604020202020204" pitchFamily="34" charset="0"/>
              </a:rPr>
            </a:br>
            <a:r>
              <a:rPr lang="fr-FR" sz="1200" b="1" dirty="0">
                <a:solidFill>
                  <a:srgbClr val="17324B"/>
                </a:solidFill>
                <a:latin typeface="Jost" pitchFamily="2" charset="77"/>
                <a:ea typeface="Jost" pitchFamily="2" charset="77"/>
                <a:cs typeface="Arial" panose="020B0604020202020204" pitchFamily="34" charset="0"/>
              </a:rPr>
              <a:t>bio-végétales </a:t>
            </a:r>
            <a:r>
              <a:rPr lang="fr-FR" sz="1200" dirty="0">
                <a:solidFill>
                  <a:srgbClr val="17324B"/>
                </a:solidFill>
                <a:latin typeface="Jost" pitchFamily="2" charset="77"/>
                <a:ea typeface="Jost" pitchFamily="2" charset="77"/>
                <a:cs typeface="Arial" panose="020B0604020202020204" pitchFamily="34" charset="0"/>
              </a:rPr>
              <a:t>qui sont à base de pigments végétaux et non minéraux. </a:t>
            </a:r>
          </a:p>
          <a:p>
            <a:pPr algn="r"/>
            <a:endParaRPr lang="fr-FR" sz="1200" b="1" dirty="0">
              <a:solidFill>
                <a:srgbClr val="17324B"/>
              </a:solidFill>
              <a:latin typeface="Jost" pitchFamily="2" charset="77"/>
              <a:ea typeface="Jost" pitchFamily="2" charset="77"/>
              <a:cs typeface="Arial" panose="020B0604020202020204" pitchFamily="34" charset="0"/>
            </a:endParaRPr>
          </a:p>
          <a:p>
            <a:pPr algn="r"/>
            <a:r>
              <a:rPr lang="fr-FR" sz="1200" dirty="0">
                <a:solidFill>
                  <a:srgbClr val="17324B"/>
                </a:solidFill>
                <a:latin typeface="Jost" pitchFamily="2" charset="77"/>
                <a:ea typeface="Jost" pitchFamily="2" charset="77"/>
                <a:cs typeface="Arial" panose="020B0604020202020204" pitchFamily="34" charset="0"/>
              </a:rPr>
              <a:t>Nos presses sont alimentées en continu par des fûts d’encre.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Moins de manipulations, </a:t>
            </a:r>
            <a:r>
              <a:rPr lang="fr-FR" sz="1200" b="1" dirty="0">
                <a:solidFill>
                  <a:srgbClr val="17324B"/>
                </a:solidFill>
                <a:latin typeface="Jost" pitchFamily="2" charset="77"/>
                <a:ea typeface="Jost" pitchFamily="2" charset="77"/>
                <a:cs typeface="Arial" panose="020B0604020202020204" pitchFamily="34" charset="0"/>
              </a:rPr>
              <a:t>moins de gâche, moins de déchets d’emballage, </a:t>
            </a:r>
            <a:br>
              <a:rPr lang="fr-FR" sz="1200" b="1" dirty="0">
                <a:solidFill>
                  <a:srgbClr val="17324B"/>
                </a:solidFill>
                <a:latin typeface="Jost" pitchFamily="2" charset="77"/>
                <a:ea typeface="Jost" pitchFamily="2" charset="77"/>
                <a:cs typeface="Arial" panose="020B0604020202020204" pitchFamily="34" charset="0"/>
              </a:rPr>
            </a:br>
            <a:r>
              <a:rPr lang="fr-FR" sz="1200" b="1" dirty="0">
                <a:solidFill>
                  <a:srgbClr val="17324B"/>
                </a:solidFill>
                <a:latin typeface="Jost" pitchFamily="2" charset="77"/>
                <a:ea typeface="Jost" pitchFamily="2" charset="77"/>
                <a:cs typeface="Arial" panose="020B0604020202020204" pitchFamily="34" charset="0"/>
              </a:rPr>
              <a:t>prix au kilo plus économique</a:t>
            </a:r>
          </a:p>
          <a:p>
            <a:pPr algn="r"/>
            <a:endParaRPr lang="fr-FR" sz="1200" dirty="0">
              <a:solidFill>
                <a:srgbClr val="17324B"/>
              </a:solidFill>
              <a:latin typeface="Jost" pitchFamily="2" charset="77"/>
              <a:ea typeface="Jost" pitchFamily="2" charset="77"/>
              <a:cs typeface="Arial" panose="020B0604020202020204" pitchFamily="34" charset="0"/>
            </a:endParaRPr>
          </a:p>
          <a:p>
            <a:pPr algn="r"/>
            <a:r>
              <a:rPr lang="fr-FR" sz="1200" dirty="0">
                <a:solidFill>
                  <a:srgbClr val="17324B"/>
                </a:solidFill>
                <a:latin typeface="Jost" pitchFamily="2" charset="77"/>
                <a:ea typeface="Jost" pitchFamily="2" charset="77"/>
                <a:cs typeface="Arial" panose="020B0604020202020204" pitchFamily="34" charset="0"/>
              </a:rPr>
              <a:t>Votre fichier d’impression sera optimisé par un procédé de retrait sous couleur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normé PSO. Ce procédé supprime les sur impressions, </a:t>
            </a:r>
            <a:r>
              <a:rPr lang="fr-FR" sz="1200" b="1" dirty="0">
                <a:solidFill>
                  <a:srgbClr val="17324B"/>
                </a:solidFill>
                <a:latin typeface="Jost" pitchFamily="2" charset="77"/>
                <a:ea typeface="Jost" pitchFamily="2" charset="77"/>
                <a:cs typeface="Arial" panose="020B0604020202020204" pitchFamily="34" charset="0"/>
              </a:rPr>
              <a:t>réduit la quantité </a:t>
            </a:r>
            <a:br>
              <a:rPr lang="fr-FR" sz="1200" b="1" dirty="0">
                <a:solidFill>
                  <a:srgbClr val="17324B"/>
                </a:solidFill>
                <a:latin typeface="Jost" pitchFamily="2" charset="77"/>
                <a:ea typeface="Jost" pitchFamily="2" charset="77"/>
                <a:cs typeface="Arial" panose="020B0604020202020204" pitchFamily="34" charset="0"/>
              </a:rPr>
            </a:br>
            <a:r>
              <a:rPr lang="fr-FR" sz="1200" b="1" dirty="0">
                <a:solidFill>
                  <a:srgbClr val="17324B"/>
                </a:solidFill>
                <a:latin typeface="Jost" pitchFamily="2" charset="77"/>
                <a:ea typeface="Jost" pitchFamily="2" charset="77"/>
                <a:cs typeface="Arial" panose="020B0604020202020204" pitchFamily="34" charset="0"/>
              </a:rPr>
              <a:t>d’encre</a:t>
            </a:r>
            <a:r>
              <a:rPr lang="fr-FR" sz="1200" dirty="0">
                <a:solidFill>
                  <a:srgbClr val="17324B"/>
                </a:solidFill>
                <a:latin typeface="Jost" pitchFamily="2" charset="77"/>
                <a:ea typeface="Jost" pitchFamily="2" charset="77"/>
                <a:cs typeface="Arial" panose="020B0604020202020204" pitchFamily="34" charset="0"/>
              </a:rPr>
              <a:t> à utiliser pour obtenir le </a:t>
            </a:r>
            <a:r>
              <a:rPr lang="fr-FR" sz="1200" b="1" dirty="0">
                <a:solidFill>
                  <a:srgbClr val="17324B"/>
                </a:solidFill>
                <a:latin typeface="Jost" pitchFamily="2" charset="77"/>
                <a:ea typeface="Jost" pitchFamily="2" charset="77"/>
                <a:cs typeface="Arial" panose="020B0604020202020204" pitchFamily="34" charset="0"/>
              </a:rPr>
              <a:t>même rendu </a:t>
            </a:r>
            <a:br>
              <a:rPr lang="fr-FR" sz="1200" b="1" dirty="0">
                <a:solidFill>
                  <a:srgbClr val="17324B"/>
                </a:solidFill>
                <a:latin typeface="Jost" pitchFamily="2" charset="77"/>
                <a:ea typeface="Jost" pitchFamily="2" charset="77"/>
                <a:cs typeface="Arial" panose="020B0604020202020204" pitchFamily="34" charset="0"/>
              </a:rPr>
            </a:br>
            <a:r>
              <a:rPr lang="fr-FR" sz="1200" b="1" dirty="0">
                <a:solidFill>
                  <a:srgbClr val="17324B"/>
                </a:solidFill>
                <a:latin typeface="Jost" pitchFamily="2" charset="77"/>
                <a:ea typeface="Jost" pitchFamily="2" charset="77"/>
                <a:cs typeface="Arial" panose="020B0604020202020204" pitchFamily="34" charset="0"/>
              </a:rPr>
              <a:t>colorimétrique</a:t>
            </a:r>
            <a:r>
              <a:rPr lang="fr-FR" sz="1200" dirty="0">
                <a:solidFill>
                  <a:srgbClr val="17324B"/>
                </a:solidFill>
                <a:latin typeface="Jost" pitchFamily="2" charset="77"/>
                <a:ea typeface="Jost" pitchFamily="2" charset="77"/>
                <a:cs typeface="Arial" panose="020B0604020202020204" pitchFamily="34" charset="0"/>
              </a:rPr>
              <a:t>, et </a:t>
            </a:r>
            <a:r>
              <a:rPr lang="fr-FR" sz="1200" b="1" dirty="0">
                <a:solidFill>
                  <a:srgbClr val="17324B"/>
                </a:solidFill>
                <a:latin typeface="Jost" pitchFamily="2" charset="77"/>
                <a:ea typeface="Jost" pitchFamily="2" charset="77"/>
                <a:cs typeface="Arial" panose="020B0604020202020204" pitchFamily="34" charset="0"/>
              </a:rPr>
              <a:t>sécurise la production </a:t>
            </a:r>
            <a:r>
              <a:rPr lang="fr-FR" sz="1200" dirty="0">
                <a:solidFill>
                  <a:srgbClr val="17324B"/>
                </a:solidFill>
                <a:latin typeface="Jost" pitchFamily="2" charset="77"/>
                <a:ea typeface="Jost" pitchFamily="2" charset="77"/>
                <a:cs typeface="Arial" panose="020B0604020202020204" pitchFamily="34" charset="0"/>
              </a:rPr>
              <a:t>en diminuant les risques de maculage.</a:t>
            </a:r>
          </a:p>
          <a:p>
            <a:pPr algn="r"/>
            <a:endParaRPr lang="fr-FR" sz="1200" dirty="0">
              <a:solidFill>
                <a:srgbClr val="17324B"/>
              </a:solidFill>
              <a:latin typeface="Jost" pitchFamily="2" charset="77"/>
              <a:ea typeface="Jost" pitchFamily="2" charset="77"/>
              <a:cs typeface="Arial" panose="020B0604020202020204" pitchFamily="34" charset="0"/>
            </a:endParaRPr>
          </a:p>
          <a:p>
            <a:pPr algn="r"/>
            <a:r>
              <a:rPr lang="fr-FR" sz="1200" i="1" dirty="0">
                <a:solidFill>
                  <a:srgbClr val="17324B"/>
                </a:solidFill>
                <a:latin typeface="Jost" pitchFamily="2" charset="77"/>
                <a:ea typeface="Jost" pitchFamily="2" charset="77"/>
                <a:cs typeface="Arial" panose="020B0604020202020204" pitchFamily="34" charset="0"/>
              </a:rPr>
              <a:t>Ci-contre, la fiche technique des encres qui seront utilisées </a:t>
            </a:r>
            <a:br>
              <a:rPr lang="fr-FR" sz="1200" i="1" dirty="0">
                <a:solidFill>
                  <a:srgbClr val="17324B"/>
                </a:solidFill>
                <a:latin typeface="Jost" pitchFamily="2" charset="77"/>
                <a:ea typeface="Jost" pitchFamily="2" charset="77"/>
                <a:cs typeface="Arial" panose="020B0604020202020204" pitchFamily="34" charset="0"/>
              </a:rPr>
            </a:br>
            <a:r>
              <a:rPr lang="fr-FR" sz="1200" i="1" dirty="0">
                <a:solidFill>
                  <a:srgbClr val="17324B"/>
                </a:solidFill>
                <a:latin typeface="Jost" pitchFamily="2" charset="77"/>
                <a:ea typeface="Jost" pitchFamily="2" charset="77"/>
                <a:cs typeface="Arial" panose="020B0604020202020204" pitchFamily="34" charset="0"/>
              </a:rPr>
              <a:t>dans le cadre de votre marché.</a:t>
            </a:r>
          </a:p>
          <a:p>
            <a:pPr algn="r"/>
            <a:endParaRPr lang="fr-FR" sz="1200" dirty="0">
              <a:solidFill>
                <a:srgbClr val="17324B"/>
              </a:solidFill>
              <a:latin typeface="Jost" pitchFamily="2" charset="77"/>
              <a:ea typeface="Jost" pitchFamily="2" charset="77"/>
              <a:cs typeface="Arial" panose="020B0604020202020204" pitchFamily="34" charset="0"/>
            </a:endParaRPr>
          </a:p>
        </p:txBody>
      </p:sp>
      <p:pic>
        <p:nvPicPr>
          <p:cNvPr id="33" name="Image 32" descr="Capture d’écran 2019-10-09 à 11.26.40.png">
            <a:extLst>
              <a:ext uri="{FF2B5EF4-FFF2-40B4-BE49-F238E27FC236}">
                <a16:creationId xmlns:a16="http://schemas.microsoft.com/office/drawing/2014/main" id="{70CE25E6-7251-0B45-BA25-B9969A31DEE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748958" y="4065623"/>
            <a:ext cx="1448917" cy="2018470"/>
          </a:xfrm>
          <a:prstGeom prst="rect">
            <a:avLst/>
          </a:prstGeom>
        </p:spPr>
      </p:pic>
      <p:sp>
        <p:nvSpPr>
          <p:cNvPr id="34" name="Rectangle 33">
            <a:extLst>
              <a:ext uri="{FF2B5EF4-FFF2-40B4-BE49-F238E27FC236}">
                <a16:creationId xmlns:a16="http://schemas.microsoft.com/office/drawing/2014/main" id="{8F48CF59-B4A9-EC42-8EB7-FF0315CB411D}"/>
              </a:ext>
            </a:extLst>
          </p:cNvPr>
          <p:cNvSpPr/>
          <p:nvPr/>
        </p:nvSpPr>
        <p:spPr>
          <a:xfrm>
            <a:off x="7567870" y="782054"/>
            <a:ext cx="2728632" cy="646331"/>
          </a:xfrm>
          <a:prstGeom prst="rect">
            <a:avLst/>
          </a:prstGeom>
        </p:spPr>
        <p:txBody>
          <a:bodyPr wrap="none">
            <a:spAutoFit/>
          </a:bodyPr>
          <a:lstStyle/>
          <a:p>
            <a:pPr algn="r"/>
            <a:r>
              <a:rPr lang="fr-FR" sz="3600" dirty="0">
                <a:solidFill>
                  <a:srgbClr val="17324B"/>
                </a:solidFill>
                <a:latin typeface="Jost" pitchFamily="2" charset="77"/>
                <a:ea typeface="Jost" pitchFamily="2" charset="77"/>
                <a:cs typeface="Arial Black" panose="020B0604020202020204" pitchFamily="34" charset="0"/>
              </a:rPr>
              <a:t>LES ENCRES</a:t>
            </a:r>
          </a:p>
        </p:txBody>
      </p:sp>
      <p:pic>
        <p:nvPicPr>
          <p:cNvPr id="12" name="Image 11">
            <a:extLst>
              <a:ext uri="{FF2B5EF4-FFF2-40B4-BE49-F238E27FC236}">
                <a16:creationId xmlns:a16="http://schemas.microsoft.com/office/drawing/2014/main" id="{6E4B523F-BFF1-294D-8371-7BE293C8F480}"/>
              </a:ext>
            </a:extLst>
          </p:cNvPr>
          <p:cNvPicPr>
            <a:picLocks noChangeAspect="1"/>
          </p:cNvPicPr>
          <p:nvPr/>
        </p:nvPicPr>
        <p:blipFill>
          <a:blip r:embed="rId4"/>
          <a:stretch>
            <a:fillRect/>
          </a:stretch>
        </p:blipFill>
        <p:spPr>
          <a:xfrm>
            <a:off x="-630000" y="888280"/>
            <a:ext cx="1041400" cy="114300"/>
          </a:xfrm>
          <a:prstGeom prst="rect">
            <a:avLst/>
          </a:prstGeom>
        </p:spPr>
      </p:pic>
      <p:pic>
        <p:nvPicPr>
          <p:cNvPr id="5" name="Image 4">
            <a:extLst>
              <a:ext uri="{FF2B5EF4-FFF2-40B4-BE49-F238E27FC236}">
                <a16:creationId xmlns:a16="http://schemas.microsoft.com/office/drawing/2014/main" id="{5069D511-8E9C-5C4C-93B7-BD8D4BE62BE5}"/>
              </a:ext>
            </a:extLst>
          </p:cNvPr>
          <p:cNvPicPr>
            <a:picLocks noChangeAspect="1"/>
          </p:cNvPicPr>
          <p:nvPr/>
        </p:nvPicPr>
        <p:blipFill>
          <a:blip r:embed="rId5"/>
          <a:stretch>
            <a:fillRect/>
          </a:stretch>
        </p:blipFill>
        <p:spPr>
          <a:xfrm>
            <a:off x="310973" y="4005044"/>
            <a:ext cx="4193590" cy="2962753"/>
          </a:xfrm>
          <a:prstGeom prst="rect">
            <a:avLst/>
          </a:prstGeom>
        </p:spPr>
      </p:pic>
    </p:spTree>
    <p:extLst>
      <p:ext uri="{BB962C8B-B14F-4D97-AF65-F5344CB8AC3E}">
        <p14:creationId xmlns:p14="http://schemas.microsoft.com/office/powerpoint/2010/main" val="377262402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 name="Image 21">
            <a:extLst>
              <a:ext uri="{FF2B5EF4-FFF2-40B4-BE49-F238E27FC236}">
                <a16:creationId xmlns:a16="http://schemas.microsoft.com/office/drawing/2014/main" id="{277D806D-2D4C-544A-B7CC-A159D914B434}"/>
              </a:ext>
            </a:extLst>
          </p:cNvPr>
          <p:cNvPicPr>
            <a:picLocks noChangeAspect="1"/>
          </p:cNvPicPr>
          <p:nvPr/>
        </p:nvPicPr>
        <p:blipFill rotWithShape="1">
          <a:blip r:embed="rId2">
            <a:alphaModFix/>
          </a:blip>
          <a:srcRect l="-7" t="-6" r="-7" b="-6"/>
          <a:stretch/>
        </p:blipFill>
        <p:spPr>
          <a:xfrm rot="5400000">
            <a:off x="5106981" y="-184851"/>
            <a:ext cx="8011542" cy="7876023"/>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5</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55824" y="810606"/>
            <a:ext cx="3655168" cy="646331"/>
          </a:xfrm>
          <a:prstGeom prst="rect">
            <a:avLst/>
          </a:prstGeom>
        </p:spPr>
        <p:txBody>
          <a:bodyPr wrap="none">
            <a:spAutoFit/>
          </a:bodyPr>
          <a:lstStyle/>
          <a:p>
            <a:r>
              <a:rPr lang="fr-FR" sz="3600" dirty="0">
                <a:solidFill>
                  <a:srgbClr val="17324B"/>
                </a:solidFill>
                <a:latin typeface="Jost" pitchFamily="2" charset="77"/>
                <a:ea typeface="Jost" pitchFamily="2" charset="77"/>
                <a:cs typeface="Arial Black" panose="020B0604020202020204" pitchFamily="34" charset="0"/>
              </a:rPr>
              <a:t>ISO-9001 - 14001</a:t>
            </a:r>
          </a:p>
        </p:txBody>
      </p:sp>
      <p:sp>
        <p:nvSpPr>
          <p:cNvPr id="25" name="Rectangle 24">
            <a:extLst>
              <a:ext uri="{FF2B5EF4-FFF2-40B4-BE49-F238E27FC236}">
                <a16:creationId xmlns:a16="http://schemas.microsoft.com/office/drawing/2014/main" id="{35E3CF0B-2C38-AA49-8967-82F7DB6D2DE3}"/>
              </a:ext>
            </a:extLst>
          </p:cNvPr>
          <p:cNvSpPr/>
          <p:nvPr/>
        </p:nvSpPr>
        <p:spPr>
          <a:xfrm>
            <a:off x="377825" y="474277"/>
            <a:ext cx="2152240" cy="307777"/>
          </a:xfrm>
          <a:prstGeom prst="rect">
            <a:avLst/>
          </a:prstGeom>
          <a:solidFill>
            <a:srgbClr val="ABCC3A"/>
          </a:solidFill>
        </p:spPr>
        <p:txBody>
          <a:bodyPr wrap="square">
            <a:spAutoFit/>
          </a:bodyPr>
          <a:lstStyle/>
          <a:p>
            <a:pPr algn="ctr"/>
            <a:r>
              <a:rPr lang="fr-FR" sz="1400" dirty="0">
                <a:solidFill>
                  <a:schemeClr val="bg1"/>
                </a:solidFill>
                <a:latin typeface="Jost" pitchFamily="2" charset="77"/>
                <a:ea typeface="Jost" pitchFamily="2" charset="77"/>
                <a:cs typeface="Arial Black" panose="020B0604020202020204" pitchFamily="34" charset="0"/>
              </a:rPr>
              <a:t>LES CERTIFICATIONS</a:t>
            </a:r>
          </a:p>
        </p:txBody>
      </p:sp>
      <p:sp>
        <p:nvSpPr>
          <p:cNvPr id="32" name="ZoneTexte 31">
            <a:extLst>
              <a:ext uri="{FF2B5EF4-FFF2-40B4-BE49-F238E27FC236}">
                <a16:creationId xmlns:a16="http://schemas.microsoft.com/office/drawing/2014/main" id="{BAC30CDC-39F9-4449-BD73-2112CBFFE546}"/>
              </a:ext>
            </a:extLst>
          </p:cNvPr>
          <p:cNvSpPr txBox="1"/>
          <p:nvPr/>
        </p:nvSpPr>
        <p:spPr>
          <a:xfrm>
            <a:off x="6210002" y="1861202"/>
            <a:ext cx="4086500" cy="830997"/>
          </a:xfrm>
          <a:prstGeom prst="rect">
            <a:avLst/>
          </a:prstGeom>
          <a:noFill/>
        </p:spPr>
        <p:txBody>
          <a:bodyPr wrap="square" rtlCol="0">
            <a:spAutoFit/>
          </a:bodyPr>
          <a:lstStyle/>
          <a:p>
            <a:pPr algn="r"/>
            <a:r>
              <a:rPr lang="fr-FR" sz="1200" dirty="0">
                <a:solidFill>
                  <a:srgbClr val="242340"/>
                </a:solidFill>
                <a:latin typeface="Jost" pitchFamily="2" charset="77"/>
                <a:ea typeface="Jost" pitchFamily="2" charset="77"/>
                <a:cs typeface="Arial" panose="020B0604020202020204" pitchFamily="34" charset="0"/>
              </a:rPr>
              <a:t>Nous confions le recyclage à des sociétés habilitées à réaliser ces opérations en traçant chaque étape.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Tout enlèvement fait l’objet d’un BSD :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chemeClr val="bg1"/>
                </a:solidFill>
                <a:latin typeface="Jost" pitchFamily="2" charset="77"/>
                <a:ea typeface="Jost" pitchFamily="2" charset="77"/>
                <a:cs typeface="Arial" panose="020B0604020202020204" pitchFamily="34" charset="0"/>
              </a:rPr>
              <a:t>Bordereau de Suivi des Déchets</a:t>
            </a:r>
          </a:p>
        </p:txBody>
      </p:sp>
      <p:sp>
        <p:nvSpPr>
          <p:cNvPr id="34" name="Rectangle 33">
            <a:extLst>
              <a:ext uri="{FF2B5EF4-FFF2-40B4-BE49-F238E27FC236}">
                <a16:creationId xmlns:a16="http://schemas.microsoft.com/office/drawing/2014/main" id="{8F48CF59-B4A9-EC42-8EB7-FF0315CB411D}"/>
              </a:ext>
            </a:extLst>
          </p:cNvPr>
          <p:cNvSpPr/>
          <p:nvPr/>
        </p:nvSpPr>
        <p:spPr>
          <a:xfrm>
            <a:off x="5993978" y="782054"/>
            <a:ext cx="4302524" cy="1200329"/>
          </a:xfrm>
          <a:prstGeom prst="rect">
            <a:avLst/>
          </a:prstGeom>
        </p:spPr>
        <p:txBody>
          <a:bodyPr wrap="square">
            <a:spAutoFit/>
          </a:bodyPr>
          <a:lstStyle/>
          <a:p>
            <a:pPr algn="r"/>
            <a:r>
              <a:rPr lang="fr-FR" sz="3600" dirty="0">
                <a:solidFill>
                  <a:srgbClr val="17324B"/>
                </a:solidFill>
                <a:latin typeface="Jost" pitchFamily="2" charset="77"/>
                <a:ea typeface="Jost" pitchFamily="2" charset="77"/>
                <a:cs typeface="Arial Black" panose="020B0604020202020204" pitchFamily="34" charset="0"/>
              </a:rPr>
              <a:t>RECYCLAGE DES DÉCHETS</a:t>
            </a:r>
          </a:p>
        </p:txBody>
      </p:sp>
      <p:sp>
        <p:nvSpPr>
          <p:cNvPr id="15" name="ZoneTexte 14">
            <a:extLst>
              <a:ext uri="{FF2B5EF4-FFF2-40B4-BE49-F238E27FC236}">
                <a16:creationId xmlns:a16="http://schemas.microsoft.com/office/drawing/2014/main" id="{52827DD4-9ED5-F344-89B9-E79CABD57FD2}"/>
              </a:ext>
            </a:extLst>
          </p:cNvPr>
          <p:cNvSpPr txBox="1"/>
          <p:nvPr/>
        </p:nvSpPr>
        <p:spPr>
          <a:xfrm>
            <a:off x="280436" y="1401545"/>
            <a:ext cx="6218152" cy="4339650"/>
          </a:xfrm>
          <a:prstGeom prst="rect">
            <a:avLst/>
          </a:prstGeom>
          <a:noFill/>
        </p:spPr>
        <p:txBody>
          <a:bodyPr wrap="square" rtlCol="0">
            <a:spAutoFit/>
          </a:bodyPr>
          <a:lstStyle/>
          <a:p>
            <a:pPr marL="171450" indent="-171450">
              <a:buClr>
                <a:srgbClr val="ABCC3A"/>
              </a:buClr>
              <a:buSzPct val="120000"/>
              <a:buFont typeface="Arial" panose="020B0604020202020204" pitchFamily="34" charset="0"/>
              <a:buChar char="•"/>
            </a:pPr>
            <a:r>
              <a:rPr lang="fr-FR" sz="1200" b="1" dirty="0">
                <a:solidFill>
                  <a:srgbClr val="ABCC3A"/>
                </a:solidFill>
                <a:latin typeface="Jost" pitchFamily="2" charset="77"/>
                <a:ea typeface="Jost" pitchFamily="2" charset="77"/>
                <a:cs typeface="Arial" panose="020B0604020202020204" pitchFamily="34" charset="0"/>
              </a:rPr>
              <a:t>DESBOUIS GRESIL est engagé depuis 1994 dans une démarche qualité ISO 9001</a:t>
            </a:r>
            <a:r>
              <a:rPr lang="fr-FR" sz="1200" dirty="0">
                <a:solidFill>
                  <a:srgbClr val="242340"/>
                </a:solidFill>
                <a:latin typeface="Jost" pitchFamily="2" charset="77"/>
                <a:ea typeface="Jost" pitchFamily="2" charset="77"/>
                <a:cs typeface="Arial" panose="020B0604020202020204" pitchFamily="34" charset="0"/>
              </a:rPr>
              <a:t>. Nous nous attachons à écouter et comprendre vos attentes afin qu’elles soient prises en compte et que l’entreprise y réponde de manière pérenne. Le pilotage de l’organisation et la satisfaction clients sont nos priorités.</a:t>
            </a:r>
          </a:p>
          <a:p>
            <a:pPr marL="171450" indent="-171450">
              <a:buClr>
                <a:srgbClr val="ABCC3A"/>
              </a:buClr>
              <a:buSzPct val="120000"/>
              <a:buFont typeface="Arial" panose="020B0604020202020204" pitchFamily="34" charset="0"/>
              <a:buChar char="•"/>
            </a:pPr>
            <a:endParaRPr lang="fr-FR" sz="1200" dirty="0">
              <a:solidFill>
                <a:srgbClr val="242340"/>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r>
              <a:rPr lang="fr-FR" sz="1200" b="1" dirty="0">
                <a:solidFill>
                  <a:srgbClr val="ABCC3A"/>
                </a:solidFill>
                <a:latin typeface="Jost" pitchFamily="2" charset="77"/>
                <a:ea typeface="Jost" pitchFamily="2" charset="77"/>
                <a:cs typeface="Arial" panose="020B0604020202020204" pitchFamily="34" charset="0"/>
              </a:rPr>
              <a:t>En choisissant une entreprise certifiée ISO 9001</a:t>
            </a:r>
            <a:r>
              <a:rPr lang="fr-FR" sz="1200" dirty="0">
                <a:solidFill>
                  <a:srgbClr val="242340"/>
                </a:solidFill>
                <a:latin typeface="Jost" pitchFamily="2" charset="77"/>
                <a:ea typeface="Jost" pitchFamily="2" charset="77"/>
                <a:cs typeface="Arial" panose="020B0604020202020204" pitchFamily="34" charset="0"/>
              </a:rPr>
              <a:t>, vous avez </a:t>
            </a:r>
            <a:r>
              <a:rPr lang="fr-FR" sz="1200" b="1" dirty="0">
                <a:solidFill>
                  <a:srgbClr val="242340"/>
                </a:solidFill>
                <a:latin typeface="Jost" pitchFamily="2" charset="77"/>
                <a:ea typeface="Jost" pitchFamily="2" charset="77"/>
                <a:cs typeface="Arial" panose="020B0604020202020204" pitchFamily="34" charset="0"/>
              </a:rPr>
              <a:t>l’assurance </a:t>
            </a:r>
            <a:br>
              <a:rPr lang="fr-FR" sz="1200" b="1" dirty="0">
                <a:solidFill>
                  <a:srgbClr val="242340"/>
                </a:solidFill>
                <a:latin typeface="Jost" pitchFamily="2" charset="77"/>
                <a:ea typeface="Jost" pitchFamily="2" charset="77"/>
                <a:cs typeface="Arial" panose="020B0604020202020204" pitchFamily="34" charset="0"/>
              </a:rPr>
            </a:br>
            <a:r>
              <a:rPr lang="fr-FR" sz="1200" b="1" dirty="0">
                <a:solidFill>
                  <a:srgbClr val="242340"/>
                </a:solidFill>
                <a:latin typeface="Jost" pitchFamily="2" charset="77"/>
                <a:ea typeface="Jost" pitchFamily="2" charset="77"/>
                <a:cs typeface="Arial" panose="020B0604020202020204" pitchFamily="34" charset="0"/>
              </a:rPr>
              <a:t>que notre organisation et notre système de management sont </a:t>
            </a:r>
            <a:br>
              <a:rPr lang="fr-FR" sz="1200" b="1" dirty="0">
                <a:solidFill>
                  <a:srgbClr val="242340"/>
                </a:solidFill>
                <a:latin typeface="Jost" pitchFamily="2" charset="77"/>
                <a:ea typeface="Jost" pitchFamily="2" charset="77"/>
                <a:cs typeface="Arial" panose="020B0604020202020204" pitchFamily="34" charset="0"/>
              </a:rPr>
            </a:br>
            <a:r>
              <a:rPr lang="fr-FR" sz="1200" b="1" dirty="0">
                <a:solidFill>
                  <a:srgbClr val="242340"/>
                </a:solidFill>
                <a:latin typeface="Jost" pitchFamily="2" charset="77"/>
                <a:ea typeface="Jost" pitchFamily="2" charset="77"/>
                <a:cs typeface="Arial" panose="020B0604020202020204" pitchFamily="34" charset="0"/>
              </a:rPr>
              <a:t>en cohérence avec vos exigences</a:t>
            </a:r>
            <a:r>
              <a:rPr lang="fr-FR" sz="1200" dirty="0">
                <a:solidFill>
                  <a:srgbClr val="242340"/>
                </a:solidFill>
                <a:latin typeface="Jost" pitchFamily="2" charset="77"/>
                <a:ea typeface="Jost" pitchFamily="2" charset="77"/>
                <a:cs typeface="Arial" panose="020B0604020202020204" pitchFamily="34" charset="0"/>
              </a:rPr>
              <a:t>. </a:t>
            </a:r>
          </a:p>
          <a:p>
            <a:pPr marL="171450" indent="-171450">
              <a:buClr>
                <a:srgbClr val="ABCC3A"/>
              </a:buClr>
              <a:buSzPct val="120000"/>
              <a:buFont typeface="Arial" panose="020B0604020202020204" pitchFamily="34" charset="0"/>
              <a:buChar char="•"/>
            </a:pPr>
            <a:endParaRPr lang="fr-FR" sz="1200" dirty="0">
              <a:solidFill>
                <a:srgbClr val="242340"/>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r>
              <a:rPr lang="fr-FR" sz="1200" dirty="0">
                <a:solidFill>
                  <a:srgbClr val="242340"/>
                </a:solidFill>
                <a:latin typeface="Jost" pitchFamily="2" charset="77"/>
                <a:ea typeface="Jost" pitchFamily="2" charset="77"/>
                <a:cs typeface="Arial" panose="020B0604020202020204" pitchFamily="34" charset="0"/>
              </a:rPr>
              <a:t>Nos processus et procédures, qui s’inscrivent dans le référentiel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ISO 9001, nous permettent d’avoir </a:t>
            </a:r>
            <a:r>
              <a:rPr lang="fr-FR" sz="1200" b="1" dirty="0">
                <a:solidFill>
                  <a:srgbClr val="242340"/>
                </a:solidFill>
                <a:latin typeface="Jost" pitchFamily="2" charset="77"/>
                <a:ea typeface="Jost" pitchFamily="2" charset="77"/>
                <a:cs typeface="Arial" panose="020B0604020202020204" pitchFamily="34" charset="0"/>
              </a:rPr>
              <a:t>une traçabilité de vos projets</a:t>
            </a:r>
            <a:r>
              <a:rPr lang="fr-FR" sz="1200" dirty="0">
                <a:solidFill>
                  <a:srgbClr val="242340"/>
                </a:solidFill>
                <a:latin typeface="Jost" pitchFamily="2" charset="77"/>
                <a:ea typeface="Jost" pitchFamily="2" charset="77"/>
                <a:cs typeface="Arial" panose="020B0604020202020204" pitchFamily="34" charset="0"/>
              </a:rPr>
              <a:t>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et de </a:t>
            </a:r>
            <a:r>
              <a:rPr lang="fr-FR" sz="1200" b="1" dirty="0">
                <a:solidFill>
                  <a:srgbClr val="242340"/>
                </a:solidFill>
                <a:latin typeface="Jost" pitchFamily="2" charset="77"/>
                <a:ea typeface="Jost" pitchFamily="2" charset="77"/>
                <a:cs typeface="Arial" panose="020B0604020202020204" pitchFamily="34" charset="0"/>
              </a:rPr>
              <a:t>garantir une qualité optimale</a:t>
            </a:r>
            <a:r>
              <a:rPr lang="fr-FR" sz="1200" dirty="0">
                <a:solidFill>
                  <a:srgbClr val="242340"/>
                </a:solidFill>
                <a:latin typeface="Jost" pitchFamily="2" charset="77"/>
                <a:ea typeface="Jost" pitchFamily="2" charset="77"/>
                <a:cs typeface="Arial" panose="020B0604020202020204" pitchFamily="34" charset="0"/>
              </a:rPr>
              <a:t>. L’analyse des anomalies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et les enquêtes internes qu’elle déclenche est aussi valable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pour l’environnement.</a:t>
            </a:r>
          </a:p>
          <a:p>
            <a:pPr marL="171450" indent="-171450">
              <a:buClr>
                <a:srgbClr val="ABCC3A"/>
              </a:buClr>
              <a:buSzPct val="120000"/>
              <a:buFont typeface="Arial" panose="020B0604020202020204" pitchFamily="34" charset="0"/>
              <a:buChar char="•"/>
            </a:pPr>
            <a:endParaRPr lang="fr-FR" sz="1200" dirty="0">
              <a:solidFill>
                <a:srgbClr val="242340"/>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r>
              <a:rPr lang="fr-FR" sz="1200" b="1" dirty="0">
                <a:solidFill>
                  <a:srgbClr val="ABCC3A"/>
                </a:solidFill>
                <a:latin typeface="Jost" pitchFamily="2" charset="77"/>
                <a:ea typeface="Jost" pitchFamily="2" charset="77"/>
                <a:cs typeface="Arial" panose="020B0604020202020204" pitchFamily="34" charset="0"/>
              </a:rPr>
              <a:t>Parce que nous avons la volonté de réduire les impacts environnementaux de notre activité</a:t>
            </a:r>
            <a:r>
              <a:rPr lang="fr-FR" sz="1200" dirty="0">
                <a:solidFill>
                  <a:srgbClr val="242340"/>
                </a:solidFill>
                <a:latin typeface="Jost" pitchFamily="2" charset="77"/>
                <a:ea typeface="Jost" pitchFamily="2" charset="77"/>
                <a:cs typeface="Arial" panose="020B0604020202020204" pitchFamily="34" charset="0"/>
              </a:rPr>
              <a:t>, nous avons aussi pris la décision d’être conforme aux exigences définies par la norme</a:t>
            </a:r>
            <a:r>
              <a:rPr lang="fr-FR" sz="1200" b="1" dirty="0">
                <a:solidFill>
                  <a:srgbClr val="ABCC3A"/>
                </a:solidFill>
                <a:latin typeface="Jost" pitchFamily="2" charset="77"/>
                <a:ea typeface="Jost" pitchFamily="2" charset="77"/>
                <a:cs typeface="Arial" panose="020B0604020202020204" pitchFamily="34" charset="0"/>
              </a:rPr>
              <a:t> ISO 14001.</a:t>
            </a:r>
          </a:p>
          <a:p>
            <a:pPr marL="171450" indent="-171450">
              <a:buClr>
                <a:srgbClr val="ABCC3A"/>
              </a:buClr>
              <a:buSzPct val="120000"/>
              <a:buFont typeface="Arial" panose="020B0604020202020204" pitchFamily="34" charset="0"/>
              <a:buChar char="•"/>
            </a:pPr>
            <a:endParaRPr lang="fr-FR" sz="1200" dirty="0">
              <a:solidFill>
                <a:srgbClr val="242340"/>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r>
              <a:rPr lang="fr-FR" sz="1200" b="1" dirty="0">
                <a:solidFill>
                  <a:srgbClr val="ABCC3A"/>
                </a:solidFill>
                <a:latin typeface="Jost" pitchFamily="2" charset="77"/>
                <a:ea typeface="Jost" pitchFamily="2" charset="77"/>
                <a:cs typeface="Arial" panose="020B0604020202020204" pitchFamily="34" charset="0"/>
              </a:rPr>
              <a:t>En choisissant une entreprise certifiée ISO 14001</a:t>
            </a:r>
            <a:r>
              <a:rPr lang="fr-FR" sz="1200" dirty="0">
                <a:solidFill>
                  <a:srgbClr val="242340"/>
                </a:solidFill>
                <a:latin typeface="Jost" pitchFamily="2" charset="77"/>
                <a:ea typeface="Jost" pitchFamily="2" charset="77"/>
                <a:cs typeface="Arial" panose="020B0604020202020204" pitchFamily="34" charset="0"/>
              </a:rPr>
              <a:t>, vous participez à la réduction des impact environnementaux. C’est aussi l’assurance que nous maîtrisons notre consommation énergétique et que nous traitons 100% de nos déchets par des sociétés habilitées.</a:t>
            </a:r>
          </a:p>
          <a:p>
            <a:pPr marL="171450" indent="-171450">
              <a:buClr>
                <a:srgbClr val="ABCC3A"/>
              </a:buClr>
              <a:buSzPct val="120000"/>
              <a:buFont typeface="Arial" panose="020B0604020202020204" pitchFamily="34" charset="0"/>
              <a:buChar char="•"/>
            </a:pPr>
            <a:endParaRPr lang="fr-FR" sz="1200" dirty="0">
              <a:solidFill>
                <a:srgbClr val="242340"/>
              </a:solidFill>
              <a:latin typeface="Arial" panose="020B0604020202020204" pitchFamily="34" charset="0"/>
              <a:cs typeface="Arial" panose="020B0604020202020204" pitchFamily="34" charset="0"/>
            </a:endParaRPr>
          </a:p>
        </p:txBody>
      </p:sp>
      <p:sp>
        <p:nvSpPr>
          <p:cNvPr id="18" name="Rectangle : avec coins arrondis en diagonale 17">
            <a:extLst>
              <a:ext uri="{FF2B5EF4-FFF2-40B4-BE49-F238E27FC236}">
                <a16:creationId xmlns:a16="http://schemas.microsoft.com/office/drawing/2014/main" id="{4AA632E4-A260-B844-B0D0-DAA814D13531}"/>
              </a:ext>
            </a:extLst>
          </p:cNvPr>
          <p:cNvSpPr/>
          <p:nvPr/>
        </p:nvSpPr>
        <p:spPr>
          <a:xfrm>
            <a:off x="6626908" y="5580038"/>
            <a:ext cx="3717425" cy="1422962"/>
          </a:xfrm>
          <a:prstGeom prst="round2DiagRect">
            <a:avLst>
              <a:gd name="adj1" fmla="val 9529"/>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19" name="Rectangle 18">
            <a:extLst>
              <a:ext uri="{FF2B5EF4-FFF2-40B4-BE49-F238E27FC236}">
                <a16:creationId xmlns:a16="http://schemas.microsoft.com/office/drawing/2014/main" id="{6B25D388-400E-CF4B-A07E-B3E176D3F0AA}"/>
              </a:ext>
            </a:extLst>
          </p:cNvPr>
          <p:cNvSpPr/>
          <p:nvPr/>
        </p:nvSpPr>
        <p:spPr>
          <a:xfrm>
            <a:off x="6782932" y="5698473"/>
            <a:ext cx="3417387" cy="1200329"/>
          </a:xfrm>
          <a:prstGeom prst="rect">
            <a:avLst/>
          </a:prstGeom>
        </p:spPr>
        <p:txBody>
          <a:bodyPr wrap="square">
            <a:spAutoFit/>
          </a:bodyPr>
          <a:lstStyle/>
          <a:p>
            <a:pPr marL="184150" indent="-184150" algn="r">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Lors d’une livraison, nous proposons de reprendre les imprimés que vous n’avez pas utilisé pour les recycler (zéro bilan carbone, notre camion ne revient pas à vide)</a:t>
            </a:r>
          </a:p>
          <a:p>
            <a:pPr marL="184150" indent="-184150" algn="r">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Vous bénéficiez du BSD et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de la preuve de recyclage</a:t>
            </a:r>
            <a:endParaRPr lang="fr-FR" sz="1100" dirty="0">
              <a:solidFill>
                <a:srgbClr val="17324B"/>
              </a:solidFill>
              <a:latin typeface="Jost" pitchFamily="2" charset="77"/>
              <a:ea typeface="Jost" pitchFamily="2" charset="77"/>
              <a:cs typeface="Arial" panose="020B0604020202020204" pitchFamily="34" charset="0"/>
            </a:endParaRPr>
          </a:p>
        </p:txBody>
      </p:sp>
      <p:sp>
        <p:nvSpPr>
          <p:cNvPr id="21" name="Rectangle 20">
            <a:extLst>
              <a:ext uri="{FF2B5EF4-FFF2-40B4-BE49-F238E27FC236}">
                <a16:creationId xmlns:a16="http://schemas.microsoft.com/office/drawing/2014/main" id="{F093997E-BA99-6A47-BE18-44AFDA2B51F6}"/>
              </a:ext>
            </a:extLst>
          </p:cNvPr>
          <p:cNvSpPr/>
          <p:nvPr/>
        </p:nvSpPr>
        <p:spPr>
          <a:xfrm>
            <a:off x="8139626" y="5309807"/>
            <a:ext cx="1991251" cy="400110"/>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NOTRE </a:t>
            </a:r>
            <a:r>
              <a:rPr lang="fr-FR" sz="2000" dirty="0">
                <a:solidFill>
                  <a:schemeClr val="bg1"/>
                </a:solidFill>
                <a:latin typeface="Jost" pitchFamily="2" charset="77"/>
                <a:ea typeface="Jost" pitchFamily="2" charset="77"/>
                <a:cs typeface="Arial Black" panose="020B0604020202020204" pitchFamily="34" charset="0"/>
              </a:rPr>
              <a:t>+</a:t>
            </a:r>
            <a:r>
              <a:rPr lang="fr-FR" sz="1400" dirty="0">
                <a:solidFill>
                  <a:schemeClr val="bg1"/>
                </a:solidFill>
                <a:latin typeface="Jost" pitchFamily="2" charset="77"/>
                <a:ea typeface="Jost" pitchFamily="2" charset="77"/>
                <a:cs typeface="Arial Black" panose="020B0604020202020204" pitchFamily="34" charset="0"/>
              </a:rPr>
              <a:t> POUR VOUS</a:t>
            </a:r>
          </a:p>
        </p:txBody>
      </p:sp>
      <p:sp>
        <p:nvSpPr>
          <p:cNvPr id="23" name="ZoneTexte 22">
            <a:extLst>
              <a:ext uri="{FF2B5EF4-FFF2-40B4-BE49-F238E27FC236}">
                <a16:creationId xmlns:a16="http://schemas.microsoft.com/office/drawing/2014/main" id="{297B1A55-985B-0744-80DC-CC43820027CD}"/>
              </a:ext>
            </a:extLst>
          </p:cNvPr>
          <p:cNvSpPr txBox="1"/>
          <p:nvPr/>
        </p:nvSpPr>
        <p:spPr>
          <a:xfrm>
            <a:off x="6930082" y="3116619"/>
            <a:ext cx="1574307" cy="1384995"/>
          </a:xfrm>
          <a:prstGeom prst="rect">
            <a:avLst/>
          </a:prstGeom>
          <a:noFill/>
        </p:spPr>
        <p:txBody>
          <a:bodyPr wrap="square" rtlCol="0">
            <a:spAutoFit/>
          </a:bodyPr>
          <a:lstStyle/>
          <a:p>
            <a:pPr algn="r"/>
            <a:r>
              <a:rPr lang="fr-FR" sz="1200" dirty="0">
                <a:solidFill>
                  <a:srgbClr val="242340"/>
                </a:solidFill>
                <a:latin typeface="Jost" pitchFamily="2" charset="77"/>
                <a:ea typeface="Jost" pitchFamily="2" charset="77"/>
                <a:cs typeface="Arial" panose="020B0604020202020204" pitchFamily="34" charset="0"/>
              </a:rPr>
              <a:t>Dans chaque usine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nous avons installé </a:t>
            </a:r>
          </a:p>
          <a:p>
            <a:pPr algn="r"/>
            <a:r>
              <a:rPr lang="fr-FR" sz="1200" dirty="0">
                <a:solidFill>
                  <a:srgbClr val="242340"/>
                </a:solidFill>
                <a:latin typeface="Jost" pitchFamily="2" charset="77"/>
                <a:ea typeface="Jost" pitchFamily="2" charset="77"/>
                <a:cs typeface="Arial" panose="020B0604020202020204" pitchFamily="34" charset="0"/>
              </a:rPr>
              <a:t>des bacs de rétention </a:t>
            </a:r>
            <a:br>
              <a:rPr lang="fr-FR" sz="1200" dirty="0">
                <a:solidFill>
                  <a:srgbClr val="242340"/>
                </a:solidFill>
                <a:latin typeface="Jost" pitchFamily="2" charset="77"/>
                <a:ea typeface="Jost" pitchFamily="2" charset="77"/>
                <a:cs typeface="Arial" panose="020B0604020202020204" pitchFamily="34" charset="0"/>
              </a:rPr>
            </a:br>
            <a:r>
              <a:rPr lang="fr-FR" sz="1200" dirty="0">
                <a:solidFill>
                  <a:srgbClr val="242340"/>
                </a:solidFill>
                <a:latin typeface="Jost" pitchFamily="2" charset="77"/>
                <a:ea typeface="Jost" pitchFamily="2" charset="77"/>
                <a:cs typeface="Arial" panose="020B0604020202020204" pitchFamily="34" charset="0"/>
              </a:rPr>
              <a:t>afin d’éviter </a:t>
            </a:r>
          </a:p>
          <a:p>
            <a:pPr algn="r"/>
            <a:r>
              <a:rPr lang="fr-FR" sz="1200" dirty="0">
                <a:solidFill>
                  <a:srgbClr val="242340"/>
                </a:solidFill>
                <a:latin typeface="Jost" pitchFamily="2" charset="77"/>
                <a:ea typeface="Jost" pitchFamily="2" charset="77"/>
                <a:cs typeface="Arial" panose="020B0604020202020204" pitchFamily="34" charset="0"/>
              </a:rPr>
              <a:t>tout risque de pollution des sols par les liquides utilisés.</a:t>
            </a:r>
          </a:p>
        </p:txBody>
      </p:sp>
      <p:sp>
        <p:nvSpPr>
          <p:cNvPr id="27" name="Rectangle : avec coins arrondis en diagonale 26">
            <a:extLst>
              <a:ext uri="{FF2B5EF4-FFF2-40B4-BE49-F238E27FC236}">
                <a16:creationId xmlns:a16="http://schemas.microsoft.com/office/drawing/2014/main" id="{19688DAB-A5BB-1C42-B1D9-45751A5C76BF}"/>
              </a:ext>
            </a:extLst>
          </p:cNvPr>
          <p:cNvSpPr/>
          <p:nvPr/>
        </p:nvSpPr>
        <p:spPr>
          <a:xfrm>
            <a:off x="386154" y="5989638"/>
            <a:ext cx="5175776" cy="1320403"/>
          </a:xfrm>
          <a:prstGeom prst="round2DiagRect">
            <a:avLst>
              <a:gd name="adj1" fmla="val 8520"/>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8" name="Rectangle 27">
            <a:extLst>
              <a:ext uri="{FF2B5EF4-FFF2-40B4-BE49-F238E27FC236}">
                <a16:creationId xmlns:a16="http://schemas.microsoft.com/office/drawing/2014/main" id="{F035F5D4-031F-D34C-8E1C-FF24FCFF8FF1}"/>
              </a:ext>
            </a:extLst>
          </p:cNvPr>
          <p:cNvSpPr/>
          <p:nvPr/>
        </p:nvSpPr>
        <p:spPr>
          <a:xfrm>
            <a:off x="434691" y="6098582"/>
            <a:ext cx="4896073" cy="1200329"/>
          </a:xfrm>
          <a:prstGeom prst="rect">
            <a:avLst/>
          </a:prstGeom>
        </p:spPr>
        <p:txBody>
          <a:bodyPr wrap="square">
            <a:spAutoFit/>
          </a:bodyPr>
          <a:lstStyle/>
          <a:p>
            <a:r>
              <a:rPr lang="fr-FR" sz="1200" dirty="0">
                <a:solidFill>
                  <a:srgbClr val="17324B"/>
                </a:solidFill>
                <a:latin typeface="Jost" pitchFamily="2" charset="77"/>
                <a:ea typeface="Jost" pitchFamily="2" charset="77"/>
                <a:cs typeface="Arial" panose="020B0604020202020204" pitchFamily="34" charset="0"/>
              </a:rPr>
              <a:t>Soucieux de l’efficacité de notre démarche RSE et  pour aller au-delà de la normalisation, nous avons fait appel en 2018 à l’expertise du leader français AFNOR Certification (plus de 70 000 sites certifiés en France et à l’international) pour évaluer notre performance.</a:t>
            </a:r>
          </a:p>
          <a:p>
            <a:r>
              <a:rPr lang="fr-FR" sz="1200" dirty="0">
                <a:solidFill>
                  <a:srgbClr val="17324B"/>
                </a:solidFill>
                <a:latin typeface="Jost" pitchFamily="2" charset="77"/>
                <a:ea typeface="Jost" pitchFamily="2" charset="77"/>
                <a:cs typeface="Arial" panose="020B0604020202020204" pitchFamily="34" charset="0"/>
              </a:rPr>
              <a:t>L’évaluation de notre démarche RSE nous a placé à +68% par rapport à la moyenne sectorielle.</a:t>
            </a:r>
          </a:p>
        </p:txBody>
      </p:sp>
      <p:sp>
        <p:nvSpPr>
          <p:cNvPr id="36" name="Rectangle 35">
            <a:extLst>
              <a:ext uri="{FF2B5EF4-FFF2-40B4-BE49-F238E27FC236}">
                <a16:creationId xmlns:a16="http://schemas.microsoft.com/office/drawing/2014/main" id="{90C9CDBA-4B05-A040-8318-FA3EF63E3CD6}"/>
              </a:ext>
            </a:extLst>
          </p:cNvPr>
          <p:cNvSpPr/>
          <p:nvPr/>
        </p:nvSpPr>
        <p:spPr>
          <a:xfrm>
            <a:off x="486234" y="5775388"/>
            <a:ext cx="4341253" cy="307777"/>
          </a:xfrm>
          <a:prstGeom prst="rect">
            <a:avLst/>
          </a:prstGeom>
          <a:solidFill>
            <a:srgbClr val="17324B"/>
          </a:solidFill>
        </p:spPr>
        <p:txBody>
          <a:bodyPr wrap="squar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NOTRE PERFORMANCE RSE ÉVALUÉE PAR L’AFNOR</a:t>
            </a:r>
          </a:p>
        </p:txBody>
      </p:sp>
      <p:pic>
        <p:nvPicPr>
          <p:cNvPr id="4" name="Image 3">
            <a:extLst>
              <a:ext uri="{FF2B5EF4-FFF2-40B4-BE49-F238E27FC236}">
                <a16:creationId xmlns:a16="http://schemas.microsoft.com/office/drawing/2014/main" id="{DD7BCC40-FA01-1F4A-894E-6B4F2E94F2BD}"/>
              </a:ext>
            </a:extLst>
          </p:cNvPr>
          <p:cNvPicPr>
            <a:picLocks noChangeAspect="1"/>
          </p:cNvPicPr>
          <p:nvPr/>
        </p:nvPicPr>
        <p:blipFill>
          <a:blip r:embed="rId3"/>
          <a:stretch>
            <a:fillRect/>
          </a:stretch>
        </p:blipFill>
        <p:spPr>
          <a:xfrm>
            <a:off x="8592648" y="2699717"/>
            <a:ext cx="1751204" cy="2478174"/>
          </a:xfrm>
          <a:prstGeom prst="rect">
            <a:avLst/>
          </a:prstGeom>
        </p:spPr>
      </p:pic>
      <p:pic>
        <p:nvPicPr>
          <p:cNvPr id="20" name="Image 19">
            <a:extLst>
              <a:ext uri="{FF2B5EF4-FFF2-40B4-BE49-F238E27FC236}">
                <a16:creationId xmlns:a16="http://schemas.microsoft.com/office/drawing/2014/main" id="{E7251968-2B59-2F44-9090-29547B23AF11}"/>
              </a:ext>
            </a:extLst>
          </p:cNvPr>
          <p:cNvPicPr>
            <a:picLocks noChangeAspect="1"/>
          </p:cNvPicPr>
          <p:nvPr/>
        </p:nvPicPr>
        <p:blipFill>
          <a:blip r:embed="rId4"/>
          <a:stretch>
            <a:fillRect/>
          </a:stretch>
        </p:blipFill>
        <p:spPr>
          <a:xfrm>
            <a:off x="-630000" y="529322"/>
            <a:ext cx="1041400" cy="114300"/>
          </a:xfrm>
          <a:prstGeom prst="rect">
            <a:avLst/>
          </a:prstGeom>
        </p:spPr>
      </p:pic>
    </p:spTree>
    <p:extLst>
      <p:ext uri="{BB962C8B-B14F-4D97-AF65-F5344CB8AC3E}">
        <p14:creationId xmlns:p14="http://schemas.microsoft.com/office/powerpoint/2010/main" val="192465689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 name="Image 18">
            <a:extLst>
              <a:ext uri="{FF2B5EF4-FFF2-40B4-BE49-F238E27FC236}">
                <a16:creationId xmlns:a16="http://schemas.microsoft.com/office/drawing/2014/main" id="{CDF80CBD-1AD1-2947-900C-7821A8D1CA27}"/>
              </a:ext>
            </a:extLst>
          </p:cNvPr>
          <p:cNvPicPr>
            <a:picLocks noChangeAspect="1"/>
          </p:cNvPicPr>
          <p:nvPr/>
        </p:nvPicPr>
        <p:blipFill rotWithShape="1">
          <a:blip r:embed="rId3">
            <a:alphaModFix/>
          </a:blip>
          <a:srcRect l="-7" t="-6" r="-7" b="-6"/>
          <a:stretch/>
        </p:blipFill>
        <p:spPr>
          <a:xfrm rot="16200000" flipH="1">
            <a:off x="-723831" y="-538300"/>
            <a:ext cx="8011542" cy="7876023"/>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6</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97340" y="846811"/>
            <a:ext cx="6795431" cy="1200329"/>
          </a:xfrm>
          <a:prstGeom prst="rect">
            <a:avLst/>
          </a:prstGeom>
        </p:spPr>
        <p:txBody>
          <a:bodyPr wrap="square">
            <a:spAutoFit/>
          </a:bodyPr>
          <a:lstStyle/>
          <a:p>
            <a:r>
              <a:rPr lang="fr-FR" sz="3600" dirty="0">
                <a:solidFill>
                  <a:srgbClr val="17324B"/>
                </a:solidFill>
                <a:latin typeface="Jost" pitchFamily="2" charset="77"/>
                <a:ea typeface="Jost" pitchFamily="2" charset="77"/>
                <a:cs typeface="Arial Black" panose="020B0604020202020204" pitchFamily="34" charset="0"/>
              </a:rPr>
              <a:t>UNE IMPRESSION À FAIBLE EMPREINTE CARBONE</a:t>
            </a:r>
          </a:p>
        </p:txBody>
      </p:sp>
      <p:sp>
        <p:nvSpPr>
          <p:cNvPr id="18" name="Rectangle 17">
            <a:extLst>
              <a:ext uri="{FF2B5EF4-FFF2-40B4-BE49-F238E27FC236}">
                <a16:creationId xmlns:a16="http://schemas.microsoft.com/office/drawing/2014/main" id="{2CC6A59E-F3DA-6D4B-9C57-05A46D4A8E60}"/>
              </a:ext>
            </a:extLst>
          </p:cNvPr>
          <p:cNvSpPr/>
          <p:nvPr/>
        </p:nvSpPr>
        <p:spPr>
          <a:xfrm>
            <a:off x="379215" y="504552"/>
            <a:ext cx="2088232" cy="307777"/>
          </a:xfrm>
          <a:prstGeom prst="rect">
            <a:avLst/>
          </a:prstGeom>
          <a:solidFill>
            <a:schemeClr val="bg1"/>
          </a:solidFill>
        </p:spPr>
        <p:txBody>
          <a:bodyPr wrap="square">
            <a:spAutoFit/>
          </a:bodyPr>
          <a:lstStyle/>
          <a:p>
            <a:pPr algn="ctr"/>
            <a:r>
              <a:rPr lang="fr-FR" sz="1400" dirty="0">
                <a:solidFill>
                  <a:srgbClr val="ABCC3A"/>
                </a:solidFill>
                <a:latin typeface="Jost" pitchFamily="2" charset="77"/>
                <a:ea typeface="Jost" pitchFamily="2" charset="77"/>
                <a:cs typeface="Arial Black" panose="020B0604020202020204" pitchFamily="34" charset="0"/>
              </a:rPr>
              <a:t>LES CERTIFICATIONS</a:t>
            </a:r>
          </a:p>
        </p:txBody>
      </p:sp>
      <p:sp>
        <p:nvSpPr>
          <p:cNvPr id="30" name="ZoneTexte 29">
            <a:extLst>
              <a:ext uri="{FF2B5EF4-FFF2-40B4-BE49-F238E27FC236}">
                <a16:creationId xmlns:a16="http://schemas.microsoft.com/office/drawing/2014/main" id="{685967F5-EFE7-ED4C-9599-3FBFE16267F9}"/>
              </a:ext>
            </a:extLst>
          </p:cNvPr>
          <p:cNvSpPr txBox="1"/>
          <p:nvPr/>
        </p:nvSpPr>
        <p:spPr>
          <a:xfrm>
            <a:off x="281871" y="2100635"/>
            <a:ext cx="6000139" cy="3170099"/>
          </a:xfrm>
          <a:prstGeom prst="rect">
            <a:avLst/>
          </a:prstGeom>
          <a:noFill/>
        </p:spPr>
        <p:txBody>
          <a:bodyPr wrap="square" rtlCol="0">
            <a:spAutoFit/>
          </a:bodyPr>
          <a:lstStyle/>
          <a:p>
            <a:pPr>
              <a:buClr>
                <a:schemeClr val="bg1"/>
              </a:buClr>
            </a:pPr>
            <a:r>
              <a:rPr lang="fr-FR" sz="1400" dirty="0">
                <a:solidFill>
                  <a:schemeClr val="bg1"/>
                </a:solidFill>
                <a:latin typeface="Jost" pitchFamily="2" charset="77"/>
                <a:ea typeface="Jost" pitchFamily="2" charset="77"/>
                <a:cs typeface="Arial" panose="020B0604020202020204" pitchFamily="34" charset="0"/>
              </a:rPr>
              <a:t>NOS PRESSES HEIDELBERG DERNIÈRE GÉNÉRATION SONT À LA POINTE TECHNOLOGIQUE ET ENVIRONNEMENTALE :</a:t>
            </a:r>
            <a:br>
              <a:rPr lang="fr-FR" sz="1400" dirty="0">
                <a:solidFill>
                  <a:schemeClr val="bg1"/>
                </a:solidFill>
                <a:latin typeface="Jost" pitchFamily="2" charset="77"/>
                <a:ea typeface="Jost" pitchFamily="2" charset="77"/>
                <a:cs typeface="Arial" panose="020B0604020202020204" pitchFamily="34" charset="0"/>
              </a:rPr>
            </a:br>
            <a:endParaRPr lang="fr-FR" sz="1400" dirty="0">
              <a:solidFill>
                <a:schemeClr val="bg1"/>
              </a:solidFill>
              <a:latin typeface="Jost" pitchFamily="2" charset="77"/>
              <a:ea typeface="Jost" pitchFamily="2" charset="77"/>
              <a:cs typeface="Arial" panose="020B0604020202020204" pitchFamily="34" charset="0"/>
            </a:endParaRP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un système de contrôle colorimétrique embarqué (</a:t>
            </a:r>
            <a:r>
              <a:rPr lang="fr-FR" sz="1200" dirty="0" err="1">
                <a:solidFill>
                  <a:schemeClr val="bg1"/>
                </a:solidFill>
                <a:latin typeface="Jost" pitchFamily="2" charset="77"/>
                <a:ea typeface="Jost" pitchFamily="2" charset="77"/>
                <a:cs typeface="Arial" panose="020B0604020202020204" pitchFamily="34" charset="0"/>
              </a:rPr>
              <a:t>Inkpress</a:t>
            </a:r>
            <a:r>
              <a:rPr lang="fr-FR" sz="1200" dirty="0">
                <a:solidFill>
                  <a:schemeClr val="bg1"/>
                </a:solidFill>
                <a:latin typeface="Jost" pitchFamily="2" charset="77"/>
                <a:ea typeface="Jost" pitchFamily="2" charset="77"/>
                <a:cs typeface="Arial" panose="020B0604020202020204" pitchFamily="34" charset="0"/>
              </a:rPr>
              <a:t> control</a:t>
            </a:r>
            <a:r>
              <a:rPr lang="fr-FR" sz="1100" baseline="30000" dirty="0">
                <a:solidFill>
                  <a:schemeClr val="bg1"/>
                </a:solidFill>
                <a:latin typeface="Jost" pitchFamily="2" charset="77"/>
                <a:ea typeface="Jost" pitchFamily="2" charset="77"/>
                <a:cs typeface="Arial" panose="020B0604020202020204" pitchFamily="34" charset="0"/>
              </a:rPr>
              <a:t>©</a:t>
            </a:r>
            <a:r>
              <a:rPr lang="fr-FR" sz="1200" dirty="0">
                <a:solidFill>
                  <a:schemeClr val="bg1"/>
                </a:solidFill>
                <a:latin typeface="Jost" pitchFamily="2" charset="77"/>
                <a:ea typeface="Jost" pitchFamily="2" charset="77"/>
                <a:cs typeface="Arial" panose="020B0604020202020204" pitchFamily="34" charset="0"/>
              </a:rPr>
              <a:t>) qui réduit la gâche papier (-15%)</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le recyclage d’eau et de chaleur intégré sur les presses</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un mouillage en circuit fermé pour réduire la consommation d’eau </a:t>
            </a:r>
            <a:br>
              <a:rPr lang="fr-FR" sz="1200" dirty="0">
                <a:solidFill>
                  <a:schemeClr val="bg1"/>
                </a:solidFill>
                <a:latin typeface="Jost" pitchFamily="2" charset="77"/>
                <a:ea typeface="Jost" pitchFamily="2" charset="77"/>
                <a:cs typeface="Arial" panose="020B0604020202020204" pitchFamily="34" charset="0"/>
              </a:rPr>
            </a:br>
            <a:r>
              <a:rPr lang="fr-FR" sz="1200" dirty="0">
                <a:solidFill>
                  <a:schemeClr val="bg1"/>
                </a:solidFill>
                <a:latin typeface="Jost" pitchFamily="2" charset="77"/>
                <a:ea typeface="Jost" pitchFamily="2" charset="77"/>
                <a:cs typeface="Arial" panose="020B0604020202020204" pitchFamily="34" charset="0"/>
              </a:rPr>
              <a:t>(-7%)</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la suppression de l’alcool dans le mouillage (-100%)</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le taux de recyclage exceptionnel des pièces de la presse (70%)</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Par la mise en place d’un circuit d’alimentation automatique d’encre </a:t>
            </a:r>
            <a:br>
              <a:rPr lang="fr-FR" sz="1200" dirty="0">
                <a:solidFill>
                  <a:schemeClr val="bg1"/>
                </a:solidFill>
                <a:latin typeface="Jost" pitchFamily="2" charset="77"/>
                <a:ea typeface="Jost" pitchFamily="2" charset="77"/>
                <a:cs typeface="Arial" panose="020B0604020202020204" pitchFamily="34" charset="0"/>
              </a:rPr>
            </a:br>
            <a:r>
              <a:rPr lang="fr-FR" sz="1200" dirty="0">
                <a:solidFill>
                  <a:schemeClr val="bg1"/>
                </a:solidFill>
                <a:latin typeface="Jost" pitchFamily="2" charset="77"/>
                <a:ea typeface="Jost" pitchFamily="2" charset="77"/>
                <a:cs typeface="Arial" panose="020B0604020202020204" pitchFamily="34" charset="0"/>
              </a:rPr>
              <a:t>qui réduit la consommation de 10%</a:t>
            </a:r>
          </a:p>
          <a:p>
            <a:pPr>
              <a:buClr>
                <a:schemeClr val="bg1"/>
              </a:buClr>
            </a:pPr>
            <a:endParaRPr lang="fr-FR" sz="1200" dirty="0">
              <a:solidFill>
                <a:schemeClr val="bg1"/>
              </a:solidFill>
              <a:latin typeface="Jost" pitchFamily="2" charset="77"/>
              <a:ea typeface="Jost" pitchFamily="2" charset="77"/>
              <a:cs typeface="Arial" panose="020B0604020202020204" pitchFamily="34" charset="0"/>
            </a:endParaRPr>
          </a:p>
          <a:p>
            <a:pPr>
              <a:buClr>
                <a:schemeClr val="bg1"/>
              </a:buClr>
            </a:pPr>
            <a:r>
              <a:rPr lang="fr-FR" sz="1400" dirty="0">
                <a:solidFill>
                  <a:schemeClr val="bg1"/>
                </a:solidFill>
                <a:latin typeface="Jost" pitchFamily="2" charset="77"/>
                <a:ea typeface="Jost" pitchFamily="2" charset="77"/>
                <a:cs typeface="Arial" panose="020B0604020202020204" pitchFamily="34" charset="0"/>
              </a:rPr>
              <a:t>NOS PRESSES NUMÉRIQUES KODAK</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Zéro gâche lors du calage</a:t>
            </a:r>
          </a:p>
          <a:p>
            <a:pPr marL="171450" indent="-171450">
              <a:buClr>
                <a:schemeClr val="bg1"/>
              </a:buClr>
              <a:buSzPct val="120000"/>
              <a:buFont typeface="Arial" panose="020B0604020202020204" pitchFamily="34" charset="0"/>
              <a:buChar char="•"/>
            </a:pPr>
            <a:r>
              <a:rPr lang="fr-FR" sz="1200" dirty="0">
                <a:solidFill>
                  <a:schemeClr val="bg1"/>
                </a:solidFill>
                <a:latin typeface="Jost" pitchFamily="2" charset="77"/>
                <a:ea typeface="Jost" pitchFamily="2" charset="77"/>
                <a:cs typeface="Arial" panose="020B0604020202020204" pitchFamily="34" charset="0"/>
              </a:rPr>
              <a:t>Utilisation de papier standard écologique</a:t>
            </a:r>
          </a:p>
        </p:txBody>
      </p:sp>
      <p:sp>
        <p:nvSpPr>
          <p:cNvPr id="44" name="ZoneTexte 43">
            <a:extLst>
              <a:ext uri="{FF2B5EF4-FFF2-40B4-BE49-F238E27FC236}">
                <a16:creationId xmlns:a16="http://schemas.microsoft.com/office/drawing/2014/main" id="{02C0CFEB-B3F2-DF4E-A23A-EF27F5CDAFA5}"/>
              </a:ext>
            </a:extLst>
          </p:cNvPr>
          <p:cNvSpPr txBox="1"/>
          <p:nvPr/>
        </p:nvSpPr>
        <p:spPr>
          <a:xfrm>
            <a:off x="5951940" y="2712782"/>
            <a:ext cx="4360659" cy="2677656"/>
          </a:xfrm>
          <a:prstGeom prst="rect">
            <a:avLst/>
          </a:prstGeom>
          <a:noFill/>
        </p:spPr>
        <p:txBody>
          <a:bodyPr wrap="square" rtlCol="0">
            <a:spAutoFit/>
          </a:bodyPr>
          <a:lstStyle/>
          <a:p>
            <a:pPr algn="r"/>
            <a:r>
              <a:rPr lang="fr-FR" sz="1200" dirty="0">
                <a:solidFill>
                  <a:srgbClr val="002060"/>
                </a:solidFill>
                <a:latin typeface="Jost" pitchFamily="2" charset="77"/>
                <a:ea typeface="Jost" pitchFamily="2" charset="77"/>
                <a:cs typeface="Arial" panose="020B0604020202020204" pitchFamily="34" charset="0"/>
              </a:rPr>
              <a:t>Nous avons pris la décision de </a:t>
            </a:r>
            <a:r>
              <a:rPr lang="fr-FR" sz="1200" b="1" dirty="0">
                <a:solidFill>
                  <a:srgbClr val="002060"/>
                </a:solidFill>
                <a:latin typeface="Jost" pitchFamily="2" charset="77"/>
                <a:ea typeface="Jost" pitchFamily="2" charset="77"/>
                <a:cs typeface="Arial" panose="020B0604020202020204" pitchFamily="34" charset="0"/>
              </a:rPr>
              <a:t>supprimer </a:t>
            </a:r>
            <a:br>
              <a:rPr lang="fr-FR" sz="1200" b="1" dirty="0">
                <a:solidFill>
                  <a:srgbClr val="002060"/>
                </a:solidFill>
                <a:latin typeface="Jost" pitchFamily="2" charset="77"/>
                <a:ea typeface="Jost" pitchFamily="2" charset="77"/>
                <a:cs typeface="Arial" panose="020B0604020202020204" pitchFamily="34" charset="0"/>
              </a:rPr>
            </a:br>
            <a:r>
              <a:rPr lang="fr-FR" sz="1200" b="1" dirty="0">
                <a:solidFill>
                  <a:srgbClr val="002060"/>
                </a:solidFill>
                <a:latin typeface="Jost" pitchFamily="2" charset="77"/>
                <a:ea typeface="Jost" pitchFamily="2" charset="77"/>
                <a:cs typeface="Arial" panose="020B0604020202020204" pitchFamily="34" charset="0"/>
              </a:rPr>
              <a:t>les produits toxiques et nocifs</a:t>
            </a:r>
            <a:r>
              <a:rPr lang="fr-FR" sz="1200" dirty="0">
                <a:solidFill>
                  <a:srgbClr val="002060"/>
                </a:solidFill>
                <a:latin typeface="Jost" pitchFamily="2" charset="77"/>
                <a:ea typeface="Jost" pitchFamily="2" charset="77"/>
                <a:cs typeface="Arial" panose="020B0604020202020204" pitchFamily="34" charset="0"/>
              </a:rPr>
              <a:t> </a:t>
            </a:r>
            <a:br>
              <a:rPr lang="fr-FR" sz="1200" dirty="0">
                <a:solidFill>
                  <a:srgbClr val="002060"/>
                </a:solidFill>
                <a:latin typeface="Jost" pitchFamily="2" charset="77"/>
                <a:ea typeface="Jost" pitchFamily="2" charset="77"/>
                <a:cs typeface="Arial" panose="020B0604020202020204" pitchFamily="34" charset="0"/>
              </a:rPr>
            </a:br>
            <a:r>
              <a:rPr lang="fr-FR" sz="1200" dirty="0">
                <a:solidFill>
                  <a:srgbClr val="002060"/>
                </a:solidFill>
                <a:latin typeface="Jost" pitchFamily="2" charset="77"/>
                <a:ea typeface="Jost" pitchFamily="2" charset="77"/>
                <a:cs typeface="Arial" panose="020B0604020202020204" pitchFamily="34" charset="0"/>
              </a:rPr>
              <a:t>de notre </a:t>
            </a:r>
            <a:r>
              <a:rPr lang="fr-FR" sz="1200" dirty="0" err="1">
                <a:solidFill>
                  <a:srgbClr val="002060"/>
                </a:solidFill>
                <a:latin typeface="Jost" pitchFamily="2" charset="77"/>
                <a:ea typeface="Jost" pitchFamily="2" charset="77"/>
                <a:cs typeface="Arial" panose="020B0604020202020204" pitchFamily="34" charset="0"/>
              </a:rPr>
              <a:t>process</a:t>
            </a:r>
            <a:r>
              <a:rPr lang="fr-FR" sz="1200" dirty="0">
                <a:solidFill>
                  <a:srgbClr val="002060"/>
                </a:solidFill>
                <a:latin typeface="Jost" pitchFamily="2" charset="77"/>
                <a:ea typeface="Jost" pitchFamily="2" charset="77"/>
                <a:cs typeface="Arial" panose="020B0604020202020204" pitchFamily="34" charset="0"/>
              </a:rPr>
              <a:t> d’impression.</a:t>
            </a:r>
          </a:p>
          <a:p>
            <a:pPr algn="r"/>
            <a:r>
              <a:rPr lang="fr-FR" sz="1200" dirty="0">
                <a:solidFill>
                  <a:srgbClr val="002060"/>
                </a:solidFill>
                <a:latin typeface="Jost" pitchFamily="2" charset="77"/>
                <a:ea typeface="Jost" pitchFamily="2" charset="77"/>
                <a:cs typeface="Arial" panose="020B0604020202020204" pitchFamily="34" charset="0"/>
              </a:rPr>
              <a:t>Nous n’utilisons plus d’alcool </a:t>
            </a:r>
            <a:r>
              <a:rPr lang="fr-FR" sz="1200" dirty="0" err="1">
                <a:solidFill>
                  <a:srgbClr val="002060"/>
                </a:solidFill>
                <a:latin typeface="Jost" pitchFamily="2" charset="77"/>
                <a:ea typeface="Jost" pitchFamily="2" charset="77"/>
                <a:cs typeface="Arial" panose="020B0604020202020204" pitchFamily="34" charset="0"/>
              </a:rPr>
              <a:t>isopropylique</a:t>
            </a:r>
            <a:r>
              <a:rPr lang="fr-FR" sz="1200" dirty="0">
                <a:solidFill>
                  <a:srgbClr val="002060"/>
                </a:solidFill>
                <a:latin typeface="Jost" pitchFamily="2" charset="77"/>
                <a:ea typeface="Jost" pitchFamily="2" charset="77"/>
                <a:cs typeface="Arial" panose="020B0604020202020204" pitchFamily="34" charset="0"/>
              </a:rPr>
              <a:t>. </a:t>
            </a:r>
            <a:br>
              <a:rPr lang="fr-FR" sz="1200" dirty="0">
                <a:solidFill>
                  <a:srgbClr val="002060"/>
                </a:solidFill>
                <a:latin typeface="Jost" pitchFamily="2" charset="77"/>
                <a:ea typeface="Jost" pitchFamily="2" charset="77"/>
                <a:cs typeface="Arial" panose="020B0604020202020204" pitchFamily="34" charset="0"/>
              </a:rPr>
            </a:br>
            <a:r>
              <a:rPr lang="fr-FR" sz="1200" dirty="0">
                <a:solidFill>
                  <a:srgbClr val="002060"/>
                </a:solidFill>
                <a:latin typeface="Jost" pitchFamily="2" charset="77"/>
                <a:ea typeface="Jost" pitchFamily="2" charset="77"/>
                <a:cs typeface="Arial" panose="020B0604020202020204" pitchFamily="34" charset="0"/>
              </a:rPr>
              <a:t>Nous avons reconfiguré nos réglages sur presse </a:t>
            </a:r>
            <a:br>
              <a:rPr lang="fr-FR" sz="1200" dirty="0">
                <a:solidFill>
                  <a:srgbClr val="002060"/>
                </a:solidFill>
                <a:latin typeface="Jost" pitchFamily="2" charset="77"/>
                <a:ea typeface="Jost" pitchFamily="2" charset="77"/>
                <a:cs typeface="Arial" panose="020B0604020202020204" pitchFamily="34" charset="0"/>
              </a:rPr>
            </a:br>
            <a:r>
              <a:rPr lang="fr-FR" sz="1200" dirty="0">
                <a:solidFill>
                  <a:srgbClr val="002060"/>
                </a:solidFill>
                <a:latin typeface="Jost" pitchFamily="2" charset="77"/>
                <a:ea typeface="Jost" pitchFamily="2" charset="77"/>
                <a:cs typeface="Arial" panose="020B0604020202020204" pitchFamily="34" charset="0"/>
              </a:rPr>
              <a:t>par des produits de substitution non nocifs</a:t>
            </a:r>
          </a:p>
          <a:p>
            <a:pPr algn="r"/>
            <a:endParaRPr lang="fr-FR" sz="1200" dirty="0">
              <a:solidFill>
                <a:srgbClr val="002060"/>
              </a:solidFill>
              <a:latin typeface="Jost" pitchFamily="2" charset="77"/>
              <a:ea typeface="Jost" pitchFamily="2" charset="77"/>
              <a:cs typeface="Arial" panose="020B0604020202020204" pitchFamily="34" charset="0"/>
            </a:endParaRPr>
          </a:p>
          <a:p>
            <a:pPr marL="171450" indent="-171450" algn="r">
              <a:buClr>
                <a:srgbClr val="ABCC3A"/>
              </a:buClr>
              <a:buSzPct val="120000"/>
              <a:buFont typeface="Arial" panose="020B0604020202020204" pitchFamily="34" charset="0"/>
              <a:buChar char="•"/>
            </a:pPr>
            <a:r>
              <a:rPr lang="fr-FR" sz="1200" dirty="0">
                <a:solidFill>
                  <a:srgbClr val="002060"/>
                </a:solidFill>
                <a:latin typeface="Jost" pitchFamily="2" charset="77"/>
                <a:ea typeface="Jost" pitchFamily="2" charset="77"/>
                <a:cs typeface="Arial" panose="020B0604020202020204" pitchFamily="34" charset="0"/>
              </a:rPr>
              <a:t>Les </a:t>
            </a:r>
            <a:r>
              <a:rPr lang="fr-FR" sz="1200" b="1" dirty="0">
                <a:solidFill>
                  <a:srgbClr val="002060"/>
                </a:solidFill>
                <a:latin typeface="Jost" pitchFamily="2" charset="77"/>
                <a:ea typeface="Jost" pitchFamily="2" charset="77"/>
                <a:cs typeface="Arial" panose="020B0604020202020204" pitchFamily="34" charset="0"/>
              </a:rPr>
              <a:t>vernis acryliques sont dorénavant à base d’eau </a:t>
            </a:r>
            <a:r>
              <a:rPr lang="fr-FR" sz="1200" dirty="0">
                <a:solidFill>
                  <a:srgbClr val="002060"/>
                </a:solidFill>
                <a:latin typeface="Jost" pitchFamily="2" charset="77"/>
                <a:ea typeface="Jost" pitchFamily="2" charset="77"/>
                <a:cs typeface="Arial" panose="020B0604020202020204" pitchFamily="34" charset="0"/>
              </a:rPr>
              <a:t>et non à base de solvants. Ils offrent une protection mécanique parmi les moins polluantes. </a:t>
            </a:r>
          </a:p>
          <a:p>
            <a:pPr marL="171450" indent="-171450" algn="r">
              <a:buClr>
                <a:srgbClr val="ABCC3A"/>
              </a:buClr>
              <a:buSzPct val="120000"/>
              <a:buFont typeface="Arial" panose="020B0604020202020204" pitchFamily="34" charset="0"/>
              <a:buChar char="•"/>
            </a:pPr>
            <a:endParaRPr lang="fr-FR" sz="1200" dirty="0">
              <a:solidFill>
                <a:srgbClr val="002060"/>
              </a:solidFill>
              <a:latin typeface="Jost" pitchFamily="2" charset="77"/>
              <a:ea typeface="Jost" pitchFamily="2" charset="77"/>
              <a:cs typeface="Arial" panose="020B0604020202020204" pitchFamily="34" charset="0"/>
            </a:endParaRPr>
          </a:p>
          <a:p>
            <a:pPr marL="171450" indent="-171450" algn="r">
              <a:buClr>
                <a:srgbClr val="ABCC3A"/>
              </a:buClr>
              <a:buSzPct val="120000"/>
              <a:buFont typeface="Arial" panose="020B0604020202020204" pitchFamily="34" charset="0"/>
              <a:buChar char="•"/>
            </a:pPr>
            <a:r>
              <a:rPr lang="fr-FR" sz="1200" dirty="0">
                <a:solidFill>
                  <a:srgbClr val="002060"/>
                </a:solidFill>
                <a:latin typeface="Jost" pitchFamily="2" charset="77"/>
                <a:ea typeface="Jost" pitchFamily="2" charset="77"/>
                <a:cs typeface="Arial" panose="020B0604020202020204" pitchFamily="34" charset="0"/>
              </a:rPr>
              <a:t>/ La gravure laser des plaques offset est réalisé par un procédé à chimie réduite. Des études sont en cours pour </a:t>
            </a:r>
            <a:r>
              <a:rPr lang="fr-FR" sz="1200" b="1" dirty="0">
                <a:solidFill>
                  <a:srgbClr val="002060"/>
                </a:solidFill>
                <a:latin typeface="Jost" pitchFamily="2" charset="77"/>
                <a:ea typeface="Jost" pitchFamily="2" charset="77"/>
                <a:cs typeface="Arial" panose="020B0604020202020204" pitchFamily="34" charset="0"/>
              </a:rPr>
              <a:t>supprimer intégralement la chimie.</a:t>
            </a:r>
          </a:p>
        </p:txBody>
      </p:sp>
      <p:sp>
        <p:nvSpPr>
          <p:cNvPr id="47" name="ZoneTexte 46">
            <a:extLst>
              <a:ext uri="{FF2B5EF4-FFF2-40B4-BE49-F238E27FC236}">
                <a16:creationId xmlns:a16="http://schemas.microsoft.com/office/drawing/2014/main" id="{FAC6B3A2-EF26-7640-ADF8-DF53904A1D92}"/>
              </a:ext>
            </a:extLst>
          </p:cNvPr>
          <p:cNvSpPr txBox="1"/>
          <p:nvPr/>
        </p:nvSpPr>
        <p:spPr>
          <a:xfrm>
            <a:off x="6570042" y="1225288"/>
            <a:ext cx="3663431" cy="338554"/>
          </a:xfrm>
          <a:prstGeom prst="rect">
            <a:avLst/>
          </a:prstGeom>
          <a:solidFill>
            <a:srgbClr val="17324B"/>
          </a:solidFill>
        </p:spPr>
        <p:txBody>
          <a:bodyPr wrap="square" rtlCol="0">
            <a:spAutoFit/>
          </a:bodyPr>
          <a:lstStyle/>
          <a:p>
            <a:r>
              <a:rPr lang="fr-FR" sz="1600" dirty="0">
                <a:solidFill>
                  <a:schemeClr val="bg1"/>
                </a:solidFill>
                <a:latin typeface="Jost" pitchFamily="2" charset="77"/>
                <a:ea typeface="Jost" pitchFamily="2" charset="77"/>
                <a:cs typeface="Arial Black" panose="020B0604020202020204" pitchFamily="34" charset="0"/>
              </a:rPr>
              <a:t>PILIER ENVIRONNEMENTAL &amp; SOCIAL</a:t>
            </a:r>
          </a:p>
        </p:txBody>
      </p:sp>
      <p:sp>
        <p:nvSpPr>
          <p:cNvPr id="24" name="Rectangle : avec coins arrondis en diagonale 23">
            <a:extLst>
              <a:ext uri="{FF2B5EF4-FFF2-40B4-BE49-F238E27FC236}">
                <a16:creationId xmlns:a16="http://schemas.microsoft.com/office/drawing/2014/main" id="{1D21B319-8000-FA4B-AFFC-A2399220AD70}"/>
              </a:ext>
            </a:extLst>
          </p:cNvPr>
          <p:cNvSpPr/>
          <p:nvPr/>
        </p:nvSpPr>
        <p:spPr>
          <a:xfrm>
            <a:off x="404586" y="5582774"/>
            <a:ext cx="4941319" cy="1294731"/>
          </a:xfrm>
          <a:prstGeom prst="round2DiagRect">
            <a:avLst>
              <a:gd name="adj1" fmla="val 10435"/>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0668804-DC52-684D-88B4-D4E50A164172}"/>
              </a:ext>
            </a:extLst>
          </p:cNvPr>
          <p:cNvSpPr/>
          <p:nvPr/>
        </p:nvSpPr>
        <p:spPr>
          <a:xfrm>
            <a:off x="418085" y="5677177"/>
            <a:ext cx="4783805" cy="1200329"/>
          </a:xfrm>
          <a:prstGeom prst="rect">
            <a:avLst/>
          </a:prstGeom>
        </p:spPr>
        <p:txBody>
          <a:bodyPr wrap="square">
            <a:spAutoFit/>
          </a:bodyPr>
          <a:lstStyle/>
          <a:p>
            <a:pPr marL="171450" indent="-171450">
              <a:buFont typeface="Arial" panose="020B0604020202020204" pitchFamily="34" charset="0"/>
              <a:buChar char="•"/>
            </a:pPr>
            <a:r>
              <a:rPr lang="fr-FR" sz="1200" dirty="0">
                <a:solidFill>
                  <a:srgbClr val="002060"/>
                </a:solidFill>
                <a:latin typeface="Jost" pitchFamily="2" charset="77"/>
                <a:ea typeface="Jost" pitchFamily="2" charset="77"/>
                <a:cs typeface="Arial" panose="020B0604020202020204" pitchFamily="34" charset="0"/>
              </a:rPr>
              <a:t>Les usines papier qui fourniront le support papier de vos productions sont toutes certifiées au minimum ISO 14001, PEFC/FSC, ISO 50001. </a:t>
            </a:r>
            <a:br>
              <a:rPr lang="fr-FR" sz="1200" dirty="0">
                <a:solidFill>
                  <a:srgbClr val="002060"/>
                </a:solidFill>
                <a:latin typeface="Jost" pitchFamily="2" charset="77"/>
                <a:ea typeface="Jost" pitchFamily="2" charset="77"/>
                <a:cs typeface="Arial" panose="020B0604020202020204" pitchFamily="34" charset="0"/>
              </a:rPr>
            </a:br>
            <a:r>
              <a:rPr lang="fr-FR" sz="1200" dirty="0">
                <a:solidFill>
                  <a:srgbClr val="002060"/>
                </a:solidFill>
                <a:latin typeface="Jost" pitchFamily="2" charset="77"/>
                <a:ea typeface="Jost" pitchFamily="2" charset="77"/>
                <a:cs typeface="Arial" panose="020B0604020202020204" pitchFamily="34" charset="0"/>
              </a:rPr>
              <a:t>Les filières de fabrication sont garanties «gestion durable des forêts» </a:t>
            </a:r>
          </a:p>
          <a:p>
            <a:pPr marL="171450" indent="-171450">
              <a:buFont typeface="Arial" panose="020B0604020202020204" pitchFamily="34" charset="0"/>
              <a:buChar char="•"/>
            </a:pPr>
            <a:r>
              <a:rPr lang="fr-FR" sz="1200" dirty="0">
                <a:solidFill>
                  <a:srgbClr val="002060"/>
                </a:solidFill>
                <a:latin typeface="Jost" pitchFamily="2" charset="77"/>
                <a:ea typeface="Jost" pitchFamily="2" charset="77"/>
                <a:cs typeface="Arial" panose="020B0604020202020204" pitchFamily="34" charset="0"/>
              </a:rPr>
              <a:t>Les emballages carton que nous utiliserons sont également certifiés PEFC</a:t>
            </a:r>
          </a:p>
        </p:txBody>
      </p:sp>
      <p:sp>
        <p:nvSpPr>
          <p:cNvPr id="26" name="Rectangle 25">
            <a:extLst>
              <a:ext uri="{FF2B5EF4-FFF2-40B4-BE49-F238E27FC236}">
                <a16:creationId xmlns:a16="http://schemas.microsoft.com/office/drawing/2014/main" id="{EBE2DF53-71B0-984A-9A85-D4CD1691D972}"/>
              </a:ext>
            </a:extLst>
          </p:cNvPr>
          <p:cNvSpPr/>
          <p:nvPr/>
        </p:nvSpPr>
        <p:spPr>
          <a:xfrm>
            <a:off x="692350" y="5369399"/>
            <a:ext cx="1919115" cy="307777"/>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NOS ENGAGEMENTS</a:t>
            </a:r>
          </a:p>
        </p:txBody>
      </p:sp>
      <p:sp>
        <p:nvSpPr>
          <p:cNvPr id="20" name="Rectangle 19">
            <a:extLst>
              <a:ext uri="{FF2B5EF4-FFF2-40B4-BE49-F238E27FC236}">
                <a16:creationId xmlns:a16="http://schemas.microsoft.com/office/drawing/2014/main" id="{AEF27318-26E8-BF4F-A654-A715E93D7B17}"/>
              </a:ext>
            </a:extLst>
          </p:cNvPr>
          <p:cNvSpPr/>
          <p:nvPr/>
        </p:nvSpPr>
        <p:spPr>
          <a:xfrm>
            <a:off x="5759718" y="1615961"/>
            <a:ext cx="4552881" cy="1200329"/>
          </a:xfrm>
          <a:prstGeom prst="rect">
            <a:avLst/>
          </a:prstGeom>
        </p:spPr>
        <p:txBody>
          <a:bodyPr wrap="square">
            <a:spAutoFit/>
          </a:bodyPr>
          <a:lstStyle/>
          <a:p>
            <a:pPr algn="r"/>
            <a:r>
              <a:rPr lang="fr-FR" sz="3600" dirty="0">
                <a:solidFill>
                  <a:srgbClr val="17324B"/>
                </a:solidFill>
                <a:latin typeface="Jost" pitchFamily="2" charset="77"/>
                <a:ea typeface="Jost" pitchFamily="2" charset="77"/>
                <a:cs typeface="Arial Black" panose="020B0604020202020204" pitchFamily="34" charset="0"/>
              </a:rPr>
              <a:t>AUCUN PRODUIT TOXIQUE</a:t>
            </a:r>
          </a:p>
        </p:txBody>
      </p:sp>
      <p:sp>
        <p:nvSpPr>
          <p:cNvPr id="22" name="Rectangle : avec coins arrondis en diagonale 21">
            <a:extLst>
              <a:ext uri="{FF2B5EF4-FFF2-40B4-BE49-F238E27FC236}">
                <a16:creationId xmlns:a16="http://schemas.microsoft.com/office/drawing/2014/main" id="{0474C36B-BD95-5C48-BCA6-0D1E168C23B7}"/>
              </a:ext>
            </a:extLst>
          </p:cNvPr>
          <p:cNvSpPr/>
          <p:nvPr/>
        </p:nvSpPr>
        <p:spPr>
          <a:xfrm>
            <a:off x="5951939" y="5641486"/>
            <a:ext cx="4544795" cy="1236019"/>
          </a:xfrm>
          <a:prstGeom prst="round2DiagRect">
            <a:avLst>
              <a:gd name="adj1" fmla="val 6876"/>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3" name="Rectangle 22">
            <a:extLst>
              <a:ext uri="{FF2B5EF4-FFF2-40B4-BE49-F238E27FC236}">
                <a16:creationId xmlns:a16="http://schemas.microsoft.com/office/drawing/2014/main" id="{4B89CECC-8248-604F-97C9-8FB5F04AE6AA}"/>
              </a:ext>
            </a:extLst>
          </p:cNvPr>
          <p:cNvSpPr/>
          <p:nvPr/>
        </p:nvSpPr>
        <p:spPr>
          <a:xfrm>
            <a:off x="5913679" y="5779104"/>
            <a:ext cx="4544795" cy="1066959"/>
          </a:xfrm>
          <a:prstGeom prst="rect">
            <a:avLst/>
          </a:prstGeom>
        </p:spPr>
        <p:txBody>
          <a:bodyPr wrap="square">
            <a:spAutoFit/>
          </a:bodyPr>
          <a:lstStyle/>
          <a:p>
            <a:pPr marL="144463" indent="-144463" algn="r">
              <a:spcAft>
                <a:spcPts val="400"/>
              </a:spcAft>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Nous nous engageons à n’utiliser aucun produit toxique et dangereux au sens des normes REACH</a:t>
            </a:r>
          </a:p>
          <a:p>
            <a:pPr marL="144463" indent="-144463" algn="r">
              <a:spcAft>
                <a:spcPts val="400"/>
              </a:spcAft>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Nous limiterons l’utilisation d’emballages au strict nécessaire de votre cahier des charges. Les emballages et blister que nous utiliserons sur vos productions seront 100% bio dégradables</a:t>
            </a:r>
          </a:p>
        </p:txBody>
      </p:sp>
      <p:sp>
        <p:nvSpPr>
          <p:cNvPr id="27" name="Rectangle 26">
            <a:extLst>
              <a:ext uri="{FF2B5EF4-FFF2-40B4-BE49-F238E27FC236}">
                <a16:creationId xmlns:a16="http://schemas.microsoft.com/office/drawing/2014/main" id="{A06E18A8-189F-AB4A-8FC8-CBF81E50D278}"/>
              </a:ext>
            </a:extLst>
          </p:cNvPr>
          <p:cNvSpPr/>
          <p:nvPr/>
        </p:nvSpPr>
        <p:spPr>
          <a:xfrm>
            <a:off x="8292026" y="5390438"/>
            <a:ext cx="1991251" cy="400110"/>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NOTRE </a:t>
            </a:r>
            <a:r>
              <a:rPr lang="fr-FR" sz="2000" dirty="0">
                <a:solidFill>
                  <a:schemeClr val="bg1"/>
                </a:solidFill>
                <a:latin typeface="Jost" pitchFamily="2" charset="77"/>
                <a:ea typeface="Jost" pitchFamily="2" charset="77"/>
                <a:cs typeface="Arial Black" panose="020B0604020202020204" pitchFamily="34" charset="0"/>
              </a:rPr>
              <a:t>+</a:t>
            </a:r>
            <a:r>
              <a:rPr lang="fr-FR" sz="1400" dirty="0">
                <a:solidFill>
                  <a:schemeClr val="bg1"/>
                </a:solidFill>
                <a:latin typeface="Jost" pitchFamily="2" charset="77"/>
                <a:ea typeface="Jost" pitchFamily="2" charset="77"/>
                <a:cs typeface="Arial Black" panose="020B0604020202020204" pitchFamily="34" charset="0"/>
              </a:rPr>
              <a:t> POUR VOUS</a:t>
            </a:r>
          </a:p>
        </p:txBody>
      </p:sp>
      <p:pic>
        <p:nvPicPr>
          <p:cNvPr id="16" name="Image 15">
            <a:extLst>
              <a:ext uri="{FF2B5EF4-FFF2-40B4-BE49-F238E27FC236}">
                <a16:creationId xmlns:a16="http://schemas.microsoft.com/office/drawing/2014/main" id="{181113F9-A44B-7A44-BF15-4E0EBDEE16B4}"/>
              </a:ext>
            </a:extLst>
          </p:cNvPr>
          <p:cNvPicPr>
            <a:picLocks noChangeAspect="1"/>
          </p:cNvPicPr>
          <p:nvPr/>
        </p:nvPicPr>
        <p:blipFill>
          <a:blip r:embed="rId4"/>
          <a:stretch>
            <a:fillRect/>
          </a:stretch>
        </p:blipFill>
        <p:spPr>
          <a:xfrm>
            <a:off x="-630000" y="569193"/>
            <a:ext cx="1041400" cy="114300"/>
          </a:xfrm>
          <a:prstGeom prst="rect">
            <a:avLst/>
          </a:prstGeom>
        </p:spPr>
      </p:pic>
    </p:spTree>
    <p:extLst>
      <p:ext uri="{BB962C8B-B14F-4D97-AF65-F5344CB8AC3E}">
        <p14:creationId xmlns:p14="http://schemas.microsoft.com/office/powerpoint/2010/main" val="411469818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Image 11">
            <a:extLst>
              <a:ext uri="{FF2B5EF4-FFF2-40B4-BE49-F238E27FC236}">
                <a16:creationId xmlns:a16="http://schemas.microsoft.com/office/drawing/2014/main" id="{5635C7C5-947C-D942-AE39-D3893E7E1FC8}"/>
              </a:ext>
            </a:extLst>
          </p:cNvPr>
          <p:cNvPicPr>
            <a:picLocks noChangeAspect="1"/>
          </p:cNvPicPr>
          <p:nvPr/>
        </p:nvPicPr>
        <p:blipFill rotWithShape="1">
          <a:blip r:embed="rId2">
            <a:alphaModFix/>
          </a:blip>
          <a:srcRect l="-7" t="-6" r="-7" b="-6"/>
          <a:stretch/>
        </p:blipFill>
        <p:spPr>
          <a:xfrm rot="15757781" flipH="1">
            <a:off x="-486919" y="-648877"/>
            <a:ext cx="8011542" cy="7876023"/>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7</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97340" y="642655"/>
            <a:ext cx="6795431" cy="1200329"/>
          </a:xfrm>
          <a:prstGeom prst="rect">
            <a:avLst/>
          </a:prstGeom>
        </p:spPr>
        <p:txBody>
          <a:bodyPr wrap="square">
            <a:spAutoFit/>
          </a:bodyPr>
          <a:lstStyle/>
          <a:p>
            <a:r>
              <a:rPr lang="fr-FR" sz="3600" dirty="0">
                <a:solidFill>
                  <a:srgbClr val="17324B"/>
                </a:solidFill>
                <a:latin typeface="Jost" pitchFamily="2" charset="77"/>
                <a:ea typeface="Jost" pitchFamily="2" charset="77"/>
                <a:cs typeface="Arial Black" panose="020B0604020202020204" pitchFamily="34" charset="0"/>
              </a:rPr>
              <a:t>MÉDAILLÉ D’OR EN 2021 </a:t>
            </a:r>
            <a:br>
              <a:rPr lang="fr-FR" sz="3600" dirty="0">
                <a:solidFill>
                  <a:srgbClr val="17324B"/>
                </a:solidFill>
                <a:latin typeface="Jost" pitchFamily="2" charset="77"/>
                <a:ea typeface="Jost" pitchFamily="2" charset="77"/>
                <a:cs typeface="Arial Black" panose="020B0604020202020204" pitchFamily="34" charset="0"/>
              </a:rPr>
            </a:br>
            <a:r>
              <a:rPr lang="fr-FR" sz="3600" dirty="0">
                <a:solidFill>
                  <a:srgbClr val="17324B"/>
                </a:solidFill>
                <a:latin typeface="Jost" pitchFamily="2" charset="77"/>
                <a:ea typeface="Jost" pitchFamily="2" charset="77"/>
                <a:cs typeface="Arial Black" panose="020B0604020202020204" pitchFamily="34" charset="0"/>
              </a:rPr>
              <a:t>PAR IMPRIFRANCE</a:t>
            </a:r>
          </a:p>
        </p:txBody>
      </p:sp>
      <p:sp>
        <p:nvSpPr>
          <p:cNvPr id="24" name="Rectangle : avec coins arrondis en diagonale 23">
            <a:extLst>
              <a:ext uri="{FF2B5EF4-FFF2-40B4-BE49-F238E27FC236}">
                <a16:creationId xmlns:a16="http://schemas.microsoft.com/office/drawing/2014/main" id="{1D21B319-8000-FA4B-AFFC-A2399220AD70}"/>
              </a:ext>
            </a:extLst>
          </p:cNvPr>
          <p:cNvSpPr/>
          <p:nvPr/>
        </p:nvSpPr>
        <p:spPr>
          <a:xfrm>
            <a:off x="404586" y="5582775"/>
            <a:ext cx="4941319" cy="933914"/>
          </a:xfrm>
          <a:prstGeom prst="round2DiagRect">
            <a:avLst>
              <a:gd name="adj1" fmla="val 8028"/>
              <a:gd name="adj2" fmla="val 0"/>
            </a:avLst>
          </a:prstGeom>
          <a:solidFill>
            <a:schemeClr val="bg1"/>
          </a:solidFill>
          <a:ln>
            <a:solidFill>
              <a:srgbClr val="17324B"/>
            </a:solidFill>
          </a:ln>
          <a:effectLst>
            <a:outerShdw blurRad="57150" dist="25400" dir="5400000" algn="ctr" rotWithShape="0">
              <a:srgbClr val="000000">
                <a:alpha val="20000"/>
              </a:srgbClr>
            </a:outerShdw>
          </a:effectLst>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0668804-DC52-684D-88B4-D4E50A164172}"/>
              </a:ext>
            </a:extLst>
          </p:cNvPr>
          <p:cNvSpPr/>
          <p:nvPr/>
        </p:nvSpPr>
        <p:spPr>
          <a:xfrm>
            <a:off x="418085" y="5677177"/>
            <a:ext cx="4783805" cy="830997"/>
          </a:xfrm>
          <a:prstGeom prst="rect">
            <a:avLst/>
          </a:prstGeom>
        </p:spPr>
        <p:txBody>
          <a:bodyPr wrap="square">
            <a:spAutoFit/>
          </a:bodyPr>
          <a:lstStyle/>
          <a:p>
            <a:r>
              <a:rPr lang="fr-FR" sz="1200" dirty="0">
                <a:solidFill>
                  <a:srgbClr val="17324B"/>
                </a:solidFill>
                <a:latin typeface="Jost" pitchFamily="2" charset="77"/>
                <a:ea typeface="Jost" pitchFamily="2" charset="77"/>
                <a:cs typeface="Arial" panose="020B0604020202020204" pitchFamily="34" charset="0"/>
              </a:rPr>
              <a:t>Une démarche de suivi et de progrès continu a été mise en place sur des aspects économiques, sociaux, environnementaux et sociétaux depuis de nombreuses années. Cette démarche de RSE concrète, opérationnelle et durable vise un Parcours de l’Excellence. </a:t>
            </a:r>
          </a:p>
        </p:txBody>
      </p:sp>
      <p:sp>
        <p:nvSpPr>
          <p:cNvPr id="26" name="Rectangle 25">
            <a:extLst>
              <a:ext uri="{FF2B5EF4-FFF2-40B4-BE49-F238E27FC236}">
                <a16:creationId xmlns:a16="http://schemas.microsoft.com/office/drawing/2014/main" id="{EBE2DF53-71B0-984A-9A85-D4CD1691D972}"/>
              </a:ext>
            </a:extLst>
          </p:cNvPr>
          <p:cNvSpPr/>
          <p:nvPr/>
        </p:nvSpPr>
        <p:spPr>
          <a:xfrm>
            <a:off x="692350" y="5369399"/>
            <a:ext cx="1919115" cy="307777"/>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NOS ENGAGEMENTS</a:t>
            </a:r>
          </a:p>
        </p:txBody>
      </p:sp>
      <p:sp>
        <p:nvSpPr>
          <p:cNvPr id="16" name="ZoneTexte 15">
            <a:extLst>
              <a:ext uri="{FF2B5EF4-FFF2-40B4-BE49-F238E27FC236}">
                <a16:creationId xmlns:a16="http://schemas.microsoft.com/office/drawing/2014/main" id="{38B3FC3F-D657-A546-A5AB-85E6A0F5EE3A}"/>
              </a:ext>
            </a:extLst>
          </p:cNvPr>
          <p:cNvSpPr txBox="1"/>
          <p:nvPr/>
        </p:nvSpPr>
        <p:spPr>
          <a:xfrm>
            <a:off x="266677" y="1949672"/>
            <a:ext cx="6663405" cy="3231654"/>
          </a:xfrm>
          <a:prstGeom prst="rect">
            <a:avLst/>
          </a:prstGeom>
          <a:noFill/>
        </p:spPr>
        <p:txBody>
          <a:bodyPr wrap="square" rtlCol="0">
            <a:spAutoFit/>
          </a:bodyPr>
          <a:lstStyle/>
          <a:p>
            <a:r>
              <a:rPr lang="fr-FR" sz="1200" b="1" dirty="0" err="1">
                <a:solidFill>
                  <a:srgbClr val="17324B"/>
                </a:solidFill>
                <a:latin typeface="Jost" pitchFamily="2" charset="77"/>
                <a:ea typeface="Jost" pitchFamily="2" charset="77"/>
                <a:cs typeface="Arial" panose="020B0604020202020204" pitchFamily="34" charset="0"/>
              </a:rPr>
              <a:t>ImpriFrance</a:t>
            </a:r>
            <a:r>
              <a:rPr lang="fr-FR" sz="1200" b="1" dirty="0">
                <a:solidFill>
                  <a:srgbClr val="17324B"/>
                </a:solidFill>
                <a:latin typeface="Jost" pitchFamily="2" charset="77"/>
                <a:ea typeface="Jost" pitchFamily="2" charset="77"/>
                <a:cs typeface="Arial" panose="020B0604020202020204" pitchFamily="34" charset="0"/>
              </a:rPr>
              <a:t> </a:t>
            </a:r>
            <a:r>
              <a:rPr lang="fr-FR" sz="1200" dirty="0">
                <a:solidFill>
                  <a:srgbClr val="17324B"/>
                </a:solidFill>
                <a:latin typeface="Jost" pitchFamily="2" charset="77"/>
                <a:ea typeface="Jost" pitchFamily="2" charset="77"/>
                <a:cs typeface="Arial" panose="020B0604020202020204" pitchFamily="34" charset="0"/>
              </a:rPr>
              <a:t>a mis en place une démarche RSE de progrès continu, qui permet à chaque membre du réseau de valoriser ses engagements en matière de responsabilité́ sociétale des entreprises à l’égard de ses clients, de ses salariés et des associés, actionnaires et autres parties prenantes.</a:t>
            </a:r>
          </a:p>
          <a:p>
            <a:endParaRPr lang="fr-FR" sz="1200" dirty="0">
              <a:solidFill>
                <a:srgbClr val="17324B"/>
              </a:solidFill>
              <a:latin typeface="Jost" pitchFamily="2" charset="77"/>
              <a:ea typeface="Jost" pitchFamily="2" charset="77"/>
              <a:cs typeface="Arial" panose="020B0604020202020204" pitchFamily="34" charset="0"/>
            </a:endParaRPr>
          </a:p>
          <a:p>
            <a:r>
              <a:rPr lang="fr-FR" sz="1200" dirty="0">
                <a:solidFill>
                  <a:srgbClr val="17324B"/>
                </a:solidFill>
                <a:latin typeface="Jost" pitchFamily="2" charset="77"/>
                <a:ea typeface="Jost" pitchFamily="2" charset="77"/>
                <a:cs typeface="Arial" panose="020B0604020202020204" pitchFamily="34" charset="0"/>
              </a:rPr>
              <a:t>Cette démarche RSE a été mise en place dès 2016. Concrète, opérationnelle et durable,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elle vise un parcours de l’excellence avec une progression en plusieurs étapes adaptée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à chaque entreprise. </a:t>
            </a:r>
          </a:p>
          <a:p>
            <a:pPr marL="171450" indent="-17145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r>
              <a:rPr lang="fr-FR" sz="1200" b="1" dirty="0">
                <a:solidFill>
                  <a:srgbClr val="17324B"/>
                </a:solidFill>
                <a:latin typeface="Jost" pitchFamily="2" charset="77"/>
                <a:ea typeface="Jost" pitchFamily="2" charset="77"/>
                <a:cs typeface="Arial" panose="020B0604020202020204" pitchFamily="34" charset="0"/>
              </a:rPr>
              <a:t>DESBOUIS GRESIL</a:t>
            </a:r>
            <a:r>
              <a:rPr lang="fr-FR" sz="1200" dirty="0">
                <a:solidFill>
                  <a:srgbClr val="17324B"/>
                </a:solidFill>
                <a:latin typeface="Jost" pitchFamily="2" charset="77"/>
                <a:ea typeface="Jost" pitchFamily="2" charset="77"/>
                <a:cs typeface="Arial" panose="020B0604020202020204" pitchFamily="34" charset="0"/>
              </a:rPr>
              <a:t>, sociétaire du groupement </a:t>
            </a:r>
            <a:r>
              <a:rPr lang="fr-FR" sz="1200" dirty="0" err="1">
                <a:solidFill>
                  <a:srgbClr val="17324B"/>
                </a:solidFill>
                <a:latin typeface="Jost" pitchFamily="2" charset="77"/>
                <a:ea typeface="Jost" pitchFamily="2" charset="77"/>
                <a:cs typeface="Arial" panose="020B0604020202020204" pitchFamily="34" charset="0"/>
              </a:rPr>
              <a:t>ImpriFrance</a:t>
            </a:r>
            <a:r>
              <a:rPr lang="fr-FR" sz="1200" dirty="0">
                <a:solidFill>
                  <a:srgbClr val="17324B"/>
                </a:solidFill>
                <a:latin typeface="Jost" pitchFamily="2" charset="77"/>
                <a:ea typeface="Jost" pitchFamily="2" charset="77"/>
                <a:cs typeface="Arial" panose="020B0604020202020204" pitchFamily="34" charset="0"/>
              </a:rPr>
              <a:t>, est engagée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depuis plusieurs années dans une démarche de respect de son environnement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et du bien-être de ses salariés.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C’est au travers de la démarche RSE d’</a:t>
            </a:r>
            <a:r>
              <a:rPr lang="fr-FR" sz="1200" dirty="0" err="1">
                <a:solidFill>
                  <a:srgbClr val="17324B"/>
                </a:solidFill>
                <a:latin typeface="Jost" pitchFamily="2" charset="77"/>
                <a:ea typeface="Jost" pitchFamily="2" charset="77"/>
                <a:cs typeface="Arial" panose="020B0604020202020204" pitchFamily="34" charset="0"/>
              </a:rPr>
              <a:t>impriFrance</a:t>
            </a:r>
            <a:r>
              <a:rPr lang="fr-FR" sz="1200" dirty="0">
                <a:solidFill>
                  <a:srgbClr val="17324B"/>
                </a:solidFill>
                <a:latin typeface="Jost" pitchFamily="2" charset="77"/>
                <a:ea typeface="Jost" pitchFamily="2" charset="77"/>
                <a:cs typeface="Arial" panose="020B0604020202020204" pitchFamily="34" charset="0"/>
              </a:rPr>
              <a:t> que DESBOUIS GRESIL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valorise ses engagements en matière de Responsabilité Sociétale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des Entreprises (RSE) à l’égard de ses clients, salariés, associés,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actionnaires et autres partenaires. </a:t>
            </a:r>
          </a:p>
          <a:p>
            <a:br>
              <a:rPr lang="fr-FR" sz="1200" dirty="0">
                <a:solidFill>
                  <a:srgbClr val="17324B"/>
                </a:solidFill>
                <a:latin typeface="Jost" pitchFamily="2" charset="77"/>
                <a:ea typeface="Jost" pitchFamily="2" charset="77"/>
                <a:cs typeface="Arial" panose="020B0604020202020204" pitchFamily="34" charset="0"/>
              </a:rPr>
            </a:br>
            <a:endParaRPr lang="fr-FR" sz="1200" dirty="0">
              <a:solidFill>
                <a:srgbClr val="17324B"/>
              </a:solidFill>
              <a:latin typeface="Jost" pitchFamily="2" charset="77"/>
              <a:ea typeface="Jost" pitchFamily="2" charset="77"/>
              <a:cs typeface="Arial" panose="020B0604020202020204" pitchFamily="34" charset="0"/>
            </a:endParaRPr>
          </a:p>
        </p:txBody>
      </p:sp>
      <p:sp>
        <p:nvSpPr>
          <p:cNvPr id="19" name="Rectangle 18">
            <a:extLst>
              <a:ext uri="{FF2B5EF4-FFF2-40B4-BE49-F238E27FC236}">
                <a16:creationId xmlns:a16="http://schemas.microsoft.com/office/drawing/2014/main" id="{0F91A9A2-BED4-7049-9126-31522B030598}"/>
              </a:ext>
            </a:extLst>
          </p:cNvPr>
          <p:cNvSpPr/>
          <p:nvPr/>
        </p:nvSpPr>
        <p:spPr>
          <a:xfrm>
            <a:off x="6570042" y="2915703"/>
            <a:ext cx="3703686" cy="4339650"/>
          </a:xfrm>
          <a:prstGeom prst="rect">
            <a:avLst/>
          </a:prstGeom>
        </p:spPr>
        <p:txBody>
          <a:bodyPr wrap="square">
            <a:spAutoFit/>
          </a:bodyPr>
          <a:lstStyle/>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12 indicateurs sur trois piliers : sociétal, environnemental, économique , permettant à chaque imprimerie du réseau de suivre sa progression</a:t>
            </a:r>
          </a:p>
          <a:p>
            <a:pPr marL="171450" indent="-171450" algn="r">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des fiches actions détaillant les 12 indicateurs, la méthode de calcul et des propositions d’actions d’amélioration</a:t>
            </a:r>
          </a:p>
          <a:p>
            <a:pPr marL="171450" indent="-171450" algn="r">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un portail dédié sur l’intranet </a:t>
            </a:r>
            <a:r>
              <a:rPr lang="fr-FR" sz="1200" dirty="0" err="1">
                <a:solidFill>
                  <a:srgbClr val="17324B"/>
                </a:solidFill>
                <a:latin typeface="Jost" pitchFamily="2" charset="77"/>
                <a:ea typeface="Jost" pitchFamily="2" charset="77"/>
                <a:cs typeface="Arial" panose="020B0604020202020204" pitchFamily="34" charset="0"/>
              </a:rPr>
              <a:t>ImpriFrance</a:t>
            </a:r>
            <a:r>
              <a:rPr lang="fr-FR" sz="1200" dirty="0">
                <a:solidFill>
                  <a:srgbClr val="17324B"/>
                </a:solidFill>
                <a:latin typeface="Jost" pitchFamily="2" charset="77"/>
                <a:ea typeface="Jost" pitchFamily="2" charset="77"/>
                <a:cs typeface="Arial" panose="020B0604020202020204" pitchFamily="34" charset="0"/>
              </a:rPr>
              <a:t> pour renseigner puis suivre sa progression sur les indicateurs RSE, évaluer son positionnement et identifier ses résultats et axes de progrès</a:t>
            </a:r>
          </a:p>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un logo unique et reconnaissable</a:t>
            </a:r>
          </a:p>
          <a:p>
            <a:pPr marL="171450" indent="-171450" algn="r">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un certificat RSE faisant valoir </a:t>
            </a:r>
            <a:br>
              <a:rPr lang="fr-FR" sz="1200" dirty="0">
                <a:solidFill>
                  <a:srgbClr val="17324B"/>
                </a:solidFill>
                <a:latin typeface="Jost" pitchFamily="2" charset="77"/>
                <a:ea typeface="Jost" pitchFamily="2" charset="77"/>
                <a:cs typeface="Arial" panose="020B0604020202020204" pitchFamily="34" charset="0"/>
              </a:rPr>
            </a:br>
            <a:r>
              <a:rPr lang="fr-FR" sz="1200" dirty="0">
                <a:solidFill>
                  <a:srgbClr val="17324B"/>
                </a:solidFill>
                <a:latin typeface="Jost" pitchFamily="2" charset="77"/>
                <a:ea typeface="Jost" pitchFamily="2" charset="77"/>
                <a:cs typeface="Arial" panose="020B0604020202020204" pitchFamily="34" charset="0"/>
              </a:rPr>
              <a:t>un engagement durable</a:t>
            </a:r>
          </a:p>
          <a:p>
            <a:pPr marL="171450" indent="-171450" algn="r">
              <a:buClr>
                <a:srgbClr val="ABCC3A"/>
              </a:buClr>
              <a:buSzPct val="120000"/>
              <a:buFont typeface="Arial" panose="020B0604020202020204" pitchFamily="34" charset="0"/>
              <a:buChar char="•"/>
            </a:pPr>
            <a:r>
              <a:rPr lang="fr-FR" sz="1200" dirty="0">
                <a:solidFill>
                  <a:srgbClr val="17324B"/>
                </a:solidFill>
                <a:latin typeface="Jost" pitchFamily="2" charset="77"/>
                <a:ea typeface="Jost" pitchFamily="2" charset="77"/>
                <a:cs typeface="Arial" panose="020B0604020202020204" pitchFamily="34" charset="0"/>
              </a:rPr>
              <a:t>une plaquette de valorisation de cette démarche RSE, personnalisable pour que chacun puisse se l’approprier et y présenter son engagement, ses priorités, ses acquis et ses certifications</a:t>
            </a:r>
          </a:p>
          <a:p>
            <a:pPr marL="171450" indent="-171450">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a:p>
            <a:pPr marL="171450" indent="-171450">
              <a:buClr>
                <a:srgbClr val="ABCC3A"/>
              </a:buClr>
              <a:buSzPct val="120000"/>
              <a:buFont typeface="Arial" panose="020B0604020202020204" pitchFamily="34" charset="0"/>
              <a:buChar char="•"/>
            </a:pPr>
            <a:endParaRPr lang="fr-FR" sz="1200" dirty="0">
              <a:solidFill>
                <a:srgbClr val="17324B"/>
              </a:solidFill>
              <a:latin typeface="Jost" pitchFamily="2" charset="77"/>
              <a:ea typeface="Jost" pitchFamily="2" charset="77"/>
              <a:cs typeface="Arial" panose="020B0604020202020204" pitchFamily="34" charset="0"/>
            </a:endParaRPr>
          </a:p>
        </p:txBody>
      </p:sp>
      <p:pic>
        <p:nvPicPr>
          <p:cNvPr id="21" name="Image 20">
            <a:extLst>
              <a:ext uri="{FF2B5EF4-FFF2-40B4-BE49-F238E27FC236}">
                <a16:creationId xmlns:a16="http://schemas.microsoft.com/office/drawing/2014/main" id="{01B5E127-1121-6D4D-AD8F-401E43F10323}"/>
              </a:ext>
            </a:extLst>
          </p:cNvPr>
          <p:cNvPicPr>
            <a:picLocks noChangeAspect="1"/>
          </p:cNvPicPr>
          <p:nvPr/>
        </p:nvPicPr>
        <p:blipFill>
          <a:blip r:embed="rId3"/>
          <a:stretch>
            <a:fillRect/>
          </a:stretch>
        </p:blipFill>
        <p:spPr>
          <a:xfrm>
            <a:off x="8046595" y="785940"/>
            <a:ext cx="2290584" cy="1801332"/>
          </a:xfrm>
          <a:prstGeom prst="rect">
            <a:avLst/>
          </a:prstGeom>
        </p:spPr>
      </p:pic>
    </p:spTree>
    <p:extLst>
      <p:ext uri="{BB962C8B-B14F-4D97-AF65-F5344CB8AC3E}">
        <p14:creationId xmlns:p14="http://schemas.microsoft.com/office/powerpoint/2010/main" val="16905359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Image 10">
            <a:extLst>
              <a:ext uri="{FF2B5EF4-FFF2-40B4-BE49-F238E27FC236}">
                <a16:creationId xmlns:a16="http://schemas.microsoft.com/office/drawing/2014/main" id="{CF80C015-1903-3F41-B7FC-73FD0CBF2462}"/>
              </a:ext>
            </a:extLst>
          </p:cNvPr>
          <p:cNvPicPr>
            <a:picLocks noChangeAspect="1"/>
          </p:cNvPicPr>
          <p:nvPr/>
        </p:nvPicPr>
        <p:blipFill rotWithShape="1">
          <a:blip r:embed="rId2">
            <a:alphaModFix/>
          </a:blip>
          <a:srcRect l="-7" t="-6" r="-7" b="-6"/>
          <a:stretch/>
        </p:blipFill>
        <p:spPr>
          <a:xfrm rot="15476551" flipH="1">
            <a:off x="-917231" y="-1282296"/>
            <a:ext cx="8854201" cy="8704428"/>
          </a:xfrm>
          <a:prstGeom prst="rect">
            <a:avLst/>
          </a:prstGeom>
        </p:spPr>
      </p:pic>
      <p:pic>
        <p:nvPicPr>
          <p:cNvPr id="3" name="Image 2">
            <a:extLst>
              <a:ext uri="{FF2B5EF4-FFF2-40B4-BE49-F238E27FC236}">
                <a16:creationId xmlns:a16="http://schemas.microsoft.com/office/drawing/2014/main" id="{4CA390FF-0EFB-3643-847E-CDA0DD849BCC}"/>
              </a:ext>
            </a:extLst>
          </p:cNvPr>
          <p:cNvPicPr>
            <a:picLocks noChangeAspect="1"/>
          </p:cNvPicPr>
          <p:nvPr/>
        </p:nvPicPr>
        <p:blipFill>
          <a:blip r:embed="rId3"/>
          <a:stretch>
            <a:fillRect/>
          </a:stretch>
        </p:blipFill>
        <p:spPr>
          <a:xfrm>
            <a:off x="6397863" y="397892"/>
            <a:ext cx="4211118" cy="3860191"/>
          </a:xfrm>
          <a:prstGeom prst="rect">
            <a:avLst/>
          </a:prstGeom>
        </p:spPr>
      </p:pic>
      <p:sp>
        <p:nvSpPr>
          <p:cNvPr id="2" name="Espace réservé du numéro de diapositive 1">
            <a:extLst>
              <a:ext uri="{FF2B5EF4-FFF2-40B4-BE49-F238E27FC236}">
                <a16:creationId xmlns:a16="http://schemas.microsoft.com/office/drawing/2014/main" id="{975528AB-1C7C-3041-A7A4-83884B870334}"/>
              </a:ext>
            </a:extLst>
          </p:cNvPr>
          <p:cNvSpPr>
            <a:spLocks noGrp="1"/>
          </p:cNvSpPr>
          <p:nvPr>
            <p:ph type="sldNum" sz="quarter" idx="12"/>
          </p:nvPr>
        </p:nvSpPr>
        <p:spPr/>
        <p:txBody>
          <a:bodyPr/>
          <a:lstStyle/>
          <a:p>
            <a:fld id="{762342CF-B6B4-1749-BE13-BD0DDABD5460}" type="slidenum">
              <a:rPr lang="fr-FR" smtClean="0">
                <a:latin typeface="Jost" pitchFamily="2" charset="77"/>
                <a:ea typeface="Jost" pitchFamily="2" charset="77"/>
              </a:rPr>
              <a:pPr/>
              <a:t>8</a:t>
            </a:fld>
            <a:endParaRPr lang="fr-FR" dirty="0">
              <a:latin typeface="Jost" pitchFamily="2" charset="77"/>
              <a:ea typeface="Jost" pitchFamily="2" charset="77"/>
            </a:endParaRPr>
          </a:p>
        </p:txBody>
      </p:sp>
      <p:sp>
        <p:nvSpPr>
          <p:cNvPr id="17" name="Rectangle 16">
            <a:extLst>
              <a:ext uri="{FF2B5EF4-FFF2-40B4-BE49-F238E27FC236}">
                <a16:creationId xmlns:a16="http://schemas.microsoft.com/office/drawing/2014/main" id="{D2D6085A-CD09-CA41-AFD2-12F127285263}"/>
              </a:ext>
            </a:extLst>
          </p:cNvPr>
          <p:cNvSpPr/>
          <p:nvPr/>
        </p:nvSpPr>
        <p:spPr>
          <a:xfrm>
            <a:off x="297340" y="642655"/>
            <a:ext cx="6795431" cy="1200329"/>
          </a:xfrm>
          <a:prstGeom prst="rect">
            <a:avLst/>
          </a:prstGeom>
        </p:spPr>
        <p:txBody>
          <a:bodyPr wrap="square">
            <a:spAutoFit/>
          </a:bodyPr>
          <a:lstStyle/>
          <a:p>
            <a:r>
              <a:rPr lang="fr-FR" sz="3600" dirty="0">
                <a:solidFill>
                  <a:srgbClr val="17324B"/>
                </a:solidFill>
                <a:latin typeface="Jost" pitchFamily="2" charset="77"/>
                <a:ea typeface="Jost" pitchFamily="2" charset="77"/>
                <a:cs typeface="Arial Black" panose="020B0604020202020204" pitchFamily="34" charset="0"/>
              </a:rPr>
              <a:t>MÉDAILLÉ D’ARGENT 2022 </a:t>
            </a:r>
            <a:br>
              <a:rPr lang="fr-FR" sz="3600" dirty="0">
                <a:solidFill>
                  <a:srgbClr val="17324B"/>
                </a:solidFill>
                <a:latin typeface="Jost" pitchFamily="2" charset="77"/>
                <a:ea typeface="Jost" pitchFamily="2" charset="77"/>
                <a:cs typeface="Arial Black" panose="020B0604020202020204" pitchFamily="34" charset="0"/>
              </a:rPr>
            </a:br>
            <a:r>
              <a:rPr lang="fr-FR" sz="3600" dirty="0">
                <a:solidFill>
                  <a:srgbClr val="17324B"/>
                </a:solidFill>
                <a:latin typeface="Jost" pitchFamily="2" charset="77"/>
                <a:ea typeface="Jost" pitchFamily="2" charset="77"/>
                <a:cs typeface="Arial Black" panose="020B0604020202020204" pitchFamily="34" charset="0"/>
              </a:rPr>
              <a:t>PAR ECOVADIS</a:t>
            </a:r>
          </a:p>
        </p:txBody>
      </p:sp>
      <p:sp>
        <p:nvSpPr>
          <p:cNvPr id="24" name="Rectangle : avec coins arrondis en diagonale 23">
            <a:extLst>
              <a:ext uri="{FF2B5EF4-FFF2-40B4-BE49-F238E27FC236}">
                <a16:creationId xmlns:a16="http://schemas.microsoft.com/office/drawing/2014/main" id="{1D21B319-8000-FA4B-AFFC-A2399220AD70}"/>
              </a:ext>
            </a:extLst>
          </p:cNvPr>
          <p:cNvSpPr/>
          <p:nvPr/>
        </p:nvSpPr>
        <p:spPr>
          <a:xfrm>
            <a:off x="404586" y="5582775"/>
            <a:ext cx="4941319" cy="740733"/>
          </a:xfrm>
          <a:prstGeom prst="round2DiagRect">
            <a:avLst/>
          </a:prstGeom>
          <a:solidFill>
            <a:schemeClr val="bg1"/>
          </a:solidFill>
          <a:ln>
            <a:solidFill>
              <a:srgbClr val="17324B"/>
            </a:solidFill>
          </a:ln>
        </p:spPr>
        <p:style>
          <a:lnRef idx="0">
            <a:schemeClr val="accent1"/>
          </a:lnRef>
          <a:fillRef idx="3">
            <a:schemeClr val="accent1"/>
          </a:fillRef>
          <a:effectRef idx="3">
            <a:schemeClr val="accent1"/>
          </a:effectRef>
          <a:fontRef idx="minor">
            <a:schemeClr val="lt1"/>
          </a:fontRef>
        </p:style>
        <p:txBody>
          <a:bodyPr rtlCol="0" anchor="ctr"/>
          <a:lstStyle/>
          <a:p>
            <a:pPr algn="ctr"/>
            <a:endParaRPr lang="fr-FR"/>
          </a:p>
        </p:txBody>
      </p:sp>
      <p:sp>
        <p:nvSpPr>
          <p:cNvPr id="25" name="Rectangle 24">
            <a:extLst>
              <a:ext uri="{FF2B5EF4-FFF2-40B4-BE49-F238E27FC236}">
                <a16:creationId xmlns:a16="http://schemas.microsoft.com/office/drawing/2014/main" id="{50668804-DC52-684D-88B4-D4E50A164172}"/>
              </a:ext>
            </a:extLst>
          </p:cNvPr>
          <p:cNvSpPr/>
          <p:nvPr/>
        </p:nvSpPr>
        <p:spPr>
          <a:xfrm>
            <a:off x="418085" y="5677177"/>
            <a:ext cx="4783805" cy="646331"/>
          </a:xfrm>
          <a:prstGeom prst="rect">
            <a:avLst/>
          </a:prstGeom>
        </p:spPr>
        <p:txBody>
          <a:bodyPr wrap="square">
            <a:spAutoFit/>
          </a:bodyPr>
          <a:lstStyle/>
          <a:p>
            <a:r>
              <a:rPr lang="fr-FR" sz="1200" dirty="0">
                <a:solidFill>
                  <a:srgbClr val="17324B"/>
                </a:solidFill>
                <a:latin typeface="Jost" pitchFamily="2" charset="77"/>
                <a:ea typeface="Jost" pitchFamily="2" charset="77"/>
              </a:rPr>
              <a:t>Médaillé de bronze en 2020, nous avons obtenu la médaille d’argent en 2022 et notre objectif annoncé est de viser la médaille d’or en 2023</a:t>
            </a:r>
            <a:endParaRPr lang="fr-FR" sz="1200" dirty="0">
              <a:solidFill>
                <a:srgbClr val="17324B"/>
              </a:solidFill>
              <a:latin typeface="Jost" pitchFamily="2" charset="77"/>
              <a:ea typeface="Jost" pitchFamily="2" charset="77"/>
              <a:cs typeface="Arial" panose="020B0604020202020204" pitchFamily="34" charset="0"/>
            </a:endParaRPr>
          </a:p>
        </p:txBody>
      </p:sp>
      <p:sp>
        <p:nvSpPr>
          <p:cNvPr id="26" name="Rectangle 25">
            <a:extLst>
              <a:ext uri="{FF2B5EF4-FFF2-40B4-BE49-F238E27FC236}">
                <a16:creationId xmlns:a16="http://schemas.microsoft.com/office/drawing/2014/main" id="{EBE2DF53-71B0-984A-9A85-D4CD1691D972}"/>
              </a:ext>
            </a:extLst>
          </p:cNvPr>
          <p:cNvSpPr/>
          <p:nvPr/>
        </p:nvSpPr>
        <p:spPr>
          <a:xfrm>
            <a:off x="692350" y="5369399"/>
            <a:ext cx="1919115" cy="307777"/>
          </a:xfrm>
          <a:prstGeom prst="rect">
            <a:avLst/>
          </a:prstGeom>
          <a:solidFill>
            <a:srgbClr val="17324B"/>
          </a:solidFill>
        </p:spPr>
        <p:txBody>
          <a:bodyPr wrap="none">
            <a:spAutoFit/>
          </a:bodyPr>
          <a:lstStyle/>
          <a:p>
            <a:pPr>
              <a:spcAft>
                <a:spcPts val="400"/>
              </a:spcAft>
            </a:pPr>
            <a:r>
              <a:rPr lang="fr-FR" sz="1400" dirty="0">
                <a:solidFill>
                  <a:schemeClr val="bg1"/>
                </a:solidFill>
                <a:latin typeface="Jost" pitchFamily="2" charset="77"/>
                <a:ea typeface="Jost" pitchFamily="2" charset="77"/>
                <a:cs typeface="Arial Black" panose="020B0604020202020204" pitchFamily="34" charset="0"/>
              </a:rPr>
              <a:t>NOS ENGAGEMENTS</a:t>
            </a:r>
          </a:p>
        </p:txBody>
      </p:sp>
      <p:sp>
        <p:nvSpPr>
          <p:cNvPr id="19" name="Rectangle 18">
            <a:extLst>
              <a:ext uri="{FF2B5EF4-FFF2-40B4-BE49-F238E27FC236}">
                <a16:creationId xmlns:a16="http://schemas.microsoft.com/office/drawing/2014/main" id="{0F91A9A2-BED4-7049-9126-31522B030598}"/>
              </a:ext>
            </a:extLst>
          </p:cNvPr>
          <p:cNvSpPr/>
          <p:nvPr/>
        </p:nvSpPr>
        <p:spPr>
          <a:xfrm>
            <a:off x="6979061" y="4258083"/>
            <a:ext cx="3361025" cy="1600438"/>
          </a:xfrm>
          <a:prstGeom prst="rect">
            <a:avLst/>
          </a:prstGeom>
        </p:spPr>
        <p:txBody>
          <a:bodyPr wrap="square">
            <a:spAutoFit/>
          </a:bodyPr>
          <a:lstStyle/>
          <a:p>
            <a:pPr algn="ctr"/>
            <a:r>
              <a:rPr lang="fr-FR" sz="1400" dirty="0">
                <a:solidFill>
                  <a:srgbClr val="ABCC3A"/>
                </a:solidFill>
                <a:latin typeface="Jost" pitchFamily="2" charset="77"/>
                <a:ea typeface="Jost" pitchFamily="2" charset="77"/>
              </a:rPr>
              <a:t>DESBOUIS GRESIL figure </a:t>
            </a:r>
            <a:br>
              <a:rPr lang="fr-FR" sz="1400" dirty="0">
                <a:solidFill>
                  <a:srgbClr val="ABCC3A"/>
                </a:solidFill>
                <a:latin typeface="Jost" pitchFamily="2" charset="77"/>
                <a:ea typeface="Jost" pitchFamily="2" charset="77"/>
              </a:rPr>
            </a:br>
            <a:r>
              <a:rPr lang="fr-FR" sz="1400" dirty="0">
                <a:solidFill>
                  <a:srgbClr val="ABCC3A"/>
                </a:solidFill>
                <a:latin typeface="Jost" pitchFamily="2" charset="77"/>
                <a:ea typeface="Jost" pitchFamily="2" charset="77"/>
              </a:rPr>
              <a:t>parmi les 11% d'entreprises les plus performantes en terme de RSE (percentile) du panel </a:t>
            </a:r>
            <a:r>
              <a:rPr lang="fr-FR" sz="1400" dirty="0" err="1">
                <a:solidFill>
                  <a:srgbClr val="ABCC3A"/>
                </a:solidFill>
                <a:latin typeface="Jost" pitchFamily="2" charset="77"/>
                <a:ea typeface="Jost" pitchFamily="2" charset="77"/>
              </a:rPr>
              <a:t>Ecovadis</a:t>
            </a:r>
            <a:endParaRPr lang="fr-FR" sz="1400" dirty="0">
              <a:solidFill>
                <a:srgbClr val="ABCC3A"/>
              </a:solidFill>
              <a:latin typeface="Jost" pitchFamily="2" charset="77"/>
              <a:ea typeface="Jost" pitchFamily="2" charset="77"/>
            </a:endParaRPr>
          </a:p>
          <a:p>
            <a:pPr algn="ctr"/>
            <a:endParaRPr lang="fr-FR" sz="1400" dirty="0">
              <a:solidFill>
                <a:srgbClr val="ABCC3A"/>
              </a:solidFill>
              <a:latin typeface="Jost" pitchFamily="2" charset="77"/>
              <a:ea typeface="Jost" pitchFamily="2" charset="77"/>
            </a:endParaRPr>
          </a:p>
          <a:p>
            <a:pPr algn="ctr"/>
            <a:r>
              <a:rPr lang="fr-FR" sz="1400" dirty="0">
                <a:solidFill>
                  <a:srgbClr val="ABCC3A"/>
                </a:solidFill>
                <a:latin typeface="Jost" pitchFamily="2" charset="77"/>
                <a:ea typeface="Jost" pitchFamily="2" charset="77"/>
              </a:rPr>
              <a:t>(85000 entreprises dans 200 secteurs d’activité de plus de 160 pays).</a:t>
            </a:r>
          </a:p>
        </p:txBody>
      </p:sp>
      <p:sp>
        <p:nvSpPr>
          <p:cNvPr id="12" name="Rectangle 11">
            <a:extLst>
              <a:ext uri="{FF2B5EF4-FFF2-40B4-BE49-F238E27FC236}">
                <a16:creationId xmlns:a16="http://schemas.microsoft.com/office/drawing/2014/main" id="{E9ADA417-19F0-3F44-B446-4F9C2FDC8471}"/>
              </a:ext>
            </a:extLst>
          </p:cNvPr>
          <p:cNvSpPr/>
          <p:nvPr/>
        </p:nvSpPr>
        <p:spPr>
          <a:xfrm>
            <a:off x="288670" y="1882499"/>
            <a:ext cx="6624033" cy="3231654"/>
          </a:xfrm>
          <a:prstGeom prst="rect">
            <a:avLst/>
          </a:prstGeom>
        </p:spPr>
        <p:txBody>
          <a:bodyPr wrap="square">
            <a:spAutoFit/>
          </a:bodyPr>
          <a:lstStyle/>
          <a:p>
            <a:pPr marL="171450" indent="-171450">
              <a:buClr>
                <a:schemeClr val="bg1"/>
              </a:buClr>
              <a:buSzPct val="120000"/>
              <a:buFont typeface="Arial" panose="020B0604020202020204" pitchFamily="34" charset="0"/>
              <a:buChar char="•"/>
            </a:pPr>
            <a:r>
              <a:rPr lang="fr-FR" sz="1200" dirty="0" err="1">
                <a:solidFill>
                  <a:srgbClr val="17324B"/>
                </a:solidFill>
                <a:latin typeface="Jost" pitchFamily="2" charset="77"/>
                <a:ea typeface="Jost" pitchFamily="2" charset="77"/>
              </a:rPr>
              <a:t>Ecovadis</a:t>
            </a:r>
            <a:r>
              <a:rPr lang="fr-FR" sz="1200" dirty="0">
                <a:solidFill>
                  <a:srgbClr val="17324B"/>
                </a:solidFill>
                <a:latin typeface="Jost" pitchFamily="2" charset="77"/>
                <a:ea typeface="Jost" pitchFamily="2" charset="77"/>
              </a:rPr>
              <a:t> rating est la pierre angulaire de plus de 750 programmes d’achats responsables implémentés au sein des chaines de valeur mondiales. Elle a été testée sur plus de 85000 entreprises dans plus de 200 secteurs d’activités de plus de 160 pays.</a:t>
            </a:r>
          </a:p>
          <a:p>
            <a:pPr marL="171450" indent="-171450">
              <a:buClr>
                <a:schemeClr val="bg1"/>
              </a:buClr>
              <a:buSzPct val="120000"/>
              <a:buFont typeface="Arial" panose="020B0604020202020204" pitchFamily="34" charset="0"/>
              <a:buChar char="•"/>
            </a:pPr>
            <a:endParaRPr lang="fr-FR" sz="1200" dirty="0">
              <a:solidFill>
                <a:srgbClr val="17324B"/>
              </a:solidFill>
              <a:latin typeface="Jost" pitchFamily="2" charset="77"/>
              <a:ea typeface="Jost" pitchFamily="2" charset="77"/>
            </a:endParaRPr>
          </a:p>
          <a:p>
            <a:pPr marL="171450" indent="-171450">
              <a:buClr>
                <a:schemeClr val="bg1"/>
              </a:buClr>
              <a:buSzPct val="120000"/>
              <a:buFont typeface="Arial" panose="020B0604020202020204" pitchFamily="34" charset="0"/>
              <a:buChar char="•"/>
            </a:pPr>
            <a:r>
              <a:rPr lang="fr-FR" sz="1200" dirty="0" err="1">
                <a:solidFill>
                  <a:srgbClr val="17324B"/>
                </a:solidFill>
                <a:latin typeface="Jost" pitchFamily="2" charset="77"/>
                <a:ea typeface="Jost" pitchFamily="2" charset="77"/>
              </a:rPr>
              <a:t>Ecovadis</a:t>
            </a:r>
            <a:r>
              <a:rPr lang="fr-FR" sz="1200" dirty="0">
                <a:solidFill>
                  <a:srgbClr val="17324B"/>
                </a:solidFill>
                <a:latin typeface="Jost" pitchFamily="2" charset="77"/>
                <a:ea typeface="Jost" pitchFamily="2" charset="77"/>
              </a:rPr>
              <a:t> permet de résoudre un problème complexe en facilitant le travail des acheteurs, </a:t>
            </a:r>
            <a:br>
              <a:rPr lang="fr-FR" sz="1200" dirty="0">
                <a:solidFill>
                  <a:srgbClr val="17324B"/>
                </a:solidFill>
                <a:latin typeface="Jost" pitchFamily="2" charset="77"/>
                <a:ea typeface="Jost" pitchFamily="2" charset="77"/>
              </a:rPr>
            </a:br>
            <a:r>
              <a:rPr lang="fr-FR" sz="1200" dirty="0">
                <a:solidFill>
                  <a:srgbClr val="17324B"/>
                </a:solidFill>
                <a:latin typeface="Jost" pitchFamily="2" charset="77"/>
                <a:ea typeface="Jost" pitchFamily="2" charset="77"/>
              </a:rPr>
              <a:t>des fournisseurs et des partenaires</a:t>
            </a:r>
          </a:p>
          <a:p>
            <a:pPr marL="171450" indent="-171450">
              <a:buClr>
                <a:schemeClr val="bg1"/>
              </a:buClr>
              <a:buSzPct val="120000"/>
              <a:buFont typeface="Arial" panose="020B0604020202020204" pitchFamily="34" charset="0"/>
              <a:buChar char="•"/>
            </a:pPr>
            <a:endParaRPr lang="fr-FR" sz="1200" dirty="0">
              <a:solidFill>
                <a:srgbClr val="17324B"/>
              </a:solidFill>
              <a:latin typeface="Jost" pitchFamily="2" charset="77"/>
              <a:ea typeface="Jost" pitchFamily="2" charset="77"/>
            </a:endParaRPr>
          </a:p>
          <a:p>
            <a:pPr marL="171450" indent="-171450">
              <a:buClr>
                <a:schemeClr val="bg1"/>
              </a:buClr>
              <a:buSzPct val="120000"/>
              <a:buFont typeface="Arial" panose="020B0604020202020204" pitchFamily="34" charset="0"/>
              <a:buChar char="•"/>
            </a:pPr>
            <a:r>
              <a:rPr lang="fr-FR" sz="1200" dirty="0">
                <a:solidFill>
                  <a:srgbClr val="17324B"/>
                </a:solidFill>
                <a:latin typeface="Jost" pitchFamily="2" charset="77"/>
                <a:ea typeface="Jost" pitchFamily="2" charset="77"/>
              </a:rPr>
              <a:t>L’évaluation de l’entreprise est réalisée sur 4 piliers :</a:t>
            </a:r>
          </a:p>
          <a:p>
            <a:pPr marL="171450" indent="-171450">
              <a:buClr>
                <a:schemeClr val="bg1"/>
              </a:buClr>
              <a:buSzPct val="120000"/>
              <a:buFont typeface="Arial" panose="020B0604020202020204" pitchFamily="34" charset="0"/>
              <a:buChar char="•"/>
            </a:pPr>
            <a:r>
              <a:rPr lang="fr-FR" sz="1200" dirty="0">
                <a:solidFill>
                  <a:srgbClr val="17324B"/>
                </a:solidFill>
                <a:latin typeface="Jost" pitchFamily="2" charset="77"/>
                <a:ea typeface="Jost" pitchFamily="2" charset="77"/>
              </a:rPr>
              <a:t>Environnement - Social et droits de l’Homme – Ethique - Achats responsables</a:t>
            </a:r>
          </a:p>
          <a:p>
            <a:pPr marL="171450" indent="-171450">
              <a:buClr>
                <a:schemeClr val="bg1"/>
              </a:buClr>
              <a:buSzPct val="120000"/>
              <a:buFont typeface="Arial" panose="020B0604020202020204" pitchFamily="34" charset="0"/>
              <a:buChar char="•"/>
            </a:pPr>
            <a:endParaRPr lang="fr-FR" sz="1200" dirty="0">
              <a:solidFill>
                <a:srgbClr val="17324B"/>
              </a:solidFill>
              <a:latin typeface="Jost" pitchFamily="2" charset="77"/>
              <a:ea typeface="Jost" pitchFamily="2" charset="77"/>
            </a:endParaRPr>
          </a:p>
          <a:p>
            <a:pPr marL="171450" indent="-171450">
              <a:buClr>
                <a:schemeClr val="bg1"/>
              </a:buClr>
              <a:buSzPct val="120000"/>
              <a:buFont typeface="Arial" panose="020B0604020202020204" pitchFamily="34" charset="0"/>
              <a:buChar char="•"/>
            </a:pPr>
            <a:r>
              <a:rPr lang="fr-FR" sz="1200" dirty="0">
                <a:solidFill>
                  <a:srgbClr val="17324B"/>
                </a:solidFill>
                <a:latin typeface="Jost" pitchFamily="2" charset="77"/>
                <a:ea typeface="Jost" pitchFamily="2" charset="77"/>
              </a:rPr>
              <a:t>Les critères de notation se basent sur les normes RSE internationales telles </a:t>
            </a:r>
            <a:br>
              <a:rPr lang="fr-FR" sz="1200" dirty="0">
                <a:solidFill>
                  <a:srgbClr val="17324B"/>
                </a:solidFill>
                <a:latin typeface="Jost" pitchFamily="2" charset="77"/>
                <a:ea typeface="Jost" pitchFamily="2" charset="77"/>
              </a:rPr>
            </a:br>
            <a:r>
              <a:rPr lang="fr-FR" sz="1200" dirty="0">
                <a:solidFill>
                  <a:srgbClr val="17324B"/>
                </a:solidFill>
                <a:latin typeface="Jost" pitchFamily="2" charset="77"/>
                <a:ea typeface="Jost" pitchFamily="2" charset="77"/>
              </a:rPr>
              <a:t>que les principes du Pacte Mondial de l’ONU, la convention OIT, </a:t>
            </a:r>
            <a:br>
              <a:rPr lang="fr-FR" sz="1200" dirty="0">
                <a:solidFill>
                  <a:srgbClr val="17324B"/>
                </a:solidFill>
                <a:latin typeface="Jost" pitchFamily="2" charset="77"/>
                <a:ea typeface="Jost" pitchFamily="2" charset="77"/>
              </a:rPr>
            </a:br>
            <a:r>
              <a:rPr lang="fr-FR" sz="1200" dirty="0">
                <a:solidFill>
                  <a:srgbClr val="17324B"/>
                </a:solidFill>
                <a:latin typeface="Jost" pitchFamily="2" charset="77"/>
                <a:ea typeface="Jost" pitchFamily="2" charset="77"/>
              </a:rPr>
              <a:t>les normes de la GRI, la norme ISO 26004</a:t>
            </a:r>
          </a:p>
          <a:p>
            <a:pPr marL="171450" indent="-171450">
              <a:buClr>
                <a:schemeClr val="bg1"/>
              </a:buClr>
              <a:buSzPct val="120000"/>
              <a:buFont typeface="Arial" panose="020B0604020202020204" pitchFamily="34" charset="0"/>
              <a:buChar char="•"/>
            </a:pPr>
            <a:endParaRPr lang="fr-FR" sz="1200" dirty="0">
              <a:solidFill>
                <a:srgbClr val="17324B"/>
              </a:solidFill>
              <a:latin typeface="Jost" pitchFamily="2" charset="77"/>
              <a:ea typeface="Jost" pitchFamily="2" charset="77"/>
            </a:endParaRPr>
          </a:p>
          <a:p>
            <a:pPr marL="171450" indent="-171450">
              <a:buClr>
                <a:schemeClr val="bg1"/>
              </a:buClr>
              <a:buSzPct val="120000"/>
              <a:buFont typeface="Arial" panose="020B0604020202020204" pitchFamily="34" charset="0"/>
              <a:buChar char="•"/>
            </a:pPr>
            <a:r>
              <a:rPr lang="fr-FR" sz="1200" dirty="0">
                <a:solidFill>
                  <a:srgbClr val="17324B"/>
                </a:solidFill>
                <a:latin typeface="Jost" pitchFamily="2" charset="77"/>
                <a:ea typeface="Jost" pitchFamily="2" charset="77"/>
              </a:rPr>
              <a:t>Nous voulons utiliser </a:t>
            </a:r>
            <a:r>
              <a:rPr lang="fr-FR" sz="1200" dirty="0" err="1">
                <a:solidFill>
                  <a:srgbClr val="17324B"/>
                </a:solidFill>
                <a:latin typeface="Jost" pitchFamily="2" charset="77"/>
                <a:ea typeface="Jost" pitchFamily="2" charset="77"/>
              </a:rPr>
              <a:t>Ecovadis</a:t>
            </a:r>
            <a:r>
              <a:rPr lang="fr-FR" sz="1200" dirty="0">
                <a:solidFill>
                  <a:srgbClr val="17324B"/>
                </a:solidFill>
                <a:latin typeface="Jost" pitchFamily="2" charset="77"/>
                <a:ea typeface="Jost" pitchFamily="2" charset="77"/>
              </a:rPr>
              <a:t> sur l’intégralité de notre cycle </a:t>
            </a:r>
            <a:br>
              <a:rPr lang="fr-FR" sz="1200" dirty="0">
                <a:solidFill>
                  <a:srgbClr val="17324B"/>
                </a:solidFill>
                <a:latin typeface="Jost" pitchFamily="2" charset="77"/>
                <a:ea typeface="Jost" pitchFamily="2" charset="77"/>
              </a:rPr>
            </a:br>
            <a:r>
              <a:rPr lang="fr-FR" sz="1200" dirty="0">
                <a:solidFill>
                  <a:srgbClr val="17324B"/>
                </a:solidFill>
                <a:latin typeface="Jost" pitchFamily="2" charset="77"/>
                <a:ea typeface="Jost" pitchFamily="2" charset="77"/>
              </a:rPr>
              <a:t>de fonctionnement comme outil de transformation </a:t>
            </a:r>
            <a:br>
              <a:rPr lang="fr-FR" sz="1200" dirty="0">
                <a:solidFill>
                  <a:srgbClr val="17324B"/>
                </a:solidFill>
                <a:latin typeface="Jost" pitchFamily="2" charset="77"/>
                <a:ea typeface="Jost" pitchFamily="2" charset="77"/>
              </a:rPr>
            </a:br>
            <a:r>
              <a:rPr lang="fr-FR" sz="1200" dirty="0">
                <a:solidFill>
                  <a:srgbClr val="17324B"/>
                </a:solidFill>
                <a:latin typeface="Jost" pitchFamily="2" charset="77"/>
                <a:ea typeface="Jost" pitchFamily="2" charset="77"/>
              </a:rPr>
              <a:t>de nos équipes sur la durée</a:t>
            </a:r>
          </a:p>
        </p:txBody>
      </p:sp>
    </p:spTree>
    <p:extLst>
      <p:ext uri="{BB962C8B-B14F-4D97-AF65-F5344CB8AC3E}">
        <p14:creationId xmlns:p14="http://schemas.microsoft.com/office/powerpoint/2010/main" val="3006648217"/>
      </p:ext>
    </p:extLst>
  </p:cSld>
  <p:clrMapOvr>
    <a:masterClrMapping/>
  </p:clrMapOvr>
</p:sld>
</file>

<file path=ppt/theme/theme1.xml><?xml version="1.0" encoding="utf-8"?>
<a:theme xmlns:a="http://schemas.openxmlformats.org/drawingml/2006/main" name="Thème Office">
  <a:themeElements>
    <a:clrScheme name="Thème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hème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hème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11604</TotalTime>
  <Words>2045</Words>
  <Application>Microsoft Macintosh PowerPoint</Application>
  <PresentationFormat>Personnalisé</PresentationFormat>
  <Paragraphs>146</Paragraphs>
  <Slides>8</Slides>
  <Notes>1</Notes>
  <HiddenSlides>0</HiddenSlides>
  <MMClips>0</MMClips>
  <ScaleCrop>false</ScaleCrop>
  <HeadingPairs>
    <vt:vector size="6" baseType="variant">
      <vt:variant>
        <vt:lpstr>Polices utilisées</vt:lpstr>
      </vt:variant>
      <vt:variant>
        <vt:i4>7</vt:i4>
      </vt:variant>
      <vt:variant>
        <vt:lpstr>Thème</vt:lpstr>
      </vt:variant>
      <vt:variant>
        <vt:i4>1</vt:i4>
      </vt:variant>
      <vt:variant>
        <vt:lpstr>Titres des diapositives</vt:lpstr>
      </vt:variant>
      <vt:variant>
        <vt:i4>8</vt:i4>
      </vt:variant>
    </vt:vector>
  </HeadingPairs>
  <TitlesOfParts>
    <vt:vector size="16" baseType="lpstr">
      <vt:lpstr>Arial</vt:lpstr>
      <vt:lpstr>Arial Black</vt:lpstr>
      <vt:lpstr>Calibri</vt:lpstr>
      <vt:lpstr>Calibri Light</vt:lpstr>
      <vt:lpstr>Jost</vt:lpstr>
      <vt:lpstr>LEMON MILK</vt:lpstr>
      <vt:lpstr>Typold</vt:lpstr>
      <vt:lpstr>Thème Office</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Manager/>
  <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subject/>
  <dc:creator>Séverine GRASSET</dc:creator>
  <cp:keywords/>
  <dc:description/>
  <cp:lastModifiedBy>Séverine GRASSET</cp:lastModifiedBy>
  <cp:revision>590</cp:revision>
  <cp:lastPrinted>2020-10-15T09:14:39Z</cp:lastPrinted>
  <dcterms:created xsi:type="dcterms:W3CDTF">2019-06-13T12:00:04Z</dcterms:created>
  <dcterms:modified xsi:type="dcterms:W3CDTF">2022-12-26T09:21:41Z</dcterms:modified>
  <cp:category/>
</cp:coreProperties>
</file>