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677" r:id="rId2"/>
    <p:sldId id="829" r:id="rId3"/>
    <p:sldId id="939" r:id="rId4"/>
    <p:sldId id="934" r:id="rId5"/>
    <p:sldId id="935" r:id="rId6"/>
    <p:sldId id="940" r:id="rId7"/>
    <p:sldId id="936" r:id="rId8"/>
    <p:sldId id="941" r:id="rId9"/>
    <p:sldId id="937" r:id="rId10"/>
    <p:sldId id="942" r:id="rId11"/>
    <p:sldId id="938" r:id="rId1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8" userDrawn="1">
          <p15:clr>
            <a:srgbClr val="A4A3A4"/>
          </p15:clr>
        </p15:guide>
        <p15:guide id="3" orient="horz" pos="41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24B"/>
    <a:srgbClr val="ABCC3A"/>
    <a:srgbClr val="242340"/>
    <a:srgbClr val="FF3D25"/>
    <a:srgbClr val="FF4A15"/>
    <a:srgbClr val="FF431B"/>
    <a:srgbClr val="FF2736"/>
    <a:srgbClr val="008ECB"/>
    <a:srgbClr val="00BF48"/>
    <a:srgbClr val="FF8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423"/>
  </p:normalViewPr>
  <p:slideViewPr>
    <p:cSldViewPr snapToObjects="1" showGuides="1">
      <p:cViewPr varScale="1">
        <p:scale>
          <a:sx n="105" d="100"/>
          <a:sy n="105" d="100"/>
        </p:scale>
        <p:origin x="2136" y="200"/>
      </p:cViewPr>
      <p:guideLst>
        <p:guide pos="238"/>
        <p:guide orient="horz" pos="41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4" d="100"/>
          <a:sy n="114" d="100"/>
        </p:scale>
        <p:origin x="41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33E4918-2C60-B544-A542-C86E8EC90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E7C1B2-CBA0-D842-8C11-F7C0249A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9E91E-3A2E-284D-BE0D-E8E0806D50F6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F75F11-D3DB-AA4D-B18B-FE510027A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FDB33F-EB80-D94C-9756-4627123DF3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A909-A50E-D24B-92C1-D112B9BAA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820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53D5-D5ED-964B-88B1-63620A81D1F8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B1403-3C1A-434D-AC0D-3ADAE99013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09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01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72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52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0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81A18665-8689-A642-8522-9B026705554D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6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1E82DE6-6112-2147-AE4A-FE385DEAC732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30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EDA64B9-4C16-EA4B-BB18-A0B99A42E719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6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A5226D3-EC32-E44B-A89C-F570771F0FB7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5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F25BF41-2CFB-F642-8C57-97F24BF63238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2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697EAE0-E00A-C64F-B246-AFE8E4D3F388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6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D0D963B-CB97-AB4C-ADB0-2F7DA90608F6}" type="datetime1">
              <a:rPr lang="fr-FR" smtClean="0"/>
              <a:t>29/11/2022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65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0726BA5-8BB4-2C49-84E1-C04EBD6DF53C}" type="datetime1">
              <a:rPr lang="fr-FR" smtClean="0"/>
              <a:t>29/11/2022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06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4813266-3812-1446-87ED-438CCA438A04}" type="datetime1">
              <a:rPr lang="fr-FR" smtClean="0"/>
              <a:t>29/11/2022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8194" y="7003000"/>
            <a:ext cx="2405658" cy="402483"/>
          </a:xfrm>
        </p:spPr>
        <p:txBody>
          <a:bodyPr/>
          <a:lstStyle>
            <a:lvl1pPr>
              <a:defRPr sz="1200" b="0" i="0">
                <a:solidFill>
                  <a:srgbClr val="17324B"/>
                </a:solidFill>
                <a:latin typeface="LEMON MILK" pitchFamily="2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0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7DDCD2F-EDA4-7C4E-9F99-165959284C2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82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3C0C0A5-D2AD-4B4A-93B9-DE7272DC02A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0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8194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7324B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8.jpeg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11" Type="http://schemas.openxmlformats.org/officeDocument/2006/relationships/image" Target="../media/image5.png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A0E0B80-6E7C-DA45-B6F1-93389BFC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t="-1" r="4498" b="-1"/>
          <a:stretch/>
        </p:blipFill>
        <p:spPr>
          <a:xfrm flipH="1">
            <a:off x="-5650" y="1"/>
            <a:ext cx="10692000" cy="61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3E954A-D791-9045-82CC-59D8C87C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680700" cy="53975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D2A72B-7ACE-2945-8B72-6D9AD31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1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F91CB0-8863-8745-8C7A-656E180B5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21" y="6738566"/>
            <a:ext cx="3006188" cy="635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D20977-A9CE-804B-BE03-7C9CF6413521}"/>
              </a:ext>
            </a:extLst>
          </p:cNvPr>
          <p:cNvSpPr/>
          <p:nvPr/>
        </p:nvSpPr>
        <p:spPr>
          <a:xfrm>
            <a:off x="5777954" y="1259557"/>
            <a:ext cx="4320480" cy="6055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>
              <a:defRPr/>
            </a:pPr>
            <a:r>
              <a:rPr lang="fr-FR" sz="175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DÉMARCHE ENVIRONNEMENTALE</a:t>
            </a:r>
          </a:p>
        </p:txBody>
      </p:sp>
    </p:spTree>
    <p:extLst>
      <p:ext uri="{BB962C8B-B14F-4D97-AF65-F5344CB8AC3E}">
        <p14:creationId xmlns:p14="http://schemas.microsoft.com/office/powerpoint/2010/main" val="354443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8263488-3A58-5D4E-B976-CD3482B7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7" t="-6" r="-7" b="-6"/>
          <a:stretch/>
        </p:blipFill>
        <p:spPr>
          <a:xfrm flipH="1">
            <a:off x="3455813" y="0"/>
            <a:ext cx="7236000" cy="711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10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9215" y="745532"/>
            <a:ext cx="1942355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CONTRÔLE QUALITÉ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BDE04448-3E82-E044-BD1B-539B18003CB3}"/>
              </a:ext>
            </a:extLst>
          </p:cNvPr>
          <p:cNvSpPr/>
          <p:nvPr/>
        </p:nvSpPr>
        <p:spPr>
          <a:xfrm>
            <a:off x="5839006" y="5142370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77"/>
                <a:ea typeface="Jost" pitchFamily="2" charset="77"/>
              </a:rPr>
              <a:t>&lt;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B74839-2C4F-0544-A175-00F0B853A67E}"/>
              </a:ext>
            </a:extLst>
          </p:cNvPr>
          <p:cNvSpPr txBox="1"/>
          <p:nvPr/>
        </p:nvSpPr>
        <p:spPr>
          <a:xfrm>
            <a:off x="294458" y="1193092"/>
            <a:ext cx="55445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Imprimeur depuis 1882, les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process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que chaque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collaborateur exécute chaque jour sont chargés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d’une longue expérience de production. 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Adaptés au fil du temps et des technologies, les contrôles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toute nature font partie intégrante de chaque étape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notre chaine graphique.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Ils sont décrits, tracés, archivés et font partie de notre culture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notre ADN d’industriel.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 réalisant tout cela, notre organisation est certifiée ISO 9001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dans sa version la plus récente par un organisme indépendant. </a:t>
            </a: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Notre responsable QHSE pilote et administre notre démarche qualité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dans chaque service.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relevés systématiques permettent d’améliorer en continu la fiabilité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la sécurité de nos productions. Nos presses qui embarquent la dernière génération de contrôle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chromie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en ligne est un atout supplémentaire de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garantie de bonne fin.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Sans être exhaustif, le schéma page suivante vous présente l’architecture et les différentes natures de contrôles réalisés pour vous garantir la qualité des prestations que vous nous confiez.</a:t>
            </a:r>
            <a:endParaRPr lang="fr-FR" sz="1200" i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C9F3EC-7F56-3844-A03F-53CD646C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758" y="785120"/>
            <a:ext cx="1041400" cy="114300"/>
          </a:xfrm>
          <a:prstGeom prst="rect">
            <a:avLst/>
          </a:prstGeom>
        </p:spPr>
      </p:pic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A41468DE-C65A-744A-B756-3F29BDCD66DF}"/>
              </a:ext>
            </a:extLst>
          </p:cNvPr>
          <p:cNvSpPr/>
          <p:nvPr/>
        </p:nvSpPr>
        <p:spPr>
          <a:xfrm rot="16200000">
            <a:off x="8572204" y="5488786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77"/>
              <a:ea typeface="Jost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C45E3-5BF0-E741-8C83-01ABCC995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147" y="1825457"/>
            <a:ext cx="4787491" cy="3193256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8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02A1845-F98C-844F-BA1E-EAFD555E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6556" y="1006147"/>
            <a:ext cx="9918700" cy="59739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11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89323" y="328683"/>
            <a:ext cx="10291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 DES CONTRÔLES STRICTS À CHAQUE STADE DE PRODUCTION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F95EBCC-F674-1443-989F-BD36124066E8}"/>
              </a:ext>
            </a:extLst>
          </p:cNvPr>
          <p:cNvSpPr txBox="1"/>
          <p:nvPr/>
        </p:nvSpPr>
        <p:spPr>
          <a:xfrm>
            <a:off x="449362" y="6300117"/>
            <a:ext cx="4278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17324B"/>
                </a:solidFill>
                <a:latin typeface="Jost* Medium" pitchFamily="2" charset="77"/>
                <a:ea typeface="Jost* Medium" pitchFamily="2" charset="77"/>
                <a:cs typeface="Arial" panose="020B0604020202020204" pitchFamily="34" charset="0"/>
              </a:rPr>
              <a:t>LE DOSSIER DE FABRICATION PHYSIQUE DANS LEQUEL VOTRE CAHIER DES CHARGES EST DÉCRIT EN DÉTAIL SUIT LE PARCOURS DE PRODUCTION. LES CONTRÔLES SONT NOTIFIES A CHAQUE ÉTAPE. VOTRE FABRICANT DÉDIÉ EST LE GARANT DU RESPECT QUALITÉ. </a:t>
            </a:r>
          </a:p>
        </p:txBody>
      </p:sp>
    </p:spTree>
    <p:extLst>
      <p:ext uri="{BB962C8B-B14F-4D97-AF65-F5344CB8AC3E}">
        <p14:creationId xmlns:p14="http://schemas.microsoft.com/office/powerpoint/2010/main" val="210429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0E7D49A0-DCDD-B24B-B179-583D096C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 flipH="1">
            <a:off x="3455813" y="0"/>
            <a:ext cx="7236000" cy="711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2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F2FF5A-94ED-6F41-90A5-2E3C5A29FA08}"/>
              </a:ext>
            </a:extLst>
          </p:cNvPr>
          <p:cNvSpPr txBox="1"/>
          <p:nvPr/>
        </p:nvSpPr>
        <p:spPr>
          <a:xfrm>
            <a:off x="263352" y="6612845"/>
            <a:ext cx="565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Si vous le souhaitez, nous vous adressons les Épreuves de validation. Nos épreuves simulent le rendu sur le papier de votre magazine.</a:t>
            </a:r>
            <a:endParaRPr lang="fr-FR" sz="1200" i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CC0C1-9D54-C741-8B14-DACE1E921CB8}"/>
              </a:ext>
            </a:extLst>
          </p:cNvPr>
          <p:cNvSpPr/>
          <p:nvPr/>
        </p:nvSpPr>
        <p:spPr>
          <a:xfrm>
            <a:off x="263352" y="2796758"/>
            <a:ext cx="4506489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Votre fichier est systématiquement analysé, contrôlé automatiquement (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Pitstop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) pour vérifier les paramètres d’impression, la qualité des images, etc…</a:t>
            </a:r>
          </a:p>
          <a:p>
            <a:pPr>
              <a:spcAft>
                <a:spcPts val="400"/>
              </a:spcAft>
            </a:pPr>
            <a:r>
              <a:rPr lang="fr-FR" sz="1200" i="0" u="none" strike="noStrike" dirty="0" err="1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</a:rPr>
              <a:t>PitStop</a:t>
            </a:r>
            <a:r>
              <a:rPr lang="fr-FR" sz="1200" i="0" u="none" strike="noStrike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</a:rPr>
              <a:t> est un produit de haute notoriété avec plus de 135 000 utilisateurs dans le monde. </a:t>
            </a:r>
          </a:p>
          <a:p>
            <a:pPr>
              <a:spcAft>
                <a:spcPts val="400"/>
              </a:spcAft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33338" y="1176231"/>
            <a:ext cx="3417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FICHIERS &amp; BAT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7354" y="833972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SIMPLE &amp; SÉCURISÉ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AF6DFD-A69B-9F4D-A09F-4238FB0CA3AD}"/>
              </a:ext>
            </a:extLst>
          </p:cNvPr>
          <p:cNvSpPr txBox="1"/>
          <p:nvPr/>
        </p:nvSpPr>
        <p:spPr>
          <a:xfrm>
            <a:off x="363887" y="1850621"/>
            <a:ext cx="109358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CONTRÔLE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7D59EE8-E878-E947-9360-9F1EF174EF2A}"/>
              </a:ext>
            </a:extLst>
          </p:cNvPr>
          <p:cNvSpPr txBox="1"/>
          <p:nvPr/>
        </p:nvSpPr>
        <p:spPr>
          <a:xfrm>
            <a:off x="363887" y="4136298"/>
            <a:ext cx="397390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DÉPÔT DES FICHIERS SUR SERVEUR SÉCURISÉ FTP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A15111-D858-7144-9223-B5D86CD6396E}"/>
              </a:ext>
            </a:extLst>
          </p:cNvPr>
          <p:cNvSpPr/>
          <p:nvPr/>
        </p:nvSpPr>
        <p:spPr>
          <a:xfrm>
            <a:off x="263353" y="4545925"/>
            <a:ext cx="407444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pouvons vous mettre à disposition un espace dédié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 Dès que vous déposez votre fichier, Jean-Marie JOUSSELIN est automatiquement alerté.</a:t>
            </a:r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Vous pouvez également transférer vos fichiers par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WeTransfer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à Jean-Marie ou tout autre plateforme équivalente.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03A999-9BFC-2447-8E38-C75B63DE14BB}"/>
              </a:ext>
            </a:extLst>
          </p:cNvPr>
          <p:cNvSpPr txBox="1"/>
          <p:nvPr/>
        </p:nvSpPr>
        <p:spPr>
          <a:xfrm>
            <a:off x="363887" y="6273301"/>
            <a:ext cx="109358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ÉPREUVE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E42E842-F4DF-6D42-81F2-0FB84EBE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000" y="897986"/>
            <a:ext cx="1041400" cy="114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DE4F8E-AC58-4B44-A755-42EDF1F4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498" y="891340"/>
            <a:ext cx="3657600" cy="2343150"/>
          </a:xfrm>
          <a:prstGeom prst="round1Rect">
            <a:avLst/>
          </a:prstGeom>
          <a:ln>
            <a:solidFill>
              <a:srgbClr val="17324B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B29A39-E04B-E44D-88CB-34D7A349A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77" r="2784"/>
          <a:stretch/>
        </p:blipFill>
        <p:spPr>
          <a:xfrm>
            <a:off x="243087" y="2161296"/>
            <a:ext cx="1646436" cy="5328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C96BF4-5EE8-B440-9FDA-D1C7AC394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499" y="3835431"/>
            <a:ext cx="3657600" cy="2439619"/>
          </a:xfrm>
          <a:prstGeom prst="round1Rect">
            <a:avLst/>
          </a:prstGeom>
          <a:ln>
            <a:solidFill>
              <a:srgbClr val="17324B"/>
            </a:solidFill>
          </a:ln>
        </p:spPr>
      </p:pic>
    </p:spTree>
    <p:extLst>
      <p:ext uri="{BB962C8B-B14F-4D97-AF65-F5344CB8AC3E}">
        <p14:creationId xmlns:p14="http://schemas.microsoft.com/office/powerpoint/2010/main" val="252415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0E7D49A0-DCDD-B24B-B179-583D096C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 rot="5400000" flipH="1">
            <a:off x="5361640" y="2229502"/>
            <a:ext cx="5375638" cy="528470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3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F2EF01-3C47-7D4E-AE38-8280C8CF46B7}"/>
              </a:ext>
            </a:extLst>
          </p:cNvPr>
          <p:cNvSpPr txBox="1"/>
          <p:nvPr/>
        </p:nvSpPr>
        <p:spPr>
          <a:xfrm>
            <a:off x="288459" y="5459571"/>
            <a:ext cx="5669134" cy="1200329"/>
          </a:xfrm>
          <a:prstGeom prst="rect">
            <a:avLst/>
          </a:prstGeom>
          <a:noFill/>
          <a:ln>
            <a:solidFill>
              <a:srgbClr val="17324B"/>
            </a:solidFill>
          </a:ln>
        </p:spPr>
        <p:txBody>
          <a:bodyPr wrap="square" rtlCol="0">
            <a:spAutoFit/>
          </a:bodyPr>
          <a:lstStyle/>
          <a:p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Adobe </a:t>
            </a:r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Creative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Suite et Cloud </a:t>
            </a:r>
            <a:b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Indesign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, Photoshop, Illustrator, Acrobat Pro)</a:t>
            </a:r>
          </a:p>
          <a:p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Xpress 9.3.</a:t>
            </a:r>
          </a:p>
          <a:p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Suite Microsoft Office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Enfocus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Pitstop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Pro 11 update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7354" y="801446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SOUPLE ET RÉACTIF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B6720B-5F2B-E74A-B4D7-2C0DD531EE97}"/>
              </a:ext>
            </a:extLst>
          </p:cNvPr>
          <p:cNvSpPr txBox="1"/>
          <p:nvPr/>
        </p:nvSpPr>
        <p:spPr>
          <a:xfrm>
            <a:off x="348762" y="5311613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LOGICIELS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281706" y="1192762"/>
            <a:ext cx="6348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NOTRE STUDIO DE CRÉATION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1FAC2-6EEB-874B-A051-0ED48B1E1FF4}"/>
              </a:ext>
            </a:extLst>
          </p:cNvPr>
          <p:cNvSpPr/>
          <p:nvPr/>
        </p:nvSpPr>
        <p:spPr>
          <a:xfrm>
            <a:off x="281706" y="1693204"/>
            <a:ext cx="6240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COMME NOS ÉQUIPES CRÉATIVES SONT SUR PLACE DE 6H À 20H, NOUS POUVONS EFFECTUER DES CORRECTIONS DE BOUCLAGE AU CAS OU VOUS EN AURIEZ BESOIN.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0D9BAD-A523-F24B-BE64-C049374628B4}"/>
              </a:ext>
            </a:extLst>
          </p:cNvPr>
          <p:cNvSpPr txBox="1"/>
          <p:nvPr/>
        </p:nvSpPr>
        <p:spPr>
          <a:xfrm>
            <a:off x="394197" y="3265992"/>
            <a:ext cx="5166330" cy="1015663"/>
          </a:xfrm>
          <a:prstGeom prst="rect">
            <a:avLst/>
          </a:prstGeom>
          <a:noFill/>
          <a:ln>
            <a:solidFill>
              <a:srgbClr val="17324B"/>
            </a:solidFill>
          </a:ln>
        </p:spPr>
        <p:txBody>
          <a:bodyPr wrap="square" rtlCol="0">
            <a:spAutoFit/>
          </a:bodyPr>
          <a:lstStyle/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9 postes MAC et serveur MAC</a:t>
            </a: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Station de retouche image conforme ISO 12646 et banque d’images</a:t>
            </a: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Scanner IQ Smart A3 et imprimante A3+</a:t>
            </a: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Cabine Lumière du jour ISO 3664 et Écran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Eizo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ISO 12646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E7B8ED1-22FD-4040-9C08-EC480FAD7A6C}"/>
              </a:ext>
            </a:extLst>
          </p:cNvPr>
          <p:cNvGrpSpPr/>
          <p:nvPr/>
        </p:nvGrpSpPr>
        <p:grpSpPr>
          <a:xfrm>
            <a:off x="3706421" y="5734606"/>
            <a:ext cx="2644720" cy="1264614"/>
            <a:chOff x="7576852" y="5193500"/>
            <a:chExt cx="2644720" cy="1264614"/>
          </a:xfrm>
        </p:grpSpPr>
        <p:sp>
          <p:nvSpPr>
            <p:cNvPr id="31" name="Rectangle : avec coins arrondis en diagonale 30">
              <a:extLst>
                <a:ext uri="{FF2B5EF4-FFF2-40B4-BE49-F238E27FC236}">
                  <a16:creationId xmlns:a16="http://schemas.microsoft.com/office/drawing/2014/main" id="{82D43AD4-E834-6D4B-B3BA-3B0A6155941F}"/>
                </a:ext>
              </a:extLst>
            </p:cNvPr>
            <p:cNvSpPr/>
            <p:nvPr/>
          </p:nvSpPr>
          <p:spPr>
            <a:xfrm>
              <a:off x="7576852" y="5193500"/>
              <a:ext cx="2644720" cy="126461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17324B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" pitchFamily="2" charset="77"/>
                <a:ea typeface="Jost" pitchFamily="2" charset="77"/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DB101F6-F9D8-BF4B-B257-D39479A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7519" y="5293075"/>
              <a:ext cx="380752" cy="380752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051D1AC-69D5-D042-BF48-3CB4D9BF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8836" y="5293075"/>
              <a:ext cx="380752" cy="38075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B255E1B-92C0-2E41-9017-BAD974F2F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8771" y="5302220"/>
              <a:ext cx="380752" cy="38075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7D72DAF-3802-6946-9E35-84172EA15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7725" y="5302220"/>
              <a:ext cx="341585" cy="33406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10CE093-9FA8-DE41-943D-61B0C038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2086" y="5262014"/>
              <a:ext cx="411813" cy="411813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17EBBDA-D1C6-B44A-81AB-4BC12D11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3348" y="5755954"/>
              <a:ext cx="335699" cy="33569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F343C40-C4CD-8444-87B9-D466F9469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64" t="32990" r="41071" b="35258"/>
            <a:stretch/>
          </p:blipFill>
          <p:spPr>
            <a:xfrm>
              <a:off x="8253685" y="5702518"/>
              <a:ext cx="1334394" cy="411813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9503507-5F87-F44A-B449-F6B582BE1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404" t="32990" r="2276" b="35258"/>
            <a:stretch/>
          </p:blipFill>
          <p:spPr>
            <a:xfrm>
              <a:off x="9588079" y="5696897"/>
              <a:ext cx="445528" cy="41181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3F79613-C481-6746-B78E-8311C273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771" y="6180567"/>
              <a:ext cx="1118671" cy="183753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8E42E842-F4DF-6D42-81F2-0FB84EBEA3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30000" y="865460"/>
            <a:ext cx="1041400" cy="1143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427179" y="3153414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MATÉRIELS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pic>
        <p:nvPicPr>
          <p:cNvPr id="48" name="Picture 15">
            <a:extLst>
              <a:ext uri="{FF2B5EF4-FFF2-40B4-BE49-F238E27FC236}">
                <a16:creationId xmlns:a16="http://schemas.microsoft.com/office/drawing/2014/main" id="{1A78D677-A0D5-804F-B03D-9C02E5CF425F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030" r="5706" b="684"/>
          <a:stretch/>
        </p:blipFill>
        <p:spPr bwMode="auto">
          <a:xfrm>
            <a:off x="8962267" y="905596"/>
            <a:ext cx="922874" cy="15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9">
            <a:extLst>
              <a:ext uri="{FF2B5EF4-FFF2-40B4-BE49-F238E27FC236}">
                <a16:creationId xmlns:a16="http://schemas.microsoft.com/office/drawing/2014/main" id="{55EEB542-1FDD-2D4A-8B51-1FE90B4739AB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5063" r="12504" b="20892"/>
          <a:stretch/>
        </p:blipFill>
        <p:spPr bwMode="auto">
          <a:xfrm>
            <a:off x="7786554" y="916162"/>
            <a:ext cx="951730" cy="156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10.jpeg" descr="Une image contenant homme, personne, mur, intérieur&#10;&#10;Description générée automatiquement">
            <a:extLst>
              <a:ext uri="{FF2B5EF4-FFF2-40B4-BE49-F238E27FC236}">
                <a16:creationId xmlns:a16="http://schemas.microsoft.com/office/drawing/2014/main" id="{CB6B5159-944C-C442-9C46-50541F1B8DC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71952" y="905596"/>
            <a:ext cx="944910" cy="15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456C8FD-C4DE-9544-9C15-9D4C64E08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>
            <a:off x="-486742" y="-108595"/>
            <a:ext cx="6840760" cy="67250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1A2B42-26C7-1D45-83DE-9C6745C8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95" y="3381157"/>
            <a:ext cx="533400" cy="5334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6E112AD-7F60-2746-8D0C-C926C7A80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" t="7759" r="20" b="28739"/>
          <a:stretch/>
        </p:blipFill>
        <p:spPr>
          <a:xfrm rot="1935515">
            <a:off x="-368959" y="5990552"/>
            <a:ext cx="3017278" cy="1424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4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CC0C1-9D54-C741-8B14-DACE1E921CB8}"/>
              </a:ext>
            </a:extLst>
          </p:cNvPr>
          <p:cNvSpPr/>
          <p:nvPr/>
        </p:nvSpPr>
        <p:spPr>
          <a:xfrm>
            <a:off x="263352" y="1817505"/>
            <a:ext cx="5082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Une capacité de production de plus de 10 millions de A4 quadri par jour.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353" y="829250"/>
            <a:ext cx="2779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IMPRESSION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AF6DFD-A69B-9F4D-A09F-4238FB0CA3AD}"/>
              </a:ext>
            </a:extLst>
          </p:cNvPr>
          <p:cNvSpPr txBox="1"/>
          <p:nvPr/>
        </p:nvSpPr>
        <p:spPr>
          <a:xfrm>
            <a:off x="363887" y="1493038"/>
            <a:ext cx="2029691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VITESSE D’IMPRESSION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9055977" y="2005445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HEIDELBERG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385354" y="417173"/>
            <a:ext cx="353226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PARC PRESSE ADAPTÉ À VOTRE MARCHÉ</a:t>
            </a:r>
            <a:endParaRPr lang="fr-FR" sz="1400" dirty="0">
              <a:solidFill>
                <a:srgbClr val="ABCC3A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1FAC2-6EEB-874B-A051-0ED48B1E1FF4}"/>
              </a:ext>
            </a:extLst>
          </p:cNvPr>
          <p:cNvSpPr/>
          <p:nvPr/>
        </p:nvSpPr>
        <p:spPr>
          <a:xfrm>
            <a:off x="6404741" y="1255812"/>
            <a:ext cx="397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Heidelberg, la référence de qualité offset feuille dernière génération. Des presses réputées intelligentes, productives et performantes.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0D9BAD-A523-F24B-BE64-C049374628B4}"/>
              </a:ext>
            </a:extLst>
          </p:cNvPr>
          <p:cNvSpPr txBox="1"/>
          <p:nvPr/>
        </p:nvSpPr>
        <p:spPr>
          <a:xfrm>
            <a:off x="5002263" y="2404662"/>
            <a:ext cx="5329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SX 102 8 COULEUR EN RETIRATION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Imprime en un seul passage recto et verso, garantie des délais courts, d’un séchage rapide et aucun risque de report d’encres d’une face sur l’autre.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Cette presse est parfaitement adaptée à l’impression de vos brochures.</a:t>
            </a:r>
          </a:p>
          <a:p>
            <a:pPr algn="r"/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CX 102 4 GROUPES D’ENCRAGE + 1 GROUPE DE VERNIS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Cette presse permet d’ajouter un vernis pour embellir le rendu chromatique et protéger des manipulations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</a:t>
            </a:r>
          </a:p>
          <a:p>
            <a:pPr algn="r"/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XL75 ET ANICOLOR,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offset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destinées à imprimer des brochures en plus faible quantité et d’autres supports de communication.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0C3AE2-9EB9-0C4C-855F-110400E613F3}"/>
              </a:ext>
            </a:extLst>
          </p:cNvPr>
          <p:cNvSpPr/>
          <p:nvPr/>
        </p:nvSpPr>
        <p:spPr>
          <a:xfrm>
            <a:off x="261721" y="2817411"/>
            <a:ext cx="4260206" cy="51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suivi chromatique embarqué pour un suivi qualité parfait</a:t>
            </a:r>
          </a:p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rendu strictement identique au BAT que vous avez validé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984511A-08A7-3A47-BA06-74A511AAA925}"/>
              </a:ext>
            </a:extLst>
          </p:cNvPr>
          <p:cNvSpPr txBox="1"/>
          <p:nvPr/>
        </p:nvSpPr>
        <p:spPr>
          <a:xfrm>
            <a:off x="362255" y="2492944"/>
            <a:ext cx="3655813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UNE TECHNOLOGIE DERNIÈRE GÉNÉRATION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3D010E-D2DA-2744-9EAA-B9AD5EF66505}"/>
              </a:ext>
            </a:extLst>
          </p:cNvPr>
          <p:cNvSpPr/>
          <p:nvPr/>
        </p:nvSpPr>
        <p:spPr>
          <a:xfrm>
            <a:off x="250762" y="3916302"/>
            <a:ext cx="3726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Utilisation exclusive d’encres végétales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Papiers certifiés gestion durable des forêts.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 chaque étape de la production des vérifications qualité certifiées ISO 9001 (voir schéma de contrôle)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FC8AE6-636B-5045-8F41-D7FF23F0B610}"/>
              </a:ext>
            </a:extLst>
          </p:cNvPr>
          <p:cNvSpPr txBox="1"/>
          <p:nvPr/>
        </p:nvSpPr>
        <p:spPr>
          <a:xfrm>
            <a:off x="364044" y="3642267"/>
            <a:ext cx="1720192" cy="276999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ENCRES UTILISÉES</a:t>
            </a:r>
            <a:endParaRPr lang="fr-FR" sz="1200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2F3DC5B-EB8C-C84C-9910-377F77C10CEA}"/>
              </a:ext>
            </a:extLst>
          </p:cNvPr>
          <p:cNvSpPr txBox="1"/>
          <p:nvPr/>
        </p:nvSpPr>
        <p:spPr>
          <a:xfrm>
            <a:off x="8518875" y="5042043"/>
            <a:ext cx="170731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KODAK NEXPRESS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CDB1CC6-040F-FA4B-B1BF-EDFE717974DF}"/>
              </a:ext>
            </a:extLst>
          </p:cNvPr>
          <p:cNvSpPr txBox="1"/>
          <p:nvPr/>
        </p:nvSpPr>
        <p:spPr>
          <a:xfrm>
            <a:off x="4193778" y="5948854"/>
            <a:ext cx="61048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 CAS D’INCIDENT SUR NOS PRESSES À MONTGERON, NOS DEUX AUTRES SITES DE PRODUCTION EN SEINE-ET-MARNE (77) PRENNENT LE RELAI SUR LES IMPRESSIONS AFIN DE GARANTIR LES DÉLAIS DE DÉPART ET SÉCURISER LA PRODUCTION DE VOS IMPRIMÉS.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E46299-6937-F947-AF15-0B2275856F58}"/>
              </a:ext>
            </a:extLst>
          </p:cNvPr>
          <p:cNvSpPr txBox="1"/>
          <p:nvPr/>
        </p:nvSpPr>
        <p:spPr>
          <a:xfrm>
            <a:off x="4960435" y="5382298"/>
            <a:ext cx="532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NUMÉRIQUES DE HAUTE QUALITÉ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pour vos éventuels outils de communication en petites séries.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290880F-4703-9947-9A62-143278573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000" y="460677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B95B7BB-2C67-804D-93BB-B631E9F8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7" t="-6" r="-7" b="-6"/>
          <a:stretch/>
        </p:blipFill>
        <p:spPr>
          <a:xfrm flipH="1">
            <a:off x="5561139" y="0"/>
            <a:ext cx="5127137" cy="5040409"/>
          </a:xfrm>
          <a:prstGeom prst="rect">
            <a:avLst/>
          </a:prstGeom>
        </p:spPr>
      </p:pic>
      <p:sp>
        <p:nvSpPr>
          <p:cNvPr id="44" name="Rectangle : avec coins arrondis en diagonale 43">
            <a:extLst>
              <a:ext uri="{FF2B5EF4-FFF2-40B4-BE49-F238E27FC236}">
                <a16:creationId xmlns:a16="http://schemas.microsoft.com/office/drawing/2014/main" id="{DD026B76-BDB6-FD4F-BC57-D32A460E0951}"/>
              </a:ext>
            </a:extLst>
          </p:cNvPr>
          <p:cNvSpPr/>
          <p:nvPr/>
        </p:nvSpPr>
        <p:spPr>
          <a:xfrm>
            <a:off x="379214" y="5474838"/>
            <a:ext cx="5542756" cy="1189852"/>
          </a:xfrm>
          <a:prstGeom prst="round2DiagRect">
            <a:avLst>
              <a:gd name="adj1" fmla="val 8648"/>
              <a:gd name="adj2" fmla="val 0"/>
            </a:avLst>
          </a:prstGeom>
          <a:solidFill>
            <a:schemeClr val="bg1"/>
          </a:solidFill>
          <a:ln>
            <a:solidFill>
              <a:srgbClr val="17324B"/>
            </a:solidFill>
          </a:ln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5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273" y="2193815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FAÇONNAGE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9215" y="1851556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ÉQUIPEMENT COMPLET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B74839-2C4F-0544-A175-00F0B853A67E}"/>
              </a:ext>
            </a:extLst>
          </p:cNvPr>
          <p:cNvSpPr txBox="1"/>
          <p:nvPr/>
        </p:nvSpPr>
        <p:spPr>
          <a:xfrm>
            <a:off x="271265" y="2781570"/>
            <a:ext cx="4981582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matériels 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façonnage </a:t>
            </a: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sont adaptés à l’ensemble </a:t>
            </a:r>
            <a:b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 besoins de votre marché.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Chaîne d’assemblage pour vos documents encartés et jetés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Chaîne de mise sous blister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4 massicots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plieuses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assembleuses-piqueuses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chaines de piqure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multi-façonnage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Matériels de dos carré colle et spirale métal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perforeuse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découpe cylindre</a:t>
            </a:r>
          </a:p>
          <a:p>
            <a:pPr marL="285750" indent="-285750">
              <a:spcAft>
                <a:spcPts val="400"/>
              </a:spcAft>
              <a:buClr>
                <a:srgbClr val="FF431B"/>
              </a:buClr>
              <a:buFont typeface="Wingdings" pitchFamily="2" charset="2"/>
              <a:buChar char="§"/>
            </a:pPr>
            <a:endParaRPr lang="fr-FR" sz="14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endParaRPr lang="fr-FR" sz="16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4A922D-7BB8-C242-9CD6-177BCF79AB0C}"/>
              </a:ext>
            </a:extLst>
          </p:cNvPr>
          <p:cNvSpPr/>
          <p:nvPr/>
        </p:nvSpPr>
        <p:spPr>
          <a:xfrm>
            <a:off x="452627" y="5605477"/>
            <a:ext cx="546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LORS DE CES OPÉRATIONS ÉGALEMENT, CHAQUE ÉTAPE FAIT L’OBJET DE CONTRÔLES </a:t>
            </a:r>
            <a:b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RÉPERTORIÉS, TRACÉS, ARCHIVÉS ET CONFORMES AUX EXIGENCES DE LA NORME ISO 9001.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D1EC57-F7D9-5C4B-9043-2174DAB4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000" y="1915570"/>
            <a:ext cx="1041400" cy="114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434293-A633-7547-96EE-BCE2A1E02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674" y="2005444"/>
            <a:ext cx="5129667" cy="3416358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9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967F00F8-E8FD-C549-8392-D44BDE6E8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7248"/>
          <a:stretch/>
        </p:blipFill>
        <p:spPr>
          <a:xfrm>
            <a:off x="7134752" y="4870346"/>
            <a:ext cx="2315610" cy="1789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95B7BB-2C67-804D-93BB-B631E9F8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7" t="-6" r="-7" b="-6"/>
          <a:stretch/>
        </p:blipFill>
        <p:spPr>
          <a:xfrm flipH="1">
            <a:off x="5561139" y="0"/>
            <a:ext cx="5127137" cy="504040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6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F2EF01-3C47-7D4E-AE38-8280C8CF46B7}"/>
              </a:ext>
            </a:extLst>
          </p:cNvPr>
          <p:cNvSpPr txBox="1"/>
          <p:nvPr/>
        </p:nvSpPr>
        <p:spPr>
          <a:xfrm>
            <a:off x="190120" y="1907629"/>
            <a:ext cx="6307914" cy="147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Traitement des données variables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(textes ou photos)</a:t>
            </a:r>
          </a:p>
          <a:p>
            <a:pPr marL="171450" lvl="0" indent="-171450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Surfaçage :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pelliculage, vernis UV total et sélectif, vernis anti-rayures,  vernis acrylique de protection, vernis phosphorescent…</a:t>
            </a:r>
          </a:p>
          <a:p>
            <a:pPr marL="171450" lvl="0" indent="-171450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Dorure</a:t>
            </a:r>
          </a:p>
          <a:p>
            <a:pPr marL="171450" lvl="0" indent="-171450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Encre spéciale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(paillettes, à gratter…) et vernis 3D</a:t>
            </a:r>
          </a:p>
          <a:p>
            <a:pPr marL="171450" lvl="0" indent="-171450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Gaufrage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273" y="839536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ENNOBLISSEMENT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9215" y="497277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ÉQUIPEMENT COMPLET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379215" y="1501854"/>
            <a:ext cx="314747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POUR PERSONNALISER VOS IMPRIMÉS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D1EC57-F7D9-5C4B-9043-2174DAB40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000" y="561291"/>
            <a:ext cx="1041400" cy="114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D6D735-1E4A-264D-8386-BC40A8896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17" y="3393496"/>
            <a:ext cx="2311262" cy="2311262"/>
          </a:xfrm>
          <a:prstGeom prst="round1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7D7ECD-E9C2-EE48-B38C-3CEF589FA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053" y="3393496"/>
            <a:ext cx="2311262" cy="2311262"/>
          </a:xfrm>
          <a:prstGeom prst="round1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2199DD-23F9-6847-B15D-FE7319DA1E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54" r="11033"/>
          <a:stretch/>
        </p:blipFill>
        <p:spPr>
          <a:xfrm>
            <a:off x="5345906" y="3393496"/>
            <a:ext cx="2535301" cy="2322422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C5DDCDC-22FB-FA4D-83FE-2383CF70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>
            <a:off x="0" y="0"/>
            <a:ext cx="7236000" cy="711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7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353" y="753502"/>
            <a:ext cx="4512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CONDITIONNEMENT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385354" y="417173"/>
            <a:ext cx="316035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UNE LOGIQUE DE JUSTE EMBALLAGE</a:t>
            </a:r>
            <a:endParaRPr lang="fr-FR" sz="1400" dirty="0">
              <a:solidFill>
                <a:srgbClr val="ABCC3A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0C3AE2-9EB9-0C4C-855F-110400E613F3}"/>
              </a:ext>
            </a:extLst>
          </p:cNvPr>
          <p:cNvSpPr/>
          <p:nvPr/>
        </p:nvSpPr>
        <p:spPr>
          <a:xfrm>
            <a:off x="313163" y="1881107"/>
            <a:ext cx="5291159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recyclons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100% des emballages usagés.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Nous récupérons vos imprimés non utilisés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lors des livraisons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pour les recycler.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</a:rPr>
              <a:t>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adaptons nos emballages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suremballages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 besoin de préservation adapté au produit dans une logique de juste emballage.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privilégions les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emballages recyclables </a:t>
            </a:r>
            <a:b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(cartons et papier kraft) afin de limiter l'utilisation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 plastiques.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vous proposons un blister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biodégradable.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F83ECC-F2AB-8B49-AF31-2974A63D1FE1}"/>
              </a:ext>
            </a:extLst>
          </p:cNvPr>
          <p:cNvSpPr txBox="1"/>
          <p:nvPr/>
        </p:nvSpPr>
        <p:spPr>
          <a:xfrm>
            <a:off x="260163" y="1350483"/>
            <a:ext cx="5344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Au-delà de l’aspect pratique du conditionnement, nous avons été plus loin pour vous assurer un traitement environnemental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CEBA32-3CC1-9B49-B443-4A3BFC21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000" y="461619"/>
            <a:ext cx="1041400" cy="114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A938D5-ADE1-3742-BEA9-910686485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762" y="2225827"/>
            <a:ext cx="6832943" cy="51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C5DDCDC-22FB-FA4D-83FE-2383CF70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>
            <a:off x="0" y="0"/>
            <a:ext cx="7236000" cy="7113600"/>
          </a:xfrm>
          <a:prstGeom prst="rect">
            <a:avLst/>
          </a:prstGeom>
        </p:spPr>
      </p:pic>
      <p:sp>
        <p:nvSpPr>
          <p:cNvPr id="35" name="Rectangle : avec coins arrondis en diagonale 34">
            <a:extLst>
              <a:ext uri="{FF2B5EF4-FFF2-40B4-BE49-F238E27FC236}">
                <a16:creationId xmlns:a16="http://schemas.microsoft.com/office/drawing/2014/main" id="{99E2B5A5-657C-EB4B-BF54-0A610D05E3C5}"/>
              </a:ext>
            </a:extLst>
          </p:cNvPr>
          <p:cNvSpPr/>
          <p:nvPr/>
        </p:nvSpPr>
        <p:spPr>
          <a:xfrm>
            <a:off x="5161739" y="4811193"/>
            <a:ext cx="5063536" cy="1887878"/>
          </a:xfrm>
          <a:prstGeom prst="round2DiagRect">
            <a:avLst>
              <a:gd name="adj1" fmla="val 7863"/>
              <a:gd name="adj2" fmla="val 0"/>
            </a:avLst>
          </a:prstGeom>
          <a:solidFill>
            <a:schemeClr val="bg1"/>
          </a:solidFill>
          <a:ln>
            <a:solidFill>
              <a:srgbClr val="17324B"/>
            </a:solidFill>
          </a:ln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8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353" y="753502"/>
            <a:ext cx="2464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LIVRAISON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385354" y="417173"/>
            <a:ext cx="316035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PROCHE &amp; JOIGNABLE</a:t>
            </a:r>
            <a:endParaRPr lang="fr-FR" sz="1400" dirty="0">
              <a:solidFill>
                <a:srgbClr val="ABCC3A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0C3AE2-9EB9-0C4C-855F-110400E613F3}"/>
              </a:ext>
            </a:extLst>
          </p:cNvPr>
          <p:cNvSpPr/>
          <p:nvPr/>
        </p:nvSpPr>
        <p:spPr>
          <a:xfrm>
            <a:off x="313163" y="1881107"/>
            <a:ext cx="4848575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L’acheminement de vos brochures est effectuée par notre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flotte de véhicules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(légers et poids lourds, véhicules avec ou sans hayon).</a:t>
            </a: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connaissons la diversité de vos contraintes de livraison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et adaptons nos moyens de transport.</a:t>
            </a:r>
          </a:p>
          <a:p>
            <a:pPr>
              <a:spcAft>
                <a:spcPts val="400"/>
              </a:spcAft>
            </a:pPr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Le service Logistique est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piloté un Responsable Logistique,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•plus de 10 ans d’expérience dans le domaine.</a:t>
            </a:r>
          </a:p>
          <a:p>
            <a:pPr>
              <a:spcAft>
                <a:spcPts val="400"/>
              </a:spcAft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livreurs sont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joignables à tout moment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Ils déchargent les marchandises et vous remettent un bon de livraison détaillé.</a:t>
            </a: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11411D-D402-CC45-AC50-96772CA43CBD}"/>
              </a:ext>
            </a:extLst>
          </p:cNvPr>
          <p:cNvSpPr/>
          <p:nvPr/>
        </p:nvSpPr>
        <p:spPr>
          <a:xfrm>
            <a:off x="5364097" y="5049266"/>
            <a:ext cx="481315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Remettez vos imprimés non utilisés à notre chauffeur.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recyclerons le papier et, parce que nous sommes certifiés ISO 14001, nous vous en apporterons la preuve par un Bordereau de Suivi des Déchets (BSD).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L’économie circulaire du papier est la plus importante de toutes les économies circulaires actuelles. Le papier se recycle à 100% et entre 6 et 7 fois de suite. </a:t>
            </a:r>
          </a:p>
          <a:p>
            <a:pPr algn="r">
              <a:spcAft>
                <a:spcPts val="400"/>
              </a:spcAft>
            </a:pPr>
            <a:endParaRPr lang="fr-FR" sz="1200" dirty="0">
              <a:solidFill>
                <a:srgbClr val="ABCC3A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250265-F0B1-FB4A-86B7-5A947B9D66BB}"/>
              </a:ext>
            </a:extLst>
          </p:cNvPr>
          <p:cNvSpPr/>
          <p:nvPr/>
        </p:nvSpPr>
        <p:spPr>
          <a:xfrm>
            <a:off x="8080198" y="4516930"/>
            <a:ext cx="1991251" cy="400110"/>
          </a:xfrm>
          <a:prstGeom prst="rect">
            <a:avLst/>
          </a:prstGeom>
          <a:solidFill>
            <a:srgbClr val="17324B"/>
          </a:solidFill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NOTRE </a:t>
            </a:r>
            <a:r>
              <a:rPr lang="fr-FR" sz="20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+</a:t>
            </a:r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 POUR VOUS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CEBA32-3CC1-9B49-B443-4A3BFC21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000" y="461619"/>
            <a:ext cx="1041400" cy="114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98E54D-DC3B-9942-BB88-13C7E39C9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09" y="1227703"/>
            <a:ext cx="4316364" cy="2874698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0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8263488-3A58-5D4E-B976-CD3482B7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7" t="-6" r="-7" b="-6"/>
          <a:stretch/>
        </p:blipFill>
        <p:spPr>
          <a:xfrm flipH="1">
            <a:off x="4006462" y="0"/>
            <a:ext cx="7236000" cy="711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9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275370" y="452536"/>
            <a:ext cx="50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RESPECT DE VOTRE CIBLE COULEUR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6A1F9-0282-9643-9870-81FAE7C74ABC}"/>
              </a:ext>
            </a:extLst>
          </p:cNvPr>
          <p:cNvSpPr/>
          <p:nvPr/>
        </p:nvSpPr>
        <p:spPr>
          <a:xfrm>
            <a:off x="311425" y="3978444"/>
            <a:ext cx="5373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contrôle de la colorimétrie spectrophotométrique est embarqué sur nos presses (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prinect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inpress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control / axis control) qui permet de réajuster les réglages automatiquement avant que la dérive ne soit visible à l’œil nu.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50B5D0-3EEE-BB42-B7E5-0112D7353161}"/>
              </a:ext>
            </a:extLst>
          </p:cNvPr>
          <p:cNvSpPr/>
          <p:nvPr/>
        </p:nvSpPr>
        <p:spPr>
          <a:xfrm>
            <a:off x="392035" y="2642222"/>
            <a:ext cx="1406587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BAT SUR PRESSE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843EC3-76C8-E640-A8F4-D7BF4CDD78C2}"/>
              </a:ext>
            </a:extLst>
          </p:cNvPr>
          <p:cNvSpPr/>
          <p:nvPr/>
        </p:nvSpPr>
        <p:spPr>
          <a:xfrm>
            <a:off x="392035" y="1682717"/>
            <a:ext cx="4700416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SYSTÈME D’ÉPREUVAGE CONTRACTUEL NORME ISO 12647-2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4A8C85-61C4-CC4D-BC8B-E9C69B0E9FC4}"/>
              </a:ext>
            </a:extLst>
          </p:cNvPr>
          <p:cNvSpPr/>
          <p:nvPr/>
        </p:nvSpPr>
        <p:spPr>
          <a:xfrm>
            <a:off x="397447" y="3724107"/>
            <a:ext cx="1474475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OFFSET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5A0882-2169-5B41-A3C4-C91F1E05F1F9}"/>
              </a:ext>
            </a:extLst>
          </p:cNvPr>
          <p:cNvSpPr/>
          <p:nvPr/>
        </p:nvSpPr>
        <p:spPr>
          <a:xfrm>
            <a:off x="373904" y="4823981"/>
            <a:ext cx="1910537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NUMÉRIQUES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CE4B86-837B-D048-8E88-D301AC627283}"/>
              </a:ext>
            </a:extLst>
          </p:cNvPr>
          <p:cNvSpPr/>
          <p:nvPr/>
        </p:nvSpPr>
        <p:spPr>
          <a:xfrm>
            <a:off x="288031" y="1956861"/>
            <a:ext cx="5561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épreuves numériques sont des BAT contractuels qui simulent le rendu du tirage sur le papier choisi. Vous pouvez valider avant d’imprimer.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1F3F3-CFEE-8145-946C-CE710767F76C}"/>
              </a:ext>
            </a:extLst>
          </p:cNvPr>
          <p:cNvSpPr/>
          <p:nvPr/>
        </p:nvSpPr>
        <p:spPr>
          <a:xfrm>
            <a:off x="341030" y="2922582"/>
            <a:ext cx="5604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Aucune production n’est démarrée sans vérification et validation par rapport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à l’épreuve contractuelle.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AB7E0-0279-3D4A-AE26-4B7356DBF622}"/>
              </a:ext>
            </a:extLst>
          </p:cNvPr>
          <p:cNvSpPr/>
          <p:nvPr/>
        </p:nvSpPr>
        <p:spPr>
          <a:xfrm>
            <a:off x="267233" y="5110345"/>
            <a:ext cx="5971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Spectrophotomètre embarqué et gestion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profils de couleur automatique.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6F06D4-A3AF-A344-905E-6856506BE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260" r="10401" b="235"/>
          <a:stretch/>
        </p:blipFill>
        <p:spPr>
          <a:xfrm>
            <a:off x="4492281" y="4644271"/>
            <a:ext cx="5387220" cy="1783925"/>
          </a:xfrm>
          <a:prstGeom prst="round1Rect">
            <a:avLst>
              <a:gd name="adj" fmla="val 0"/>
            </a:avLst>
          </a:prstGeom>
        </p:spPr>
      </p:pic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BDE04448-3E82-E044-BD1B-539B18003CB3}"/>
              </a:ext>
            </a:extLst>
          </p:cNvPr>
          <p:cNvSpPr/>
          <p:nvPr/>
        </p:nvSpPr>
        <p:spPr>
          <a:xfrm>
            <a:off x="5839006" y="5142370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77"/>
                <a:ea typeface="Jost" pitchFamily="2" charset="77"/>
              </a:rPr>
              <a:t>&lt;</a:t>
            </a:r>
          </a:p>
        </p:txBody>
      </p:sp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A41468DE-C65A-744A-B756-3F29BDCD66DF}"/>
              </a:ext>
            </a:extLst>
          </p:cNvPr>
          <p:cNvSpPr/>
          <p:nvPr/>
        </p:nvSpPr>
        <p:spPr>
          <a:xfrm rot="16200000">
            <a:off x="9122853" y="5488786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10452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11557</TotalTime>
  <Words>1205</Words>
  <Application>Microsoft Macintosh PowerPoint</Application>
  <PresentationFormat>Personnalisé</PresentationFormat>
  <Paragraphs>143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Jost</vt:lpstr>
      <vt:lpstr>Jost* Medium</vt:lpstr>
      <vt:lpstr>LEMON MILK</vt:lpstr>
      <vt:lpstr>Typold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Séverine GRASSET</dc:creator>
  <cp:keywords/>
  <dc:description/>
  <cp:lastModifiedBy>Séverine GRASSET</cp:lastModifiedBy>
  <cp:revision>599</cp:revision>
  <cp:lastPrinted>2020-10-15T09:14:39Z</cp:lastPrinted>
  <dcterms:created xsi:type="dcterms:W3CDTF">2019-06-13T12:00:04Z</dcterms:created>
  <dcterms:modified xsi:type="dcterms:W3CDTF">2022-11-29T13:20:17Z</dcterms:modified>
  <cp:category/>
</cp:coreProperties>
</file>