
<file path=[Content_Types].xml><?xml version="1.0" encoding="utf-8"?>
<Types xmlns="http://schemas.openxmlformats.org/package/2006/content-types">
  <Default Extension="png" ContentType="image/png"/>
  <Default Extension="jfif"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711" r:id="rId2"/>
    <p:sldId id="677" r:id="rId3"/>
    <p:sldId id="829" r:id="rId4"/>
    <p:sldId id="934" r:id="rId5"/>
    <p:sldId id="762" r:id="rId6"/>
    <p:sldId id="936" r:id="rId7"/>
    <p:sldId id="937" r:id="rId8"/>
    <p:sldId id="938" r:id="rId9"/>
    <p:sldId id="939" r:id="rId10"/>
    <p:sldId id="940" r:id="rId11"/>
    <p:sldId id="841" r:id="rId12"/>
    <p:sldId id="840" r:id="rId13"/>
    <p:sldId id="843" r:id="rId14"/>
    <p:sldId id="833" r:id="rId15"/>
    <p:sldId id="835" r:id="rId16"/>
    <p:sldId id="836" r:id="rId17"/>
    <p:sldId id="838" r:id="rId18"/>
    <p:sldId id="839" r:id="rId19"/>
    <p:sldId id="851" r:id="rId20"/>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22" userDrawn="1">
          <p15:clr>
            <a:srgbClr val="A4A3A4"/>
          </p15:clr>
        </p15:guide>
        <p15:guide id="3" orient="horz" pos="4195" userDrawn="1">
          <p15:clr>
            <a:srgbClr val="A4A3A4"/>
          </p15:clr>
        </p15:guide>
        <p15:guide id="4" orient="horz" pos="13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CC3A"/>
    <a:srgbClr val="17324B"/>
    <a:srgbClr val="242340"/>
    <a:srgbClr val="FF3D25"/>
    <a:srgbClr val="FF4A15"/>
    <a:srgbClr val="FF431B"/>
    <a:srgbClr val="FF2736"/>
    <a:srgbClr val="008ECB"/>
    <a:srgbClr val="00BF48"/>
    <a:srgbClr val="FF8A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0"/>
    <p:restoredTop sz="94406"/>
  </p:normalViewPr>
  <p:slideViewPr>
    <p:cSldViewPr snapToObjects="1" showGuides="1">
      <p:cViewPr varScale="1">
        <p:scale>
          <a:sx n="152" d="100"/>
          <a:sy n="152" d="100"/>
        </p:scale>
        <p:origin x="1072" y="176"/>
      </p:cViewPr>
      <p:guideLst>
        <p:guide pos="3322"/>
        <p:guide orient="horz" pos="4195"/>
        <p:guide orient="horz" pos="138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D7DFD2F-7E6C-BC4F-A94A-C637C6EA31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3BBDA53-2DE6-6A4D-A582-D494492B27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F4F55-8DBF-A74F-BDA5-C3DC485D12C2}" type="datetimeFigureOut">
              <a:rPr lang="fr-FR" smtClean="0"/>
              <a:t>25/01/2023</a:t>
            </a:fld>
            <a:endParaRPr lang="fr-FR"/>
          </a:p>
        </p:txBody>
      </p:sp>
      <p:sp>
        <p:nvSpPr>
          <p:cNvPr id="4" name="Espace réservé du pied de page 3">
            <a:extLst>
              <a:ext uri="{FF2B5EF4-FFF2-40B4-BE49-F238E27FC236}">
                <a16:creationId xmlns:a16="http://schemas.microsoft.com/office/drawing/2014/main" id="{25508C28-3EB4-3840-B390-07A212F6E3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D02E693-1771-B94E-A8CE-49E0247A4F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663B61-BECA-A346-9E48-53B1EE801883}" type="slidenum">
              <a:rPr lang="fr-FR" smtClean="0"/>
              <a:t>‹N°›</a:t>
            </a:fld>
            <a:endParaRPr lang="fr-FR"/>
          </a:p>
        </p:txBody>
      </p:sp>
    </p:spTree>
    <p:extLst>
      <p:ext uri="{BB962C8B-B14F-4D97-AF65-F5344CB8AC3E}">
        <p14:creationId xmlns:p14="http://schemas.microsoft.com/office/powerpoint/2010/main" val="2877111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E53D5-D5ED-964B-88B1-63620A81D1F8}" type="datetimeFigureOut">
              <a:rPr lang="fr-FR" smtClean="0"/>
              <a:t>25/01/2023</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B1403-3C1A-434D-AC0D-3ADAE990133F}" type="slidenum">
              <a:rPr lang="fr-FR" smtClean="0"/>
              <a:t>‹N°›</a:t>
            </a:fld>
            <a:endParaRPr lang="fr-FR"/>
          </a:p>
        </p:txBody>
      </p:sp>
    </p:spTree>
    <p:extLst>
      <p:ext uri="{BB962C8B-B14F-4D97-AF65-F5344CB8AC3E}">
        <p14:creationId xmlns:p14="http://schemas.microsoft.com/office/powerpoint/2010/main" val="230009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a:prstGeom prst="rect">
            <a:avLst/>
          </a:prstGeom>
        </p:spPr>
        <p:txBody>
          <a:bodyPr anchor="b"/>
          <a:lstStyle>
            <a:lvl1pPr algn="ctr">
              <a:defRPr sz="3600">
                <a:latin typeface="Jost" pitchFamily="2" charset="77"/>
                <a:ea typeface="Jost" pitchFamily="2" charset="77"/>
              </a:defRPr>
            </a:lvl1pPr>
          </a:lstStyle>
          <a:p>
            <a:r>
              <a:rPr lang="fr-FR" dirty="0"/>
              <a:t>Modifiez le style du titre</a:t>
            </a:r>
            <a:endParaRPr lang="en-US" dirty="0"/>
          </a:p>
        </p:txBody>
      </p:sp>
      <p:sp>
        <p:nvSpPr>
          <p:cNvPr id="3" name="Subtitle 2"/>
          <p:cNvSpPr>
            <a:spLocks noGrp="1"/>
          </p:cNvSpPr>
          <p:nvPr>
            <p:ph type="subTitle" idx="1"/>
          </p:nvPr>
        </p:nvSpPr>
        <p:spPr>
          <a:xfrm>
            <a:off x="1336477" y="3970580"/>
            <a:ext cx="8018860" cy="1825171"/>
          </a:xfrm>
          <a:prstGeom prst="rect">
            <a:avLst/>
          </a:prstGeom>
        </p:spPr>
        <p:txBody>
          <a:bodyPr/>
          <a:lstStyle>
            <a:lvl1pPr marL="0" indent="0" algn="ctr">
              <a:buNone/>
              <a:defRPr sz="2646">
                <a:latin typeface="Jost" pitchFamily="2" charset="77"/>
                <a:ea typeface="Jost" pitchFamily="2" charset="77"/>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fr-FR"/>
              <a:t>Modifiez le style des sous-titres du masque</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lvl1pPr>
              <a:defRPr>
                <a:latin typeface="Jost" pitchFamily="2" charset="77"/>
                <a:ea typeface="Jost" pitchFamily="2" charset="77"/>
              </a:defRPr>
            </a:lvl1pPr>
          </a:lstStyle>
          <a:p>
            <a:fld id="{81A18665-8689-A642-8522-9B026705554D}" type="datetime1">
              <a:rPr lang="fr-FR" smtClean="0"/>
              <a:pPr/>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lvl1pPr>
              <a:defRPr>
                <a:latin typeface="Jost" pitchFamily="2" charset="77"/>
                <a:ea typeface="Jost" pitchFamily="2" charset="77"/>
              </a:defRPr>
            </a:lvl1pPr>
          </a:lstStyle>
          <a:p>
            <a:endParaRPr lang="fr-FR"/>
          </a:p>
        </p:txBody>
      </p:sp>
      <p:sp>
        <p:nvSpPr>
          <p:cNvPr id="6" name="Slide Number Placeholder 5"/>
          <p:cNvSpPr>
            <a:spLocks noGrp="1"/>
          </p:cNvSpPr>
          <p:nvPr>
            <p:ph type="sldNum" sz="quarter" idx="12"/>
          </p:nvPr>
        </p:nvSpPr>
        <p:spPr/>
        <p:txBody>
          <a:bodyPr/>
          <a:lstStyle>
            <a:lvl1pPr>
              <a:defRPr>
                <a:latin typeface="Jost" pitchFamily="2" charset="77"/>
                <a:ea typeface="Jost" pitchFamily="2" charset="77"/>
              </a:defRPr>
            </a:lvl1pPr>
          </a:lstStyle>
          <a:p>
            <a:fld id="{762342CF-B6B4-1749-BE13-BD0DDABD5460}" type="slidenum">
              <a:rPr lang="fr-FR" smtClean="0"/>
              <a:pPr/>
              <a:t>‹N°›</a:t>
            </a:fld>
            <a:endParaRPr lang="fr-FR" dirty="0"/>
          </a:p>
        </p:txBody>
      </p:sp>
    </p:spTree>
    <p:extLst>
      <p:ext uri="{BB962C8B-B14F-4D97-AF65-F5344CB8AC3E}">
        <p14:creationId xmlns:p14="http://schemas.microsoft.com/office/powerpoint/2010/main" val="404956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735062" y="2012414"/>
            <a:ext cx="9221689" cy="4796544"/>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11E82DE6-6112-2147-AE4A-FE385DEAC732}"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3557300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35063" y="402483"/>
            <a:ext cx="6782619" cy="640647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EEDA64B9-4C16-EA4B-BB18-A0B99A42E719}"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215966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lvl1pPr>
              <a:defRPr b="0" i="0">
                <a:latin typeface="Jost" pitchFamily="2" charset="77"/>
                <a:ea typeface="Jost" pitchFamily="2" charset="77"/>
              </a:defRPr>
            </a:lvl1pPr>
          </a:lstStyle>
          <a:p>
            <a:r>
              <a:rPr lang="fr-FR"/>
              <a:t>Modifiez le style du titre</a:t>
            </a:r>
            <a:endParaRPr lang="en-US" dirty="0"/>
          </a:p>
        </p:txBody>
      </p:sp>
      <p:sp>
        <p:nvSpPr>
          <p:cNvPr id="3" name="Content Placeholder 2"/>
          <p:cNvSpPr>
            <a:spLocks noGrp="1"/>
          </p:cNvSpPr>
          <p:nvPr>
            <p:ph idx="1"/>
          </p:nvPr>
        </p:nvSpPr>
        <p:spPr>
          <a:xfrm>
            <a:off x="735062" y="2012414"/>
            <a:ext cx="9221689" cy="4796544"/>
          </a:xfrm>
          <a:prstGeom prst="rect">
            <a:avLst/>
          </a:prstGeom>
        </p:spPr>
        <p:txBody>
          <a:bodyPr/>
          <a:lstStyle>
            <a:lvl1pPr>
              <a:defRPr b="0" i="0">
                <a:latin typeface="Jost" pitchFamily="2" charset="77"/>
                <a:ea typeface="Jost" pitchFamily="2" charset="77"/>
              </a:defRPr>
            </a:lvl1pPr>
            <a:lvl2pPr>
              <a:defRPr b="0" i="0">
                <a:latin typeface="Jost" pitchFamily="2" charset="77"/>
                <a:ea typeface="Jost" pitchFamily="2" charset="77"/>
              </a:defRPr>
            </a:lvl2pPr>
            <a:lvl3pPr>
              <a:defRPr b="0" i="0">
                <a:latin typeface="Jost" pitchFamily="2" charset="77"/>
                <a:ea typeface="Jost" pitchFamily="2" charset="77"/>
              </a:defRPr>
            </a:lvl3pPr>
            <a:lvl4pPr>
              <a:defRPr b="0" i="0">
                <a:latin typeface="Jost" pitchFamily="2" charset="77"/>
                <a:ea typeface="Jost" pitchFamily="2" charset="77"/>
              </a:defRPr>
            </a:lvl4pPr>
            <a:lvl5pPr>
              <a:defRPr b="0" i="0">
                <a:latin typeface="Jost" pitchFamily="2" charset="77"/>
                <a:ea typeface="Jos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35062" y="7006700"/>
            <a:ext cx="2405658" cy="402483"/>
          </a:xfrm>
          <a:prstGeom prst="rect">
            <a:avLst/>
          </a:prstGeom>
        </p:spPr>
        <p:txBody>
          <a:bodyPr/>
          <a:lstStyle>
            <a:lvl1pPr>
              <a:defRPr b="0" i="0">
                <a:latin typeface="Jost" pitchFamily="2" charset="77"/>
                <a:ea typeface="Jost" pitchFamily="2" charset="77"/>
              </a:defRPr>
            </a:lvl1pPr>
          </a:lstStyle>
          <a:p>
            <a:fld id="{1A5226D3-EC32-E44B-A89C-F570771F0FB7}" type="datetime1">
              <a:rPr lang="fr-FR" smtClean="0"/>
              <a:pPr/>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lvl1pPr>
              <a:defRPr b="0" i="0">
                <a:latin typeface="Jost" pitchFamily="2" charset="77"/>
                <a:ea typeface="Jost" pitchFamily="2" charset="77"/>
              </a:defRPr>
            </a:lvl1pPr>
          </a:lstStyle>
          <a:p>
            <a:endParaRPr lang="fr-FR"/>
          </a:p>
        </p:txBody>
      </p:sp>
      <p:sp>
        <p:nvSpPr>
          <p:cNvPr id="6" name="Slide Number Placeholder 5"/>
          <p:cNvSpPr>
            <a:spLocks noGrp="1"/>
          </p:cNvSpPr>
          <p:nvPr>
            <p:ph type="sldNum" sz="quarter" idx="12"/>
          </p:nvPr>
        </p:nvSpPr>
        <p:spPr/>
        <p:txBody>
          <a:bodyPr/>
          <a:lstStyle>
            <a:lvl1pPr>
              <a:defRPr b="0" i="0">
                <a:latin typeface="Jost" pitchFamily="2" charset="77"/>
                <a:ea typeface="Jost" pitchFamily="2" charset="77"/>
              </a:defRPr>
            </a:lvl1pPr>
          </a:lstStyle>
          <a:p>
            <a:fld id="{762342CF-B6B4-1749-BE13-BD0DDABD5460}" type="slidenum">
              <a:rPr lang="fr-FR" smtClean="0"/>
              <a:pPr/>
              <a:t>‹N°›</a:t>
            </a:fld>
            <a:endParaRPr lang="fr-FR"/>
          </a:p>
        </p:txBody>
      </p:sp>
    </p:spTree>
    <p:extLst>
      <p:ext uri="{BB962C8B-B14F-4D97-AF65-F5344CB8AC3E}">
        <p14:creationId xmlns:p14="http://schemas.microsoft.com/office/powerpoint/2010/main" val="363795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a:prstGeom prst="rect">
            <a:avLst/>
          </a:prstGeom>
        </p:spPr>
        <p:txBody>
          <a:bodyPr anchor="b"/>
          <a:lstStyle>
            <a:lvl1pPr>
              <a:defRPr sz="6614"/>
            </a:lvl1pPr>
          </a:lstStyle>
          <a:p>
            <a:r>
              <a:rPr lang="fr-FR"/>
              <a:t>Modifiez le style du titre</a:t>
            </a:r>
            <a:endParaRPr lang="en-US" dirty="0"/>
          </a:p>
        </p:txBody>
      </p:sp>
      <p:sp>
        <p:nvSpPr>
          <p:cNvPr id="3" name="Text Placeholder 2"/>
          <p:cNvSpPr>
            <a:spLocks noGrp="1"/>
          </p:cNvSpPr>
          <p:nvPr>
            <p:ph type="body" idx="1"/>
          </p:nvPr>
        </p:nvSpPr>
        <p:spPr>
          <a:xfrm>
            <a:off x="729494" y="5059035"/>
            <a:ext cx="9221689" cy="1653678"/>
          </a:xfrm>
          <a:prstGeom prst="rect">
            <a:avLst/>
          </a:prstGeo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5062" y="7006700"/>
            <a:ext cx="2405658" cy="402483"/>
          </a:xfrm>
          <a:prstGeom prst="rect">
            <a:avLst/>
          </a:prstGeom>
        </p:spPr>
        <p:txBody>
          <a:bodyPr/>
          <a:lstStyle/>
          <a:p>
            <a:fld id="{EF25BF41-2CFB-F642-8C57-97F24BF63238}" type="datetime1">
              <a:rPr lang="fr-FR" smtClean="0"/>
              <a:t>25/01/2023</a:t>
            </a:fld>
            <a:endParaRPr lang="fr-FR"/>
          </a:p>
        </p:txBody>
      </p:sp>
      <p:sp>
        <p:nvSpPr>
          <p:cNvPr id="5" name="Footer Placeholder 4"/>
          <p:cNvSpPr>
            <a:spLocks noGrp="1"/>
          </p:cNvSpPr>
          <p:nvPr>
            <p:ph type="ftr" sz="quarter" idx="11"/>
          </p:nvPr>
        </p:nvSpPr>
        <p:spPr>
          <a:xfrm>
            <a:off x="3541663" y="7006700"/>
            <a:ext cx="3608487" cy="402483"/>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48332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735062" y="2012414"/>
            <a:ext cx="4544021" cy="4796544"/>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2730" y="2012414"/>
            <a:ext cx="4544021" cy="4796544"/>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Espace réservé du numéro de diapositive 7">
            <a:extLst>
              <a:ext uri="{FF2B5EF4-FFF2-40B4-BE49-F238E27FC236}">
                <a16:creationId xmlns:a16="http://schemas.microsoft.com/office/drawing/2014/main" id="{26862EA4-6EEE-3046-8AB1-6ECBB007CA3F}"/>
              </a:ext>
            </a:extLst>
          </p:cNvPr>
          <p:cNvSpPr>
            <a:spLocks noGrp="1"/>
          </p:cNvSpPr>
          <p:nvPr>
            <p:ph type="sldNum" sz="quarter" idx="10"/>
          </p:nvPr>
        </p:nvSpPr>
        <p:spPr/>
        <p:txBody>
          <a:bodyPr/>
          <a:lstStyle/>
          <a:p>
            <a:fld id="{762342CF-B6B4-1749-BE13-BD0DDABD5460}" type="slidenum">
              <a:rPr lang="fr-FR" smtClean="0"/>
              <a:pPr/>
              <a:t>‹N°›</a:t>
            </a:fld>
            <a:endParaRPr lang="fr-FR" dirty="0"/>
          </a:p>
        </p:txBody>
      </p:sp>
    </p:spTree>
    <p:extLst>
      <p:ext uri="{BB962C8B-B14F-4D97-AF65-F5344CB8AC3E}">
        <p14:creationId xmlns:p14="http://schemas.microsoft.com/office/powerpoint/2010/main" val="153656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a:prstGeom prst="rect">
            <a:avLst/>
          </a:prstGeom>
        </p:spPr>
        <p:txBody>
          <a:bodyPr/>
          <a:lstStyle/>
          <a:p>
            <a:r>
              <a:rPr lang="fr-FR"/>
              <a:t>Modifiez le style du titre</a:t>
            </a:r>
            <a:endParaRPr lang="en-US" dirty="0"/>
          </a:p>
        </p:txBody>
      </p:sp>
      <p:sp>
        <p:nvSpPr>
          <p:cNvPr id="3" name="Text Placeholder 2"/>
          <p:cNvSpPr>
            <a:spLocks noGrp="1"/>
          </p:cNvSpPr>
          <p:nvPr>
            <p:ph type="body" idx="1"/>
          </p:nvPr>
        </p:nvSpPr>
        <p:spPr>
          <a:xfrm>
            <a:off x="736456" y="1853171"/>
            <a:ext cx="4523137" cy="908210"/>
          </a:xfrm>
          <a:prstGeom prst="rect">
            <a:avLst/>
          </a:prstGeo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4" name="Content Placeholder 3"/>
          <p:cNvSpPr>
            <a:spLocks noGrp="1"/>
          </p:cNvSpPr>
          <p:nvPr>
            <p:ph sz="half" idx="2"/>
          </p:nvPr>
        </p:nvSpPr>
        <p:spPr>
          <a:xfrm>
            <a:off x="736456" y="2761381"/>
            <a:ext cx="4523137" cy="4061576"/>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2731" y="1853171"/>
            <a:ext cx="4545413" cy="908210"/>
          </a:xfrm>
          <a:prstGeom prst="rect">
            <a:avLst/>
          </a:prstGeo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fr-FR"/>
              <a:t>Cliquez pour modifier les styles du texte du masque</a:t>
            </a:r>
          </a:p>
        </p:txBody>
      </p:sp>
      <p:sp>
        <p:nvSpPr>
          <p:cNvPr id="6" name="Content Placeholder 5"/>
          <p:cNvSpPr>
            <a:spLocks noGrp="1"/>
          </p:cNvSpPr>
          <p:nvPr>
            <p:ph sz="quarter" idx="4"/>
          </p:nvPr>
        </p:nvSpPr>
        <p:spPr>
          <a:xfrm>
            <a:off x="5412731" y="2761381"/>
            <a:ext cx="4545413" cy="4061576"/>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735062" y="7006700"/>
            <a:ext cx="2405658" cy="402483"/>
          </a:xfrm>
          <a:prstGeom prst="rect">
            <a:avLst/>
          </a:prstGeom>
        </p:spPr>
        <p:txBody>
          <a:bodyPr/>
          <a:lstStyle/>
          <a:p>
            <a:fld id="{ED0D963B-CB97-AB4C-ADB0-2F7DA90608F6}" type="datetime1">
              <a:rPr lang="fr-FR" smtClean="0"/>
              <a:t>25/01/2023</a:t>
            </a:fld>
            <a:endParaRPr lang="fr-FR"/>
          </a:p>
        </p:txBody>
      </p:sp>
      <p:sp>
        <p:nvSpPr>
          <p:cNvPr id="8" name="Footer Placeholder 7"/>
          <p:cNvSpPr>
            <a:spLocks noGrp="1"/>
          </p:cNvSpPr>
          <p:nvPr>
            <p:ph type="ftr" sz="quarter" idx="11"/>
          </p:nvPr>
        </p:nvSpPr>
        <p:spPr>
          <a:xfrm>
            <a:off x="3541663" y="7006700"/>
            <a:ext cx="3608487" cy="402483"/>
          </a:xfrm>
          <a:prstGeom prst="rect">
            <a:avLst/>
          </a:prstGeom>
        </p:spPr>
        <p:txBody>
          <a:bodyPr/>
          <a:lstStyle/>
          <a:p>
            <a:endParaRPr lang="fr-FR"/>
          </a:p>
        </p:txBody>
      </p:sp>
      <p:sp>
        <p:nvSpPr>
          <p:cNvPr id="9" name="Slide Number Placeholder 8"/>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999656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735062" y="402484"/>
            <a:ext cx="9221689" cy="1461188"/>
          </a:xfrm>
          <a:prstGeom prst="rect">
            <a:avLst/>
          </a:prstGeom>
        </p:spPr>
        <p:txBody>
          <a:bodyPr/>
          <a:lstStyle/>
          <a:p>
            <a:r>
              <a:rPr lang="fr-FR"/>
              <a:t>Modifiez le style du titre</a:t>
            </a:r>
            <a:endParaRPr lang="en-US" dirty="0"/>
          </a:p>
        </p:txBody>
      </p:sp>
      <p:sp>
        <p:nvSpPr>
          <p:cNvPr id="3" name="Date Placeholder 2"/>
          <p:cNvSpPr>
            <a:spLocks noGrp="1"/>
          </p:cNvSpPr>
          <p:nvPr>
            <p:ph type="dt" sz="half" idx="10"/>
          </p:nvPr>
        </p:nvSpPr>
        <p:spPr>
          <a:xfrm>
            <a:off x="735062" y="7006700"/>
            <a:ext cx="2405658" cy="402483"/>
          </a:xfrm>
          <a:prstGeom prst="rect">
            <a:avLst/>
          </a:prstGeom>
        </p:spPr>
        <p:txBody>
          <a:bodyPr/>
          <a:lstStyle/>
          <a:p>
            <a:fld id="{60726BA5-8BB4-2C49-84E1-C04EBD6DF53C}" type="datetime1">
              <a:rPr lang="fr-FR" smtClean="0"/>
              <a:t>25/01/2023</a:t>
            </a:fld>
            <a:endParaRPr lang="fr-FR"/>
          </a:p>
        </p:txBody>
      </p:sp>
      <p:sp>
        <p:nvSpPr>
          <p:cNvPr id="4" name="Footer Placeholder 3"/>
          <p:cNvSpPr>
            <a:spLocks noGrp="1"/>
          </p:cNvSpPr>
          <p:nvPr>
            <p:ph type="ftr" sz="quarter" idx="11"/>
          </p:nvPr>
        </p:nvSpPr>
        <p:spPr>
          <a:xfrm>
            <a:off x="3541663" y="7006700"/>
            <a:ext cx="3608487" cy="402483"/>
          </a:xfrm>
          <a:prstGeom prst="rect">
            <a:avLst/>
          </a:prstGeom>
        </p:spPr>
        <p:txBody>
          <a:bodyPr/>
          <a:lstStyle/>
          <a:p>
            <a:endParaRPr lang="fr-FR"/>
          </a:p>
        </p:txBody>
      </p:sp>
      <p:sp>
        <p:nvSpPr>
          <p:cNvPr id="5" name="Slide Number Placeholder 4"/>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221706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062" y="7006700"/>
            <a:ext cx="2405658" cy="402483"/>
          </a:xfrm>
          <a:prstGeom prst="rect">
            <a:avLst/>
          </a:prstGeom>
        </p:spPr>
        <p:txBody>
          <a:bodyPr/>
          <a:lstStyle/>
          <a:p>
            <a:fld id="{94813266-3812-1446-87ED-438CCA438A04}" type="datetime1">
              <a:rPr lang="fr-FR" smtClean="0"/>
              <a:t>25/01/2023</a:t>
            </a:fld>
            <a:endParaRPr lang="fr-FR"/>
          </a:p>
        </p:txBody>
      </p:sp>
      <p:sp>
        <p:nvSpPr>
          <p:cNvPr id="3" name="Footer Placeholder 2"/>
          <p:cNvSpPr>
            <a:spLocks noGrp="1"/>
          </p:cNvSpPr>
          <p:nvPr>
            <p:ph type="ftr" sz="quarter" idx="11"/>
          </p:nvPr>
        </p:nvSpPr>
        <p:spPr>
          <a:xfrm>
            <a:off x="3541663" y="7006700"/>
            <a:ext cx="3608487" cy="402483"/>
          </a:xfrm>
          <a:prstGeom prst="rect">
            <a:avLst/>
          </a:prstGeom>
        </p:spPr>
        <p:txBody>
          <a:bodyPr/>
          <a:lstStyle/>
          <a:p>
            <a:endParaRPr lang="fr-FR"/>
          </a:p>
        </p:txBody>
      </p:sp>
      <p:sp>
        <p:nvSpPr>
          <p:cNvPr id="4" name="Slide Number Placeholder 3"/>
          <p:cNvSpPr>
            <a:spLocks noGrp="1"/>
          </p:cNvSpPr>
          <p:nvPr>
            <p:ph type="sldNum" sz="quarter" idx="12"/>
          </p:nvPr>
        </p:nvSpPr>
        <p:spPr>
          <a:xfrm>
            <a:off x="7938194" y="7003000"/>
            <a:ext cx="2405658" cy="402483"/>
          </a:xfrm>
        </p:spPr>
        <p:txBody>
          <a:bodyPr/>
          <a:lstStyle>
            <a:lvl1pPr>
              <a:defRPr sz="1200" b="0" i="0">
                <a:solidFill>
                  <a:srgbClr val="17324B"/>
                </a:solidFill>
                <a:latin typeface="LEMON MILK" pitchFamily="2" charset="77"/>
              </a:defRPr>
            </a:lvl1pPr>
          </a:lstStyle>
          <a:p>
            <a:fld id="{762342CF-B6B4-1749-BE13-BD0DDABD5460}" type="slidenum">
              <a:rPr lang="fr-FR" smtClean="0"/>
              <a:pPr/>
              <a:t>‹N°›</a:t>
            </a:fld>
            <a:endParaRPr lang="fr-FR" dirty="0"/>
          </a:p>
        </p:txBody>
      </p:sp>
    </p:spTree>
    <p:extLst>
      <p:ext uri="{BB962C8B-B14F-4D97-AF65-F5344CB8AC3E}">
        <p14:creationId xmlns:p14="http://schemas.microsoft.com/office/powerpoint/2010/main" val="159708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a:prstGeom prst="rect">
            <a:avLst/>
          </a:prstGeom>
        </p:spPr>
        <p:txBody>
          <a:bodyPr anchor="b"/>
          <a:lstStyle>
            <a:lvl1pPr>
              <a:defRPr sz="3527"/>
            </a:lvl1pPr>
          </a:lstStyle>
          <a:p>
            <a:r>
              <a:rPr lang="fr-FR"/>
              <a:t>Modifiez le style du titre</a:t>
            </a:r>
            <a:endParaRPr lang="en-US" dirty="0"/>
          </a:p>
        </p:txBody>
      </p:sp>
      <p:sp>
        <p:nvSpPr>
          <p:cNvPr id="3" name="Content Placeholder 2"/>
          <p:cNvSpPr>
            <a:spLocks noGrp="1"/>
          </p:cNvSpPr>
          <p:nvPr>
            <p:ph idx="1"/>
          </p:nvPr>
        </p:nvSpPr>
        <p:spPr>
          <a:xfrm>
            <a:off x="4545413" y="1088455"/>
            <a:ext cx="5412730" cy="5372269"/>
          </a:xfrm>
          <a:prstGeom prst="rect">
            <a:avLst/>
          </a:prstGeo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455" y="2267902"/>
            <a:ext cx="3448388" cy="4201570"/>
          </a:xfrm>
          <a:prstGeom prst="rect">
            <a:avLst/>
          </a:prstGeo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E7DDCD2F-EDA4-7C4E-9F99-165959284C24}" type="datetime1">
              <a:rPr lang="fr-FR" smtClean="0"/>
              <a:t>25/01/2023</a:t>
            </a:fld>
            <a:endParaRPr lang="fr-FR"/>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222882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a:prstGeom prst="rect">
            <a:avLst/>
          </a:prstGeom>
        </p:spPr>
        <p:txBody>
          <a:bodyPr anchor="b"/>
          <a:lstStyle>
            <a:lvl1pPr>
              <a:defRPr sz="3527"/>
            </a:lvl1pPr>
          </a:lstStyle>
          <a:p>
            <a:r>
              <a:rPr lang="fr-FR"/>
              <a:t>Modifiez le style du titre</a:t>
            </a:r>
            <a:endParaRPr lang="en-US" dirty="0"/>
          </a:p>
        </p:txBody>
      </p:sp>
      <p:sp>
        <p:nvSpPr>
          <p:cNvPr id="3" name="Picture Placeholder 2"/>
          <p:cNvSpPr>
            <a:spLocks noGrp="1" noChangeAspect="1"/>
          </p:cNvSpPr>
          <p:nvPr>
            <p:ph type="pic" idx="1"/>
          </p:nvPr>
        </p:nvSpPr>
        <p:spPr>
          <a:xfrm>
            <a:off x="4545413" y="1088455"/>
            <a:ext cx="5412730" cy="5372269"/>
          </a:xfrm>
          <a:prstGeom prst="rect">
            <a:avLst/>
          </a:prstGeo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fr-FR"/>
              <a:t>Cliquez sur l'icône pour ajouter une image</a:t>
            </a:r>
            <a:endParaRPr lang="en-US" dirty="0"/>
          </a:p>
        </p:txBody>
      </p:sp>
      <p:sp>
        <p:nvSpPr>
          <p:cNvPr id="4" name="Text Placeholder 3"/>
          <p:cNvSpPr>
            <a:spLocks noGrp="1"/>
          </p:cNvSpPr>
          <p:nvPr>
            <p:ph type="body" sz="half" idx="2"/>
          </p:nvPr>
        </p:nvSpPr>
        <p:spPr>
          <a:xfrm>
            <a:off x="736455" y="2267902"/>
            <a:ext cx="3448388" cy="4201570"/>
          </a:xfrm>
          <a:prstGeom prst="rect">
            <a:avLst/>
          </a:prstGeo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fr-FR"/>
              <a:t>Cliquez pour modifier les styles du texte du masque</a:t>
            </a:r>
          </a:p>
        </p:txBody>
      </p:sp>
      <p:sp>
        <p:nvSpPr>
          <p:cNvPr id="5" name="Date Placeholder 4"/>
          <p:cNvSpPr>
            <a:spLocks noGrp="1"/>
          </p:cNvSpPr>
          <p:nvPr>
            <p:ph type="dt" sz="half" idx="10"/>
          </p:nvPr>
        </p:nvSpPr>
        <p:spPr>
          <a:xfrm>
            <a:off x="735062" y="7006700"/>
            <a:ext cx="2405658" cy="402483"/>
          </a:xfrm>
          <a:prstGeom prst="rect">
            <a:avLst/>
          </a:prstGeom>
        </p:spPr>
        <p:txBody>
          <a:bodyPr/>
          <a:lstStyle/>
          <a:p>
            <a:fld id="{93C0C0A5-D2AD-4B4A-93B9-DE7272DC02A4}" type="datetime1">
              <a:rPr lang="fr-FR" smtClean="0"/>
              <a:t>25/01/2023</a:t>
            </a:fld>
            <a:endParaRPr lang="fr-FR"/>
          </a:p>
        </p:txBody>
      </p:sp>
      <p:sp>
        <p:nvSpPr>
          <p:cNvPr id="6" name="Footer Placeholder 5"/>
          <p:cNvSpPr>
            <a:spLocks noGrp="1"/>
          </p:cNvSpPr>
          <p:nvPr>
            <p:ph type="ftr" sz="quarter" idx="11"/>
          </p:nvPr>
        </p:nvSpPr>
        <p:spPr>
          <a:xfrm>
            <a:off x="3541663" y="7006700"/>
            <a:ext cx="3608487" cy="402483"/>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762342CF-B6B4-1749-BE13-BD0DDABD5460}" type="slidenum">
              <a:rPr lang="fr-FR" smtClean="0"/>
              <a:t>‹N°›</a:t>
            </a:fld>
            <a:endParaRPr lang="fr-FR"/>
          </a:p>
        </p:txBody>
      </p:sp>
    </p:spTree>
    <p:extLst>
      <p:ext uri="{BB962C8B-B14F-4D97-AF65-F5344CB8AC3E}">
        <p14:creationId xmlns:p14="http://schemas.microsoft.com/office/powerpoint/2010/main" val="18110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938194" y="7006700"/>
            <a:ext cx="2405658" cy="402483"/>
          </a:xfrm>
          <a:prstGeom prst="rect">
            <a:avLst/>
          </a:prstGeom>
        </p:spPr>
        <p:txBody>
          <a:bodyPr vert="horz" lIns="91440" tIns="45720" rIns="91440" bIns="45720" rtlCol="0" anchor="ctr"/>
          <a:lstStyle>
            <a:lvl1pPr algn="r">
              <a:defRPr sz="1200" b="0" i="0">
                <a:solidFill>
                  <a:srgbClr val="17324B"/>
                </a:solidFill>
                <a:latin typeface="Jost" pitchFamily="2" charset="77"/>
                <a:ea typeface="Jost" pitchFamily="2" charset="77"/>
              </a:defRPr>
            </a:lvl1pPr>
          </a:lstStyle>
          <a:p>
            <a:fld id="{762342CF-B6B4-1749-BE13-BD0DDABD5460}" type="slidenum">
              <a:rPr lang="fr-FR" smtClean="0"/>
              <a:pPr/>
              <a:t>‹N°›</a:t>
            </a:fld>
            <a:endParaRPr lang="fr-FR" dirty="0"/>
          </a:p>
        </p:txBody>
      </p:sp>
    </p:spTree>
    <p:extLst>
      <p:ext uri="{BB962C8B-B14F-4D97-AF65-F5344CB8AC3E}">
        <p14:creationId xmlns:p14="http://schemas.microsoft.com/office/powerpoint/2010/main" val="1152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image" Target="../media/image27.tiff"/><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image" Target="../media/image30.tiff"/><Relationship Id="rId10" Type="http://schemas.openxmlformats.org/officeDocument/2006/relationships/image" Target="../media/image9.png"/><Relationship Id="rId4" Type="http://schemas.openxmlformats.org/officeDocument/2006/relationships/image" Target="../media/image29.tiff"/><Relationship Id="rId9"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hyperlink" Target="http://www.groupejenome.fr/" TargetMode="Externa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6FF6E33-D05B-B544-99A9-A2BFE1C0312C}"/>
              </a:ext>
            </a:extLst>
          </p:cNvPr>
          <p:cNvPicPr>
            <a:picLocks noChangeAspect="1"/>
          </p:cNvPicPr>
          <p:nvPr/>
        </p:nvPicPr>
        <p:blipFill rotWithShape="1">
          <a:blip r:embed="rId2"/>
          <a:srcRect l="1" t="12012" r="1" b="12012"/>
          <a:stretch/>
        </p:blipFill>
        <p:spPr>
          <a:xfrm>
            <a:off x="0" y="0"/>
            <a:ext cx="10692000" cy="7560000"/>
          </a:xfrm>
          <a:prstGeom prst="rect">
            <a:avLst/>
          </a:prstGeom>
        </p:spPr>
      </p:pic>
      <p:pic>
        <p:nvPicPr>
          <p:cNvPr id="9" name="Image 8">
            <a:extLst>
              <a:ext uri="{FF2B5EF4-FFF2-40B4-BE49-F238E27FC236}">
                <a16:creationId xmlns:a16="http://schemas.microsoft.com/office/drawing/2014/main" id="{2B57636E-1187-8640-8A28-C90D7651E4FD}"/>
              </a:ext>
            </a:extLst>
          </p:cNvPr>
          <p:cNvPicPr>
            <a:picLocks noChangeAspect="1"/>
          </p:cNvPicPr>
          <p:nvPr/>
        </p:nvPicPr>
        <p:blipFill rotWithShape="1">
          <a:blip r:embed="rId3"/>
          <a:srcRect/>
          <a:stretch/>
        </p:blipFill>
        <p:spPr>
          <a:xfrm>
            <a:off x="0" y="1587"/>
            <a:ext cx="10692000" cy="7560000"/>
          </a:xfrm>
          <a:prstGeom prst="rect">
            <a:avLst/>
          </a:prstGeom>
        </p:spPr>
      </p:pic>
      <p:sp>
        <p:nvSpPr>
          <p:cNvPr id="2" name="Rectangle 1">
            <a:extLst>
              <a:ext uri="{FF2B5EF4-FFF2-40B4-BE49-F238E27FC236}">
                <a16:creationId xmlns:a16="http://schemas.microsoft.com/office/drawing/2014/main" id="{32CBBA19-46D1-3F44-AC69-1747F0EECFEC}"/>
              </a:ext>
            </a:extLst>
          </p:cNvPr>
          <p:cNvSpPr/>
          <p:nvPr/>
        </p:nvSpPr>
        <p:spPr>
          <a:xfrm>
            <a:off x="8424532" y="2636351"/>
            <a:ext cx="2016224" cy="523220"/>
          </a:xfrm>
          <a:prstGeom prst="rect">
            <a:avLst/>
          </a:prstGeom>
        </p:spPr>
        <p:txBody>
          <a:bodyPr wrap="square">
            <a:spAutoFit/>
          </a:bodyPr>
          <a:lstStyle/>
          <a:p>
            <a:pPr algn="r" defTabSz="1007943">
              <a:defRPr/>
            </a:pPr>
            <a:r>
              <a:rPr lang="fr-FR" sz="2800" dirty="0">
                <a:solidFill>
                  <a:schemeClr val="bg1"/>
                </a:solidFill>
                <a:latin typeface="Jost" pitchFamily="2" charset="77"/>
                <a:ea typeface="Jost" pitchFamily="2" charset="77"/>
                <a:cs typeface="Arial Black" panose="020B0604020202020204" pitchFamily="34" charset="0"/>
              </a:rPr>
              <a:t>ÉTAMPES</a:t>
            </a:r>
          </a:p>
        </p:txBody>
      </p:sp>
      <p:pic>
        <p:nvPicPr>
          <p:cNvPr id="11" name="Image 10">
            <a:extLst>
              <a:ext uri="{FF2B5EF4-FFF2-40B4-BE49-F238E27FC236}">
                <a16:creationId xmlns:a16="http://schemas.microsoft.com/office/drawing/2014/main" id="{A48BA555-BC4B-4048-99B1-96FDA5862598}"/>
              </a:ext>
            </a:extLst>
          </p:cNvPr>
          <p:cNvPicPr>
            <a:picLocks noChangeAspect="1"/>
          </p:cNvPicPr>
          <p:nvPr/>
        </p:nvPicPr>
        <p:blipFill>
          <a:blip r:embed="rId4"/>
          <a:stretch>
            <a:fillRect/>
          </a:stretch>
        </p:blipFill>
        <p:spPr>
          <a:xfrm>
            <a:off x="161330" y="6660157"/>
            <a:ext cx="3006188" cy="635110"/>
          </a:xfrm>
          <a:prstGeom prst="rect">
            <a:avLst/>
          </a:prstGeom>
        </p:spPr>
      </p:pic>
      <p:sp>
        <p:nvSpPr>
          <p:cNvPr id="12" name="ZoneTexte 11">
            <a:extLst>
              <a:ext uri="{FF2B5EF4-FFF2-40B4-BE49-F238E27FC236}">
                <a16:creationId xmlns:a16="http://schemas.microsoft.com/office/drawing/2014/main" id="{F60DDF8B-07D2-1E4E-BB68-DC1623B5532C}"/>
              </a:ext>
            </a:extLst>
          </p:cNvPr>
          <p:cNvSpPr txBox="1"/>
          <p:nvPr/>
        </p:nvSpPr>
        <p:spPr>
          <a:xfrm>
            <a:off x="5526000" y="1566000"/>
            <a:ext cx="3632400" cy="415498"/>
          </a:xfrm>
          <a:prstGeom prst="rect">
            <a:avLst/>
          </a:prstGeom>
          <a:noFill/>
        </p:spPr>
        <p:txBody>
          <a:bodyPr wrap="square" rtlCol="0">
            <a:spAutoFit/>
          </a:bodyPr>
          <a:lstStyle/>
          <a:p>
            <a:r>
              <a:rPr lang="fr-FR" sz="2100" b="1" dirty="0">
                <a:solidFill>
                  <a:schemeClr val="bg1"/>
                </a:solidFill>
                <a:latin typeface="Jost*" pitchFamily="2" charset="77"/>
                <a:ea typeface="Jost*" pitchFamily="2" charset="77"/>
                <a:cs typeface="Arial Black" panose="020B0604020202020204" pitchFamily="34" charset="0"/>
              </a:rPr>
              <a:t>MÉMOIRE TECHNIQUE</a:t>
            </a:r>
          </a:p>
        </p:txBody>
      </p:sp>
      <p:sp>
        <p:nvSpPr>
          <p:cNvPr id="44" name="ZoneTexte 43">
            <a:extLst>
              <a:ext uri="{FF2B5EF4-FFF2-40B4-BE49-F238E27FC236}">
                <a16:creationId xmlns:a16="http://schemas.microsoft.com/office/drawing/2014/main" id="{DB97E1BD-B83A-F342-8D7F-38F5B011DF32}"/>
              </a:ext>
            </a:extLst>
          </p:cNvPr>
          <p:cNvSpPr txBox="1"/>
          <p:nvPr/>
        </p:nvSpPr>
        <p:spPr>
          <a:xfrm>
            <a:off x="6768348" y="3345895"/>
            <a:ext cx="3672408" cy="1200329"/>
          </a:xfrm>
          <a:prstGeom prst="rect">
            <a:avLst/>
          </a:prstGeom>
          <a:noFill/>
        </p:spPr>
        <p:txBody>
          <a:bodyPr wrap="square">
            <a:spAutoFit/>
          </a:bodyPr>
          <a:lstStyle/>
          <a:p>
            <a:pPr algn="r" defTabSz="1007943">
              <a:defRPr/>
            </a:pPr>
            <a:r>
              <a:rPr lang="fr-FR" sz="1800" dirty="0">
                <a:solidFill>
                  <a:schemeClr val="bg1"/>
                </a:solidFill>
                <a:latin typeface="Jost" pitchFamily="2" charset="77"/>
                <a:ea typeface="Jost" pitchFamily="2" charset="77"/>
                <a:cs typeface="Arial Black" panose="020B0604020202020204" pitchFamily="34" charset="0"/>
              </a:rPr>
              <a:t>Conception </a:t>
            </a:r>
            <a:br>
              <a:rPr lang="fr-FR" sz="1800" dirty="0">
                <a:solidFill>
                  <a:schemeClr val="bg1"/>
                </a:solidFill>
                <a:latin typeface="Jost" pitchFamily="2" charset="77"/>
                <a:ea typeface="Jost" pitchFamily="2" charset="77"/>
                <a:cs typeface="Arial Black" panose="020B0604020202020204" pitchFamily="34" charset="0"/>
              </a:rPr>
            </a:br>
            <a:r>
              <a:rPr lang="fr-FR" sz="1800" dirty="0">
                <a:solidFill>
                  <a:schemeClr val="bg1"/>
                </a:solidFill>
                <a:latin typeface="Jost" pitchFamily="2" charset="77"/>
                <a:ea typeface="Jost" pitchFamily="2" charset="77"/>
                <a:cs typeface="Arial Black" panose="020B0604020202020204" pitchFamily="34" charset="0"/>
              </a:rPr>
              <a:t>et réalisation graphique </a:t>
            </a:r>
            <a:br>
              <a:rPr lang="fr-FR" sz="1800" dirty="0">
                <a:solidFill>
                  <a:schemeClr val="bg1"/>
                </a:solidFill>
                <a:latin typeface="Jost" pitchFamily="2" charset="77"/>
                <a:ea typeface="Jost" pitchFamily="2" charset="77"/>
                <a:cs typeface="Arial Black" panose="020B0604020202020204" pitchFamily="34" charset="0"/>
              </a:rPr>
            </a:br>
            <a:r>
              <a:rPr lang="fr-FR" sz="1800" dirty="0">
                <a:solidFill>
                  <a:schemeClr val="bg1"/>
                </a:solidFill>
                <a:latin typeface="Jost" pitchFamily="2" charset="77"/>
                <a:ea typeface="Jost" pitchFamily="2" charset="77"/>
                <a:cs typeface="Arial Black" panose="020B0604020202020204" pitchFamily="34" charset="0"/>
              </a:rPr>
              <a:t>de divers supports </a:t>
            </a:r>
            <a:br>
              <a:rPr lang="fr-FR" sz="1800" dirty="0">
                <a:solidFill>
                  <a:schemeClr val="bg1"/>
                </a:solidFill>
                <a:latin typeface="Jost" pitchFamily="2" charset="77"/>
                <a:ea typeface="Jost" pitchFamily="2" charset="77"/>
                <a:cs typeface="Arial Black" panose="020B0604020202020204" pitchFamily="34" charset="0"/>
              </a:rPr>
            </a:br>
            <a:r>
              <a:rPr lang="fr-FR" sz="1800" dirty="0">
                <a:solidFill>
                  <a:schemeClr val="bg1"/>
                </a:solidFill>
                <a:latin typeface="Jost" pitchFamily="2" charset="77"/>
                <a:ea typeface="Jost" pitchFamily="2" charset="77"/>
                <a:cs typeface="Arial Black" panose="020B0604020202020204" pitchFamily="34" charset="0"/>
              </a:rPr>
              <a:t>de communication</a:t>
            </a:r>
          </a:p>
        </p:txBody>
      </p:sp>
      <p:cxnSp>
        <p:nvCxnSpPr>
          <p:cNvPr id="46" name="Connecteur droit 45">
            <a:extLst>
              <a:ext uri="{FF2B5EF4-FFF2-40B4-BE49-F238E27FC236}">
                <a16:creationId xmlns:a16="http://schemas.microsoft.com/office/drawing/2014/main" id="{22433201-45DA-4A41-A067-B7ACEAC30936}"/>
              </a:ext>
            </a:extLst>
          </p:cNvPr>
          <p:cNvCxnSpPr>
            <a:cxnSpLocks/>
          </p:cNvCxnSpPr>
          <p:nvPr/>
        </p:nvCxnSpPr>
        <p:spPr>
          <a:xfrm>
            <a:off x="10458474" y="6937007"/>
            <a:ext cx="0" cy="436669"/>
          </a:xfrm>
          <a:prstGeom prst="line">
            <a:avLst/>
          </a:prstGeom>
          <a:ln w="19050">
            <a:solidFill>
              <a:srgbClr val="ABCC3A"/>
            </a:solidFill>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B8977B20-A95A-8940-86B9-5C3371B524FF}"/>
              </a:ext>
            </a:extLst>
          </p:cNvPr>
          <p:cNvSpPr txBox="1"/>
          <p:nvPr/>
        </p:nvSpPr>
        <p:spPr>
          <a:xfrm>
            <a:off x="6960883" y="7040804"/>
            <a:ext cx="3312364" cy="261610"/>
          </a:xfrm>
          <a:prstGeom prst="rect">
            <a:avLst/>
          </a:prstGeom>
          <a:noFill/>
        </p:spPr>
        <p:txBody>
          <a:bodyPr wrap="square">
            <a:spAutoFit/>
          </a:bodyPr>
          <a:lstStyle/>
          <a:p>
            <a:pPr algn="r" defTabSz="1007943">
              <a:defRPr/>
            </a:pPr>
            <a:r>
              <a:rPr lang="fr-FR" sz="1100" dirty="0">
                <a:solidFill>
                  <a:srgbClr val="17324B"/>
                </a:solidFill>
                <a:latin typeface="Jost" pitchFamily="2" charset="77"/>
                <a:ea typeface="Jost" pitchFamily="2" charset="77"/>
                <a:cs typeface="Arial Black" panose="020B0604020202020204" pitchFamily="34" charset="0"/>
              </a:rPr>
              <a:t>10-12 Rue Mercure 91230 Montgeron</a:t>
            </a:r>
          </a:p>
        </p:txBody>
      </p:sp>
      <p:sp>
        <p:nvSpPr>
          <p:cNvPr id="10" name="ZoneTexte 9">
            <a:extLst>
              <a:ext uri="{FF2B5EF4-FFF2-40B4-BE49-F238E27FC236}">
                <a16:creationId xmlns:a16="http://schemas.microsoft.com/office/drawing/2014/main" id="{C06EE04C-E53B-A845-BA47-4DC832B1D7C1}"/>
              </a:ext>
            </a:extLst>
          </p:cNvPr>
          <p:cNvSpPr txBox="1"/>
          <p:nvPr/>
        </p:nvSpPr>
        <p:spPr>
          <a:xfrm>
            <a:off x="1169442" y="251445"/>
            <a:ext cx="2664296" cy="369332"/>
          </a:xfrm>
          <a:prstGeom prst="rect">
            <a:avLst/>
          </a:prstGeom>
          <a:noFill/>
        </p:spPr>
        <p:txBody>
          <a:bodyPr wrap="square">
            <a:spAutoFit/>
          </a:bodyPr>
          <a:lstStyle/>
          <a:p>
            <a:pPr defTabSz="1007943">
              <a:defRPr/>
            </a:pPr>
            <a:r>
              <a:rPr lang="fr-FR" sz="1800" dirty="0">
                <a:solidFill>
                  <a:srgbClr val="17324B"/>
                </a:solidFill>
                <a:latin typeface="Jost" pitchFamily="2" charset="77"/>
                <a:ea typeface="Jost" pitchFamily="2" charset="77"/>
                <a:cs typeface="Arial Black" panose="020B0604020202020204" pitchFamily="34" charset="0"/>
              </a:rPr>
              <a:t>16 SEPTEMBRE 2022</a:t>
            </a:r>
          </a:p>
        </p:txBody>
      </p:sp>
    </p:spTree>
    <p:extLst>
      <p:ext uri="{BB962C8B-B14F-4D97-AF65-F5344CB8AC3E}">
        <p14:creationId xmlns:p14="http://schemas.microsoft.com/office/powerpoint/2010/main" val="1525899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AF6E12-A623-BB45-BAA0-E3F95EE22337}"/>
              </a:ext>
            </a:extLst>
          </p:cNvPr>
          <p:cNvPicPr>
            <a:picLocks noChangeAspect="1"/>
          </p:cNvPicPr>
          <p:nvPr/>
        </p:nvPicPr>
        <p:blipFill rotWithShape="1">
          <a:blip r:embed="rId2"/>
          <a:srcRect l="-52" t="-21" r="52" b="21"/>
          <a:stretch/>
        </p:blipFill>
        <p:spPr>
          <a:xfrm>
            <a:off x="0" y="0"/>
            <a:ext cx="10680700" cy="7556500"/>
          </a:xfrm>
          <a:prstGeom prst="rect">
            <a:avLst/>
          </a:prstGeom>
        </p:spPr>
      </p:pic>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latin typeface="Jost" pitchFamily="2" charset="77"/>
              </a:rPr>
              <a:pPr/>
              <a:t>10</a:t>
            </a:fld>
            <a:endParaRPr lang="fr-FR" dirty="0">
              <a:latin typeface="Jost" pitchFamily="2" charset="77"/>
            </a:endParaRPr>
          </a:p>
        </p:txBody>
      </p:sp>
      <p:sp>
        <p:nvSpPr>
          <p:cNvPr id="46" name="Rectangle 45">
            <a:extLst>
              <a:ext uri="{FF2B5EF4-FFF2-40B4-BE49-F238E27FC236}">
                <a16:creationId xmlns:a16="http://schemas.microsoft.com/office/drawing/2014/main" id="{F020D386-FAD4-6943-B3B5-FEF693640D49}"/>
              </a:ext>
            </a:extLst>
          </p:cNvPr>
          <p:cNvSpPr/>
          <p:nvPr/>
        </p:nvSpPr>
        <p:spPr>
          <a:xfrm>
            <a:off x="4337794" y="154395"/>
            <a:ext cx="5028941" cy="646331"/>
          </a:xfrm>
          <a:prstGeom prst="rect">
            <a:avLst/>
          </a:prstGeom>
        </p:spPr>
        <p:txBody>
          <a:bodyPr wrap="none">
            <a:spAutoFit/>
          </a:bodyPr>
          <a:lstStyle/>
          <a:p>
            <a:pPr lvl="0">
              <a:defRPr/>
            </a:pPr>
            <a:r>
              <a:rPr lang="fr-FR" sz="3600" dirty="0">
                <a:solidFill>
                  <a:srgbClr val="17324B"/>
                </a:solidFill>
                <a:latin typeface="Jost" pitchFamily="2" charset="77"/>
                <a:ea typeface="Jost" pitchFamily="2" charset="77"/>
                <a:cs typeface="Arial Black" panose="020B0604020202020204" pitchFamily="34" charset="0"/>
              </a:rPr>
              <a:t>EVOLUTION EFFECTIFS </a:t>
            </a:r>
          </a:p>
        </p:txBody>
      </p:sp>
      <p:graphicFrame>
        <p:nvGraphicFramePr>
          <p:cNvPr id="13" name="Tableau 12">
            <a:extLst>
              <a:ext uri="{FF2B5EF4-FFF2-40B4-BE49-F238E27FC236}">
                <a16:creationId xmlns:a16="http://schemas.microsoft.com/office/drawing/2014/main" id="{B2EF9C16-4565-A041-9E6A-74C55D3CCF21}"/>
              </a:ext>
            </a:extLst>
          </p:cNvPr>
          <p:cNvGraphicFramePr>
            <a:graphicFrameLocks noGrp="1"/>
          </p:cNvGraphicFramePr>
          <p:nvPr>
            <p:extLst>
              <p:ext uri="{D42A27DB-BD31-4B8C-83A1-F6EECF244321}">
                <p14:modId xmlns:p14="http://schemas.microsoft.com/office/powerpoint/2010/main" val="469834321"/>
              </p:ext>
            </p:extLst>
          </p:nvPr>
        </p:nvGraphicFramePr>
        <p:xfrm>
          <a:off x="4445712" y="755196"/>
          <a:ext cx="5976663" cy="2952633"/>
        </p:xfrm>
        <a:graphic>
          <a:graphicData uri="http://schemas.openxmlformats.org/drawingml/2006/table">
            <a:tbl>
              <a:tblPr firstRow="1" firstCol="1" lastRow="1" lastCol="1" bandRow="1" bandCol="1">
                <a:tableStyleId>{5C22544A-7EE6-4342-B048-85BDC9FD1C3A}</a:tableStyleId>
              </a:tblPr>
              <a:tblGrid>
                <a:gridCol w="2701542">
                  <a:extLst>
                    <a:ext uri="{9D8B030D-6E8A-4147-A177-3AD203B41FA5}">
                      <a16:colId xmlns:a16="http://schemas.microsoft.com/office/drawing/2014/main" val="3743536826"/>
                    </a:ext>
                  </a:extLst>
                </a:gridCol>
                <a:gridCol w="964837">
                  <a:extLst>
                    <a:ext uri="{9D8B030D-6E8A-4147-A177-3AD203B41FA5}">
                      <a16:colId xmlns:a16="http://schemas.microsoft.com/office/drawing/2014/main" val="2736665536"/>
                    </a:ext>
                  </a:extLst>
                </a:gridCol>
                <a:gridCol w="1014139">
                  <a:extLst>
                    <a:ext uri="{9D8B030D-6E8A-4147-A177-3AD203B41FA5}">
                      <a16:colId xmlns:a16="http://schemas.microsoft.com/office/drawing/2014/main" val="2993710643"/>
                    </a:ext>
                  </a:extLst>
                </a:gridCol>
                <a:gridCol w="1296145">
                  <a:extLst>
                    <a:ext uri="{9D8B030D-6E8A-4147-A177-3AD203B41FA5}">
                      <a16:colId xmlns:a16="http://schemas.microsoft.com/office/drawing/2014/main" val="3813537199"/>
                    </a:ext>
                  </a:extLst>
                </a:gridCol>
              </a:tblGrid>
              <a:tr h="273699">
                <a:tc>
                  <a:txBody>
                    <a:bodyPr/>
                    <a:lstStyle/>
                    <a:p>
                      <a:pPr marL="23495" algn="l">
                        <a:spcBef>
                          <a:spcPts val="255"/>
                        </a:spcBef>
                        <a:spcAft>
                          <a:spcPts val="0"/>
                        </a:spcAft>
                      </a:pPr>
                      <a:r>
                        <a:rPr lang="en-US" sz="1050" dirty="0" err="1">
                          <a:effectLst/>
                          <a:latin typeface="Jost" pitchFamily="2" charset="77"/>
                          <a:ea typeface="Jost" pitchFamily="2" charset="77"/>
                        </a:rPr>
                        <a:t>Secteurs</a:t>
                      </a:r>
                      <a:r>
                        <a:rPr lang="en-US" sz="1050" spc="-40" dirty="0">
                          <a:effectLst/>
                          <a:latin typeface="Jost" pitchFamily="2" charset="77"/>
                          <a:ea typeface="Jost" pitchFamily="2" charset="77"/>
                        </a:rPr>
                        <a:t> </a:t>
                      </a:r>
                      <a:r>
                        <a:rPr lang="en-US" sz="1050" dirty="0">
                          <a:effectLst/>
                          <a:latin typeface="Jost" pitchFamily="2" charset="77"/>
                          <a:ea typeface="Jost" pitchFamily="2" charset="77"/>
                        </a:rPr>
                        <a:t>/</a:t>
                      </a:r>
                      <a:r>
                        <a:rPr lang="en-US" sz="1050" spc="-40" dirty="0">
                          <a:effectLst/>
                          <a:latin typeface="Jost" pitchFamily="2" charset="77"/>
                          <a:ea typeface="Jost" pitchFamily="2" charset="77"/>
                        </a:rPr>
                        <a:t> </a:t>
                      </a:r>
                      <a:r>
                        <a:rPr lang="en-US" sz="1050" dirty="0" err="1">
                          <a:effectLst/>
                          <a:latin typeface="Jost" pitchFamily="2" charset="77"/>
                          <a:ea typeface="Jost" pitchFamily="2" charset="77"/>
                        </a:rPr>
                        <a:t>Catégories</a:t>
                      </a:r>
                      <a:endParaRPr lang="fr-FR" sz="1100" dirty="0">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tc>
                  <a:txBody>
                    <a:bodyPr/>
                    <a:lstStyle/>
                    <a:p>
                      <a:pPr marL="23495" algn="ctr">
                        <a:spcBef>
                          <a:spcPts val="255"/>
                        </a:spcBef>
                        <a:spcAft>
                          <a:spcPts val="0"/>
                        </a:spcAft>
                      </a:pPr>
                      <a:r>
                        <a:rPr lang="en-US" sz="1050" dirty="0">
                          <a:effectLst/>
                          <a:latin typeface="Jost" pitchFamily="2" charset="77"/>
                          <a:ea typeface="Jost" pitchFamily="2" charset="77"/>
                        </a:rPr>
                        <a:t>2017-2018</a:t>
                      </a:r>
                      <a:endParaRPr lang="fr-FR" sz="1100" dirty="0">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tc>
                  <a:txBody>
                    <a:bodyPr/>
                    <a:lstStyle/>
                    <a:p>
                      <a:pPr marL="23495" algn="ctr">
                        <a:spcBef>
                          <a:spcPts val="255"/>
                        </a:spcBef>
                        <a:spcAft>
                          <a:spcPts val="0"/>
                        </a:spcAft>
                      </a:pPr>
                      <a:r>
                        <a:rPr lang="en-US" sz="1050">
                          <a:effectLst/>
                          <a:latin typeface="Jost" pitchFamily="2" charset="77"/>
                          <a:ea typeface="Jost" pitchFamily="2" charset="77"/>
                        </a:rPr>
                        <a:t>2018-2019</a:t>
                      </a:r>
                      <a:endParaRPr lang="fr-FR" sz="1100">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tc>
                  <a:txBody>
                    <a:bodyPr/>
                    <a:lstStyle/>
                    <a:p>
                      <a:pPr marL="23495" algn="ctr">
                        <a:spcBef>
                          <a:spcPts val="255"/>
                        </a:spcBef>
                        <a:spcAft>
                          <a:spcPts val="0"/>
                        </a:spcAft>
                      </a:pPr>
                      <a:r>
                        <a:rPr lang="en-US" sz="1050" dirty="0">
                          <a:effectLst/>
                          <a:latin typeface="Jost" pitchFamily="2" charset="77"/>
                          <a:ea typeface="Jost" pitchFamily="2" charset="77"/>
                        </a:rPr>
                        <a:t>2019-2020</a:t>
                      </a:r>
                      <a:endParaRPr lang="fr-FR" sz="1100" dirty="0">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extLst>
                  <a:ext uri="{0D108BD9-81ED-4DB2-BD59-A6C34878D82A}">
                    <a16:rowId xmlns:a16="http://schemas.microsoft.com/office/drawing/2014/main" val="1521617570"/>
                  </a:ext>
                </a:extLst>
              </a:tr>
              <a:tr h="223495">
                <a:tc>
                  <a:txBody>
                    <a:bodyPr/>
                    <a:lstStyle/>
                    <a:p>
                      <a:pPr marL="23495">
                        <a:lnSpc>
                          <a:spcPts val="1165"/>
                        </a:lnSpc>
                      </a:pPr>
                      <a:r>
                        <a:rPr lang="en-US" sz="1050" dirty="0" err="1">
                          <a:solidFill>
                            <a:srgbClr val="002060"/>
                          </a:solidFill>
                          <a:effectLst/>
                          <a:latin typeface="Jost" pitchFamily="2" charset="77"/>
                          <a:ea typeface="Jost" pitchFamily="2" charset="77"/>
                        </a:rPr>
                        <a:t>Equipe</a:t>
                      </a:r>
                      <a:r>
                        <a:rPr lang="en-US" sz="1050" spc="-35" dirty="0">
                          <a:solidFill>
                            <a:srgbClr val="002060"/>
                          </a:solidFill>
                          <a:effectLst/>
                          <a:latin typeface="Jost" pitchFamily="2" charset="77"/>
                          <a:ea typeface="Jost" pitchFamily="2" charset="77"/>
                        </a:rPr>
                        <a:t> </a:t>
                      </a:r>
                      <a:r>
                        <a:rPr lang="en-US" sz="1050" dirty="0">
                          <a:solidFill>
                            <a:srgbClr val="002060"/>
                          </a:solidFill>
                          <a:effectLst/>
                          <a:latin typeface="Jost" pitchFamily="2" charset="77"/>
                          <a:ea typeface="Jost" pitchFamily="2" charset="77"/>
                        </a:rPr>
                        <a:t>de</a:t>
                      </a:r>
                      <a:r>
                        <a:rPr lang="en-US" sz="1050" spc="-35" dirty="0">
                          <a:solidFill>
                            <a:srgbClr val="002060"/>
                          </a:solidFill>
                          <a:effectLst/>
                          <a:latin typeface="Jost" pitchFamily="2" charset="77"/>
                          <a:ea typeface="Jost" pitchFamily="2" charset="77"/>
                        </a:rPr>
                        <a:t> </a:t>
                      </a:r>
                      <a:r>
                        <a:rPr lang="en-US" sz="1050" dirty="0">
                          <a:solidFill>
                            <a:srgbClr val="002060"/>
                          </a:solidFill>
                          <a:effectLst/>
                          <a:latin typeface="Jost" pitchFamily="2" charset="77"/>
                          <a:ea typeface="Jost" pitchFamily="2" charset="77"/>
                        </a:rPr>
                        <a:t>Direction</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R w="12700" cmpd="sng">
                      <a:noFill/>
                    </a:lnR>
                    <a:solidFill>
                      <a:schemeClr val="accent1">
                        <a:lumMod val="20000"/>
                        <a:lumOff val="80000"/>
                      </a:schemeClr>
                    </a:solidFill>
                  </a:tcPr>
                </a:tc>
                <a:tc>
                  <a:txBody>
                    <a:bodyPr/>
                    <a:lstStyle/>
                    <a:p>
                      <a:pPr marR="8890" algn="ctr">
                        <a:lnSpc>
                          <a:spcPts val="1165"/>
                        </a:lnSpc>
                      </a:pPr>
                      <a:r>
                        <a:rPr lang="en-US" sz="1050">
                          <a:solidFill>
                            <a:srgbClr val="002060"/>
                          </a:solidFill>
                          <a:effectLst/>
                          <a:latin typeface="Jost" pitchFamily="2" charset="77"/>
                          <a:ea typeface="Jost" pitchFamily="2" charset="77"/>
                        </a:rPr>
                        <a:t>9</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solidFill>
                      <a:schemeClr val="accent1">
                        <a:lumMod val="20000"/>
                        <a:lumOff val="80000"/>
                      </a:schemeClr>
                    </a:solidFill>
                  </a:tcPr>
                </a:tc>
                <a:tc>
                  <a:txBody>
                    <a:bodyPr/>
                    <a:lstStyle/>
                    <a:p>
                      <a:pPr marR="8890" algn="ctr">
                        <a:lnSpc>
                          <a:spcPts val="1165"/>
                        </a:lnSpc>
                      </a:pPr>
                      <a:r>
                        <a:rPr lang="en-US" sz="1050">
                          <a:solidFill>
                            <a:srgbClr val="002060"/>
                          </a:solidFill>
                          <a:effectLst/>
                          <a:latin typeface="Jost" pitchFamily="2" charset="77"/>
                          <a:ea typeface="Jost" pitchFamily="2" charset="77"/>
                        </a:rPr>
                        <a:t>8</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8</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2002770692"/>
                  </a:ext>
                </a:extLst>
              </a:tr>
              <a:tr h="217693">
                <a:tc>
                  <a:txBody>
                    <a:bodyPr/>
                    <a:lstStyle/>
                    <a:p>
                      <a:pPr marL="23495">
                        <a:lnSpc>
                          <a:spcPts val="1165"/>
                        </a:lnSpc>
                      </a:pPr>
                      <a:r>
                        <a:rPr lang="en-US" sz="1050">
                          <a:solidFill>
                            <a:srgbClr val="002060"/>
                          </a:solidFill>
                          <a:effectLst/>
                          <a:latin typeface="Jost" pitchFamily="2" charset="77"/>
                          <a:ea typeface="Jost" pitchFamily="2" charset="77"/>
                        </a:rPr>
                        <a:t>Commercial</a:t>
                      </a:r>
                      <a:r>
                        <a:rPr lang="en-US" sz="1050" spc="-55">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et</a:t>
                      </a:r>
                      <a:r>
                        <a:rPr lang="en-US" sz="1050" spc="-55">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Devis</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255" algn="ctr">
                        <a:lnSpc>
                          <a:spcPts val="1165"/>
                        </a:lnSpc>
                      </a:pPr>
                      <a:r>
                        <a:rPr lang="en-US" sz="1050">
                          <a:solidFill>
                            <a:srgbClr val="002060"/>
                          </a:solidFill>
                          <a:effectLst/>
                          <a:latin typeface="Jost" pitchFamily="2" charset="77"/>
                          <a:ea typeface="Jost" pitchFamily="2" charset="77"/>
                        </a:rPr>
                        <a:t>11</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255" algn="ctr">
                        <a:lnSpc>
                          <a:spcPts val="1165"/>
                        </a:lnSpc>
                      </a:pPr>
                      <a:r>
                        <a:rPr lang="en-US" sz="1050">
                          <a:solidFill>
                            <a:srgbClr val="002060"/>
                          </a:solidFill>
                          <a:effectLst/>
                          <a:latin typeface="Jost" pitchFamily="2" charset="77"/>
                          <a:ea typeface="Jost" pitchFamily="2" charset="77"/>
                        </a:rPr>
                        <a:t>14</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255" algn="ctr">
                        <a:lnSpc>
                          <a:spcPts val="1165"/>
                        </a:lnSpc>
                      </a:pPr>
                      <a:r>
                        <a:rPr lang="en-US" sz="1050" dirty="0">
                          <a:solidFill>
                            <a:srgbClr val="002060"/>
                          </a:solidFill>
                          <a:effectLst/>
                          <a:latin typeface="Jost" pitchFamily="2" charset="77"/>
                          <a:ea typeface="Jost" pitchFamily="2" charset="77"/>
                        </a:rPr>
                        <a:t>14</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625711483"/>
                  </a:ext>
                </a:extLst>
              </a:tr>
              <a:tr h="220593">
                <a:tc>
                  <a:txBody>
                    <a:bodyPr/>
                    <a:lstStyle/>
                    <a:p>
                      <a:pPr marL="23495">
                        <a:lnSpc>
                          <a:spcPts val="1165"/>
                        </a:lnSpc>
                      </a:pPr>
                      <a:r>
                        <a:rPr lang="fr-FR" sz="1050" dirty="0">
                          <a:solidFill>
                            <a:srgbClr val="002060"/>
                          </a:solidFill>
                          <a:effectLst/>
                          <a:latin typeface="Jost" pitchFamily="2" charset="77"/>
                          <a:ea typeface="Jost" pitchFamily="2" charset="77"/>
                        </a:rPr>
                        <a:t>Gestion</a:t>
                      </a:r>
                      <a:r>
                        <a:rPr lang="fr-FR" sz="1050" spc="5" dirty="0">
                          <a:solidFill>
                            <a:srgbClr val="002060"/>
                          </a:solidFill>
                          <a:effectLst/>
                          <a:latin typeface="Jost" pitchFamily="2" charset="77"/>
                          <a:ea typeface="Jost" pitchFamily="2" charset="77"/>
                        </a:rPr>
                        <a:t> </a:t>
                      </a:r>
                      <a:r>
                        <a:rPr lang="fr-FR" sz="1050" dirty="0">
                          <a:solidFill>
                            <a:srgbClr val="002060"/>
                          </a:solidFill>
                          <a:effectLst/>
                          <a:latin typeface="Jost" pitchFamily="2" charset="77"/>
                          <a:ea typeface="Jost" pitchFamily="2" charset="77"/>
                        </a:rPr>
                        <a:t>de</a:t>
                      </a:r>
                      <a:r>
                        <a:rPr lang="fr-FR" sz="1050" spc="10" dirty="0">
                          <a:solidFill>
                            <a:srgbClr val="002060"/>
                          </a:solidFill>
                          <a:effectLst/>
                          <a:latin typeface="Jost" pitchFamily="2" charset="77"/>
                          <a:ea typeface="Jost" pitchFamily="2" charset="77"/>
                        </a:rPr>
                        <a:t> </a:t>
                      </a:r>
                      <a:r>
                        <a:rPr lang="fr-FR" sz="1050" dirty="0">
                          <a:solidFill>
                            <a:srgbClr val="002060"/>
                          </a:solidFill>
                          <a:effectLst/>
                          <a:latin typeface="Jost" pitchFamily="2" charset="77"/>
                          <a:ea typeface="Jost" pitchFamily="2" charset="77"/>
                        </a:rPr>
                        <a:t>projet</a:t>
                      </a:r>
                      <a:r>
                        <a:rPr lang="fr-FR" sz="1050" spc="10" dirty="0">
                          <a:solidFill>
                            <a:srgbClr val="002060"/>
                          </a:solidFill>
                          <a:effectLst/>
                          <a:latin typeface="Jost" pitchFamily="2" charset="77"/>
                          <a:ea typeface="Jost" pitchFamily="2" charset="77"/>
                        </a:rPr>
                        <a:t> </a:t>
                      </a:r>
                      <a:r>
                        <a:rPr lang="fr-FR" sz="1050" dirty="0">
                          <a:solidFill>
                            <a:srgbClr val="002060"/>
                          </a:solidFill>
                          <a:effectLst/>
                          <a:latin typeface="Jost" pitchFamily="2" charset="77"/>
                          <a:ea typeface="Jost" pitchFamily="2" charset="77"/>
                        </a:rPr>
                        <a:t>et</a:t>
                      </a:r>
                      <a:r>
                        <a:rPr lang="fr-FR" sz="1050" spc="5" dirty="0">
                          <a:solidFill>
                            <a:srgbClr val="002060"/>
                          </a:solidFill>
                          <a:effectLst/>
                          <a:latin typeface="Jost" pitchFamily="2" charset="77"/>
                          <a:ea typeface="Jost" pitchFamily="2" charset="77"/>
                        </a:rPr>
                        <a:t> </a:t>
                      </a:r>
                      <a:r>
                        <a:rPr lang="fr-FR" sz="1050" dirty="0">
                          <a:solidFill>
                            <a:srgbClr val="002060"/>
                          </a:solidFill>
                          <a:effectLst/>
                          <a:latin typeface="Jost" pitchFamily="2" charset="77"/>
                          <a:ea typeface="Jost" pitchFamily="2" charset="77"/>
                        </a:rPr>
                        <a:t>fabrication</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255" algn="ctr">
                        <a:lnSpc>
                          <a:spcPts val="1165"/>
                        </a:lnSpc>
                      </a:pPr>
                      <a:r>
                        <a:rPr lang="en-US" sz="1050">
                          <a:solidFill>
                            <a:srgbClr val="002060"/>
                          </a:solidFill>
                          <a:effectLst/>
                          <a:latin typeface="Jost" pitchFamily="2" charset="77"/>
                          <a:ea typeface="Jost" pitchFamily="2" charset="77"/>
                        </a:rPr>
                        <a:t>11</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255" algn="ctr">
                        <a:lnSpc>
                          <a:spcPts val="1165"/>
                        </a:lnSpc>
                      </a:pPr>
                      <a:r>
                        <a:rPr lang="en-US" sz="1050">
                          <a:solidFill>
                            <a:srgbClr val="002060"/>
                          </a:solidFill>
                          <a:effectLst/>
                          <a:latin typeface="Jost" pitchFamily="2" charset="77"/>
                          <a:ea typeface="Jost" pitchFamily="2" charset="77"/>
                        </a:rPr>
                        <a:t>13</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255" algn="ctr">
                        <a:lnSpc>
                          <a:spcPts val="1165"/>
                        </a:lnSpc>
                      </a:pPr>
                      <a:r>
                        <a:rPr lang="en-US" sz="1050" dirty="0">
                          <a:solidFill>
                            <a:srgbClr val="002060"/>
                          </a:solidFill>
                          <a:effectLst/>
                          <a:latin typeface="Jost" pitchFamily="2" charset="77"/>
                          <a:ea typeface="Jost" pitchFamily="2" charset="77"/>
                        </a:rPr>
                        <a:t>13</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3893789457"/>
                  </a:ext>
                </a:extLst>
              </a:tr>
              <a:tr h="243414">
                <a:tc>
                  <a:txBody>
                    <a:bodyPr/>
                    <a:lstStyle/>
                    <a:p>
                      <a:pPr marL="23495">
                        <a:lnSpc>
                          <a:spcPts val="1165"/>
                        </a:lnSpc>
                      </a:pPr>
                      <a:r>
                        <a:rPr lang="en-US" sz="1050" dirty="0" err="1">
                          <a:solidFill>
                            <a:srgbClr val="17324B"/>
                          </a:solidFill>
                          <a:effectLst/>
                          <a:latin typeface="Jost" pitchFamily="2" charset="77"/>
                          <a:ea typeface="Jost" pitchFamily="2" charset="77"/>
                        </a:rPr>
                        <a:t>Agence</a:t>
                      </a:r>
                      <a:r>
                        <a:rPr lang="en-US" sz="1050" spc="-35" dirty="0">
                          <a:solidFill>
                            <a:srgbClr val="17324B"/>
                          </a:solidFill>
                          <a:effectLst/>
                          <a:latin typeface="Jost" pitchFamily="2" charset="77"/>
                          <a:ea typeface="Jost" pitchFamily="2" charset="77"/>
                        </a:rPr>
                        <a:t> </a:t>
                      </a:r>
                      <a:r>
                        <a:rPr lang="en-US" sz="1050" dirty="0">
                          <a:solidFill>
                            <a:srgbClr val="17324B"/>
                          </a:solidFill>
                          <a:effectLst/>
                          <a:latin typeface="Jost" pitchFamily="2" charset="77"/>
                          <a:ea typeface="Jost" pitchFamily="2" charset="77"/>
                        </a:rPr>
                        <a:t>de</a:t>
                      </a:r>
                      <a:r>
                        <a:rPr lang="en-US" sz="1050" spc="-35" dirty="0">
                          <a:solidFill>
                            <a:srgbClr val="17324B"/>
                          </a:solidFill>
                          <a:effectLst/>
                          <a:latin typeface="Jost" pitchFamily="2" charset="77"/>
                          <a:ea typeface="Jost" pitchFamily="2" charset="77"/>
                        </a:rPr>
                        <a:t> </a:t>
                      </a:r>
                      <a:r>
                        <a:rPr lang="en-US" sz="1050" dirty="0">
                          <a:solidFill>
                            <a:srgbClr val="17324B"/>
                          </a:solidFill>
                          <a:effectLst/>
                          <a:latin typeface="Jost" pitchFamily="2" charset="77"/>
                          <a:ea typeface="Jost" pitchFamily="2" charset="77"/>
                        </a:rPr>
                        <a:t>communication</a:t>
                      </a:r>
                      <a:endParaRPr lang="fr-FR" sz="110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solidFill>
                      <a:srgbClr val="ABCC3A"/>
                    </a:solidFill>
                  </a:tcPr>
                </a:tc>
                <a:tc>
                  <a:txBody>
                    <a:bodyPr/>
                    <a:lstStyle/>
                    <a:p>
                      <a:pPr marR="8255" algn="ctr">
                        <a:lnSpc>
                          <a:spcPts val="1165"/>
                        </a:lnSpc>
                      </a:pPr>
                      <a:r>
                        <a:rPr lang="en-US" sz="1050">
                          <a:solidFill>
                            <a:srgbClr val="17324B"/>
                          </a:solidFill>
                          <a:effectLst/>
                          <a:latin typeface="Jost" pitchFamily="2" charset="77"/>
                          <a:ea typeface="Jost" pitchFamily="2" charset="77"/>
                        </a:rPr>
                        <a:t>11</a:t>
                      </a:r>
                      <a:endParaRPr lang="fr-FR" sz="1100">
                        <a:solidFill>
                          <a:srgbClr val="17324B"/>
                        </a:solidFill>
                        <a:effectLst/>
                        <a:latin typeface="Jost" pitchFamily="2" charset="77"/>
                        <a:ea typeface="Jost" pitchFamily="2" charset="77"/>
                        <a:cs typeface="Times New Roman" panose="02020603050405020304" pitchFamily="18" charset="0"/>
                      </a:endParaRPr>
                    </a:p>
                  </a:txBody>
                  <a:tcPr marL="0" marR="0" marT="0" marB="0" anchor="ctr">
                    <a:solidFill>
                      <a:srgbClr val="ABCC3A"/>
                    </a:solidFill>
                  </a:tcPr>
                </a:tc>
                <a:tc>
                  <a:txBody>
                    <a:bodyPr/>
                    <a:lstStyle/>
                    <a:p>
                      <a:pPr marR="8255" algn="ctr">
                        <a:lnSpc>
                          <a:spcPts val="1165"/>
                        </a:lnSpc>
                      </a:pPr>
                      <a:r>
                        <a:rPr lang="en-US" sz="1050">
                          <a:solidFill>
                            <a:srgbClr val="17324B"/>
                          </a:solidFill>
                          <a:effectLst/>
                          <a:latin typeface="Jost" pitchFamily="2" charset="77"/>
                          <a:ea typeface="Jost" pitchFamily="2" charset="77"/>
                        </a:rPr>
                        <a:t>11</a:t>
                      </a:r>
                      <a:endParaRPr lang="fr-FR" sz="1100">
                        <a:solidFill>
                          <a:srgbClr val="17324B"/>
                        </a:solidFill>
                        <a:effectLst/>
                        <a:latin typeface="Jost" pitchFamily="2" charset="77"/>
                        <a:ea typeface="Jost" pitchFamily="2" charset="77"/>
                        <a:cs typeface="Times New Roman" panose="02020603050405020304" pitchFamily="18" charset="0"/>
                      </a:endParaRPr>
                    </a:p>
                  </a:txBody>
                  <a:tcPr marL="0" marR="0" marT="0" marB="0" anchor="ctr">
                    <a:solidFill>
                      <a:srgbClr val="ABCC3A"/>
                    </a:solidFill>
                  </a:tcPr>
                </a:tc>
                <a:tc>
                  <a:txBody>
                    <a:bodyPr/>
                    <a:lstStyle/>
                    <a:p>
                      <a:pPr marR="8255" algn="ctr">
                        <a:lnSpc>
                          <a:spcPts val="1165"/>
                        </a:lnSpc>
                      </a:pPr>
                      <a:r>
                        <a:rPr lang="en-US" sz="1050" dirty="0">
                          <a:solidFill>
                            <a:srgbClr val="17324B"/>
                          </a:solidFill>
                          <a:effectLst/>
                          <a:latin typeface="Jost" pitchFamily="2" charset="77"/>
                          <a:ea typeface="Jost" pitchFamily="2" charset="77"/>
                        </a:rPr>
                        <a:t>11</a:t>
                      </a:r>
                      <a:endParaRPr lang="fr-FR" sz="110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solidFill>
                      <a:srgbClr val="ABCC3A"/>
                    </a:solidFill>
                  </a:tcPr>
                </a:tc>
                <a:extLst>
                  <a:ext uri="{0D108BD9-81ED-4DB2-BD59-A6C34878D82A}">
                    <a16:rowId xmlns:a16="http://schemas.microsoft.com/office/drawing/2014/main" val="117336382"/>
                  </a:ext>
                </a:extLst>
              </a:tr>
              <a:tr h="220593">
                <a:tc>
                  <a:txBody>
                    <a:bodyPr/>
                    <a:lstStyle/>
                    <a:p>
                      <a:pPr marL="23495">
                        <a:lnSpc>
                          <a:spcPts val="1165"/>
                        </a:lnSpc>
                      </a:pPr>
                      <a:r>
                        <a:rPr lang="en-US" sz="1050">
                          <a:solidFill>
                            <a:srgbClr val="002060"/>
                          </a:solidFill>
                          <a:effectLst/>
                          <a:latin typeface="Jost" pitchFamily="2" charset="77"/>
                          <a:ea typeface="Jost" pitchFamily="2" charset="77"/>
                        </a:rPr>
                        <a:t>CTP</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a:solidFill>
                            <a:srgbClr val="002060"/>
                          </a:solidFill>
                          <a:effectLst/>
                          <a:latin typeface="Jost" pitchFamily="2" charset="77"/>
                          <a:ea typeface="Jost" pitchFamily="2" charset="77"/>
                        </a:rPr>
                        <a:t>2</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a:solidFill>
                            <a:srgbClr val="002060"/>
                          </a:solidFill>
                          <a:effectLst/>
                          <a:latin typeface="Jost" pitchFamily="2" charset="77"/>
                          <a:ea typeface="Jost" pitchFamily="2" charset="77"/>
                        </a:rPr>
                        <a:t>3</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3</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637489150"/>
                  </a:ext>
                </a:extLst>
              </a:tr>
              <a:tr h="228201">
                <a:tc>
                  <a:txBody>
                    <a:bodyPr/>
                    <a:lstStyle/>
                    <a:p>
                      <a:pPr marL="23495">
                        <a:lnSpc>
                          <a:spcPts val="1165"/>
                        </a:lnSpc>
                      </a:pPr>
                      <a:r>
                        <a:rPr lang="en-US" sz="1050" dirty="0" err="1">
                          <a:solidFill>
                            <a:srgbClr val="002060"/>
                          </a:solidFill>
                          <a:effectLst/>
                          <a:latin typeface="Jost" pitchFamily="2" charset="77"/>
                          <a:ea typeface="Jost" pitchFamily="2" charset="77"/>
                        </a:rPr>
                        <a:t>Développement</a:t>
                      </a:r>
                      <a:r>
                        <a:rPr lang="en-US" sz="1050" spc="25" dirty="0">
                          <a:solidFill>
                            <a:srgbClr val="002060"/>
                          </a:solidFill>
                          <a:effectLst/>
                          <a:latin typeface="Jost" pitchFamily="2" charset="77"/>
                          <a:ea typeface="Jost" pitchFamily="2" charset="77"/>
                        </a:rPr>
                        <a:t> </a:t>
                      </a:r>
                      <a:r>
                        <a:rPr lang="en-US" sz="1050" dirty="0" err="1">
                          <a:solidFill>
                            <a:srgbClr val="002060"/>
                          </a:solidFill>
                          <a:effectLst/>
                          <a:latin typeface="Jost" pitchFamily="2" charset="77"/>
                          <a:ea typeface="Jost" pitchFamily="2" charset="77"/>
                        </a:rPr>
                        <a:t>informatique</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890" algn="ctr">
                        <a:lnSpc>
                          <a:spcPts val="1165"/>
                        </a:lnSpc>
                      </a:pPr>
                      <a:r>
                        <a:rPr lang="en-US" sz="1050">
                          <a:solidFill>
                            <a:srgbClr val="002060"/>
                          </a:solidFill>
                          <a:effectLst/>
                          <a:latin typeface="Jost" pitchFamily="2" charset="77"/>
                          <a:ea typeface="Jost" pitchFamily="2" charset="77"/>
                        </a:rPr>
                        <a:t>3</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890" algn="ctr">
                        <a:lnSpc>
                          <a:spcPts val="1165"/>
                        </a:lnSpc>
                      </a:pPr>
                      <a:r>
                        <a:rPr lang="en-US" sz="1050">
                          <a:solidFill>
                            <a:srgbClr val="002060"/>
                          </a:solidFill>
                          <a:effectLst/>
                          <a:latin typeface="Jost" pitchFamily="2" charset="77"/>
                          <a:ea typeface="Jost" pitchFamily="2" charset="77"/>
                        </a:rPr>
                        <a:t>3</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3</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948780625"/>
                  </a:ext>
                </a:extLst>
              </a:tr>
              <a:tr h="228200">
                <a:tc>
                  <a:txBody>
                    <a:bodyPr/>
                    <a:lstStyle/>
                    <a:p>
                      <a:pPr marL="23495">
                        <a:lnSpc>
                          <a:spcPts val="1165"/>
                        </a:lnSpc>
                      </a:pPr>
                      <a:r>
                        <a:rPr lang="en-US" sz="1050">
                          <a:solidFill>
                            <a:srgbClr val="002060"/>
                          </a:solidFill>
                          <a:effectLst/>
                          <a:latin typeface="Jost" pitchFamily="2" charset="77"/>
                          <a:ea typeface="Jost" pitchFamily="2" charset="77"/>
                        </a:rPr>
                        <a:t>Atelier</a:t>
                      </a:r>
                      <a:r>
                        <a:rPr lang="en-US" sz="1050" spc="1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Presse</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255" algn="ctr">
                        <a:lnSpc>
                          <a:spcPts val="1165"/>
                        </a:lnSpc>
                      </a:pPr>
                      <a:r>
                        <a:rPr lang="en-US" sz="1050">
                          <a:solidFill>
                            <a:srgbClr val="002060"/>
                          </a:solidFill>
                          <a:effectLst/>
                          <a:latin typeface="Jost" pitchFamily="2" charset="77"/>
                          <a:ea typeface="Jost" pitchFamily="2" charset="77"/>
                        </a:rPr>
                        <a:t>16</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255" algn="ctr">
                        <a:lnSpc>
                          <a:spcPts val="1165"/>
                        </a:lnSpc>
                      </a:pPr>
                      <a:r>
                        <a:rPr lang="en-US" sz="1050">
                          <a:solidFill>
                            <a:srgbClr val="002060"/>
                          </a:solidFill>
                          <a:effectLst/>
                          <a:latin typeface="Jost" pitchFamily="2" charset="77"/>
                          <a:ea typeface="Jost" pitchFamily="2" charset="77"/>
                        </a:rPr>
                        <a:t>18</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255" algn="ctr">
                        <a:lnSpc>
                          <a:spcPts val="1165"/>
                        </a:lnSpc>
                      </a:pPr>
                      <a:r>
                        <a:rPr lang="en-US" sz="1050" dirty="0">
                          <a:solidFill>
                            <a:srgbClr val="002060"/>
                          </a:solidFill>
                          <a:effectLst/>
                          <a:latin typeface="Jost" pitchFamily="2" charset="77"/>
                          <a:ea typeface="Jost" pitchFamily="2" charset="77"/>
                        </a:rPr>
                        <a:t>18</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3494123535"/>
                  </a:ext>
                </a:extLst>
              </a:tr>
              <a:tr h="235807">
                <a:tc>
                  <a:txBody>
                    <a:bodyPr/>
                    <a:lstStyle/>
                    <a:p>
                      <a:pPr marL="23495">
                        <a:lnSpc>
                          <a:spcPts val="1165"/>
                        </a:lnSpc>
                      </a:pPr>
                      <a:r>
                        <a:rPr lang="en-US" sz="1050" spc="-5" dirty="0">
                          <a:solidFill>
                            <a:srgbClr val="002060"/>
                          </a:solidFill>
                          <a:effectLst/>
                          <a:latin typeface="Jost" pitchFamily="2" charset="77"/>
                          <a:ea typeface="Jost" pitchFamily="2" charset="77"/>
                        </a:rPr>
                        <a:t>Atelier</a:t>
                      </a:r>
                      <a:r>
                        <a:rPr lang="en-US" sz="1050" spc="-50" dirty="0">
                          <a:solidFill>
                            <a:srgbClr val="002060"/>
                          </a:solidFill>
                          <a:effectLst/>
                          <a:latin typeface="Jost" pitchFamily="2" charset="77"/>
                          <a:ea typeface="Jost" pitchFamily="2" charset="77"/>
                        </a:rPr>
                        <a:t> </a:t>
                      </a:r>
                      <a:r>
                        <a:rPr lang="en-US" sz="1050" spc="-5" dirty="0" err="1">
                          <a:solidFill>
                            <a:srgbClr val="002060"/>
                          </a:solidFill>
                          <a:effectLst/>
                          <a:latin typeface="Jost" pitchFamily="2" charset="77"/>
                          <a:ea typeface="Jost" pitchFamily="2" charset="77"/>
                        </a:rPr>
                        <a:t>Façonnage</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255" algn="ctr">
                        <a:lnSpc>
                          <a:spcPts val="1165"/>
                        </a:lnSpc>
                      </a:pPr>
                      <a:r>
                        <a:rPr lang="en-US" sz="1050">
                          <a:solidFill>
                            <a:srgbClr val="002060"/>
                          </a:solidFill>
                          <a:effectLst/>
                          <a:latin typeface="Jost" pitchFamily="2" charset="77"/>
                          <a:ea typeface="Jost" pitchFamily="2" charset="77"/>
                        </a:rPr>
                        <a:t>10</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255" algn="ctr">
                        <a:lnSpc>
                          <a:spcPts val="1165"/>
                        </a:lnSpc>
                      </a:pPr>
                      <a:r>
                        <a:rPr lang="en-US" sz="1050">
                          <a:solidFill>
                            <a:srgbClr val="002060"/>
                          </a:solidFill>
                          <a:effectLst/>
                          <a:latin typeface="Jost" pitchFamily="2" charset="77"/>
                          <a:ea typeface="Jost" pitchFamily="2" charset="77"/>
                        </a:rPr>
                        <a:t>16</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255" algn="ctr">
                        <a:lnSpc>
                          <a:spcPts val="1165"/>
                        </a:lnSpc>
                      </a:pPr>
                      <a:r>
                        <a:rPr lang="en-US" sz="1050" dirty="0">
                          <a:solidFill>
                            <a:srgbClr val="002060"/>
                          </a:solidFill>
                          <a:effectLst/>
                          <a:latin typeface="Jost" pitchFamily="2" charset="77"/>
                          <a:ea typeface="Jost" pitchFamily="2" charset="77"/>
                        </a:rPr>
                        <a:t>16</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212017580"/>
                  </a:ext>
                </a:extLst>
              </a:tr>
              <a:tr h="227469">
                <a:tc>
                  <a:txBody>
                    <a:bodyPr/>
                    <a:lstStyle/>
                    <a:p>
                      <a:pPr marL="23495">
                        <a:lnSpc>
                          <a:spcPts val="1165"/>
                        </a:lnSpc>
                      </a:pPr>
                      <a:r>
                        <a:rPr lang="en-US" sz="1050">
                          <a:solidFill>
                            <a:srgbClr val="002060"/>
                          </a:solidFill>
                          <a:effectLst/>
                          <a:latin typeface="Jost" pitchFamily="2" charset="77"/>
                          <a:ea typeface="Jost" pitchFamily="2" charset="77"/>
                        </a:rPr>
                        <a:t>Logistique</a:t>
                      </a:r>
                      <a:r>
                        <a:rPr lang="en-US" sz="1050" spc="3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conditionnement</a:t>
                      </a:r>
                      <a:r>
                        <a:rPr lang="en-US" sz="1050" spc="3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et</a:t>
                      </a:r>
                      <a:r>
                        <a:rPr lang="en-US" sz="1050" spc="3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transport</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a:solidFill>
                            <a:srgbClr val="002060"/>
                          </a:solidFill>
                          <a:effectLst/>
                          <a:latin typeface="Jost" pitchFamily="2" charset="77"/>
                          <a:ea typeface="Jost" pitchFamily="2" charset="77"/>
                        </a:rPr>
                        <a:t>6</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a:solidFill>
                            <a:srgbClr val="002060"/>
                          </a:solidFill>
                          <a:effectLst/>
                          <a:latin typeface="Jost" pitchFamily="2" charset="77"/>
                          <a:ea typeface="Jost" pitchFamily="2" charset="77"/>
                        </a:rPr>
                        <a:t>7</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7</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2550984930"/>
                  </a:ext>
                </a:extLst>
              </a:tr>
              <a:tr h="228201">
                <a:tc>
                  <a:txBody>
                    <a:bodyPr/>
                    <a:lstStyle/>
                    <a:p>
                      <a:pPr marL="23495">
                        <a:lnSpc>
                          <a:spcPts val="1165"/>
                        </a:lnSpc>
                      </a:pPr>
                      <a:r>
                        <a:rPr lang="en-US" sz="1050" spc="-5">
                          <a:solidFill>
                            <a:srgbClr val="002060"/>
                          </a:solidFill>
                          <a:effectLst/>
                          <a:latin typeface="Jost" pitchFamily="2" charset="77"/>
                          <a:ea typeface="Jost" pitchFamily="2" charset="77"/>
                        </a:rPr>
                        <a:t>Administratif</a:t>
                      </a:r>
                      <a:r>
                        <a:rPr lang="en-US" sz="1050" spc="-7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et</a:t>
                      </a:r>
                      <a:r>
                        <a:rPr lang="en-US" sz="1050" spc="-65">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Comptabilité</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890" algn="ctr">
                        <a:lnSpc>
                          <a:spcPts val="1165"/>
                        </a:lnSpc>
                      </a:pPr>
                      <a:r>
                        <a:rPr lang="en-US" sz="1050">
                          <a:solidFill>
                            <a:srgbClr val="002060"/>
                          </a:solidFill>
                          <a:effectLst/>
                          <a:latin typeface="Jost" pitchFamily="2" charset="77"/>
                          <a:ea typeface="Jost" pitchFamily="2" charset="77"/>
                        </a:rPr>
                        <a:t>5</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890" algn="ctr">
                        <a:lnSpc>
                          <a:spcPts val="1165"/>
                        </a:lnSpc>
                      </a:pPr>
                      <a:r>
                        <a:rPr lang="en-US" sz="1050">
                          <a:solidFill>
                            <a:srgbClr val="002060"/>
                          </a:solidFill>
                          <a:effectLst/>
                          <a:latin typeface="Jost" pitchFamily="2" charset="77"/>
                          <a:ea typeface="Jost" pitchFamily="2" charset="77"/>
                        </a:rPr>
                        <a:t>7</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7</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051274771"/>
                  </a:ext>
                </a:extLst>
              </a:tr>
              <a:tr h="220593">
                <a:tc>
                  <a:txBody>
                    <a:bodyPr/>
                    <a:lstStyle/>
                    <a:p>
                      <a:pPr marL="23495">
                        <a:lnSpc>
                          <a:spcPts val="1165"/>
                        </a:lnSpc>
                      </a:pPr>
                      <a:r>
                        <a:rPr lang="en-US" sz="1050">
                          <a:solidFill>
                            <a:srgbClr val="002060"/>
                          </a:solidFill>
                          <a:effectLst/>
                          <a:latin typeface="Jost" pitchFamily="2" charset="77"/>
                          <a:ea typeface="Jost" pitchFamily="2" charset="77"/>
                        </a:rPr>
                        <a:t>Apprentis</a:t>
                      </a:r>
                      <a:endParaRPr lang="fr-FR" sz="110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2</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4</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tc>
                  <a:txBody>
                    <a:bodyPr/>
                    <a:lstStyle/>
                    <a:p>
                      <a:pPr marR="8890" algn="ctr">
                        <a:lnSpc>
                          <a:spcPts val="1165"/>
                        </a:lnSpc>
                      </a:pPr>
                      <a:r>
                        <a:rPr lang="en-US" sz="1050" dirty="0">
                          <a:solidFill>
                            <a:srgbClr val="002060"/>
                          </a:solidFill>
                          <a:effectLst/>
                          <a:latin typeface="Jost" pitchFamily="2" charset="77"/>
                          <a:ea typeface="Jost" pitchFamily="2" charset="77"/>
                        </a:rPr>
                        <a:t>4</a:t>
                      </a:r>
                      <a:endParaRPr lang="fr-FR" sz="110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3838244232"/>
                  </a:ext>
                </a:extLst>
              </a:tr>
              <a:tr h="184675">
                <a:tc>
                  <a:txBody>
                    <a:bodyPr/>
                    <a:lstStyle/>
                    <a:p>
                      <a:pPr marL="23495">
                        <a:lnSpc>
                          <a:spcPts val="1165"/>
                        </a:lnSpc>
                      </a:pPr>
                      <a:r>
                        <a:rPr lang="en-US" sz="1050" dirty="0">
                          <a:solidFill>
                            <a:schemeClr val="bg1"/>
                          </a:solidFill>
                          <a:effectLst/>
                          <a:latin typeface="Jost" pitchFamily="2" charset="77"/>
                          <a:ea typeface="Jost" pitchFamily="2" charset="77"/>
                        </a:rPr>
                        <a:t>Total</a:t>
                      </a:r>
                      <a:r>
                        <a:rPr lang="en-US" sz="1050" spc="-35" dirty="0">
                          <a:solidFill>
                            <a:schemeClr val="bg1"/>
                          </a:solidFill>
                          <a:effectLst/>
                          <a:latin typeface="Jost" pitchFamily="2" charset="77"/>
                          <a:ea typeface="Jost" pitchFamily="2" charset="77"/>
                        </a:rPr>
                        <a:t> </a:t>
                      </a:r>
                      <a:r>
                        <a:rPr lang="en-US" sz="1050" dirty="0" err="1">
                          <a:solidFill>
                            <a:schemeClr val="bg1"/>
                          </a:solidFill>
                          <a:effectLst/>
                          <a:latin typeface="Jost" pitchFamily="2" charset="77"/>
                          <a:ea typeface="Jost" pitchFamily="2" charset="77"/>
                        </a:rPr>
                        <a:t>Catégorie</a:t>
                      </a:r>
                      <a:endParaRPr lang="fr-FR" sz="110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tc>
                  <a:txBody>
                    <a:bodyPr/>
                    <a:lstStyle/>
                    <a:p>
                      <a:pPr marR="8255" algn="ctr">
                        <a:lnSpc>
                          <a:spcPts val="1165"/>
                        </a:lnSpc>
                      </a:pPr>
                      <a:r>
                        <a:rPr lang="en-US" sz="1050" dirty="0">
                          <a:solidFill>
                            <a:schemeClr val="bg1"/>
                          </a:solidFill>
                          <a:effectLst/>
                          <a:latin typeface="Jost" pitchFamily="2" charset="77"/>
                          <a:ea typeface="Jost" pitchFamily="2" charset="77"/>
                        </a:rPr>
                        <a:t>88</a:t>
                      </a:r>
                      <a:endParaRPr lang="fr-FR" sz="110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tc>
                  <a:txBody>
                    <a:bodyPr/>
                    <a:lstStyle/>
                    <a:p>
                      <a:pPr marR="10160" algn="ctr">
                        <a:lnSpc>
                          <a:spcPts val="1165"/>
                        </a:lnSpc>
                      </a:pPr>
                      <a:r>
                        <a:rPr lang="en-US" sz="1050" dirty="0">
                          <a:solidFill>
                            <a:schemeClr val="bg1"/>
                          </a:solidFill>
                          <a:effectLst/>
                          <a:latin typeface="Jost" pitchFamily="2" charset="77"/>
                          <a:ea typeface="Jost" pitchFamily="2" charset="77"/>
                        </a:rPr>
                        <a:t>104</a:t>
                      </a:r>
                      <a:endParaRPr lang="fr-FR" sz="110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tc>
                  <a:txBody>
                    <a:bodyPr/>
                    <a:lstStyle/>
                    <a:p>
                      <a:pPr marR="10160" algn="ctr">
                        <a:lnSpc>
                          <a:spcPts val="1165"/>
                        </a:lnSpc>
                      </a:pPr>
                      <a:r>
                        <a:rPr lang="en-US" sz="1050" dirty="0">
                          <a:solidFill>
                            <a:schemeClr val="bg1"/>
                          </a:solidFill>
                          <a:effectLst/>
                          <a:latin typeface="Jost" pitchFamily="2" charset="77"/>
                          <a:ea typeface="Jost" pitchFamily="2" charset="77"/>
                        </a:rPr>
                        <a:t>104</a:t>
                      </a:r>
                      <a:endParaRPr lang="fr-FR" sz="110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solidFill>
                      <a:srgbClr val="002060"/>
                    </a:solidFill>
                  </a:tcPr>
                </a:tc>
                <a:extLst>
                  <a:ext uri="{0D108BD9-81ED-4DB2-BD59-A6C34878D82A}">
                    <a16:rowId xmlns:a16="http://schemas.microsoft.com/office/drawing/2014/main" val="914717305"/>
                  </a:ext>
                </a:extLst>
              </a:tr>
            </a:tbl>
          </a:graphicData>
        </a:graphic>
      </p:graphicFrame>
      <p:graphicFrame>
        <p:nvGraphicFramePr>
          <p:cNvPr id="14" name="Tableau 13">
            <a:extLst>
              <a:ext uri="{FF2B5EF4-FFF2-40B4-BE49-F238E27FC236}">
                <a16:creationId xmlns:a16="http://schemas.microsoft.com/office/drawing/2014/main" id="{E8568AD6-3A0F-8940-BCCA-63C98B6807B1}"/>
              </a:ext>
            </a:extLst>
          </p:cNvPr>
          <p:cNvGraphicFramePr>
            <a:graphicFrameLocks noGrp="1"/>
          </p:cNvGraphicFramePr>
          <p:nvPr>
            <p:extLst>
              <p:ext uri="{D42A27DB-BD31-4B8C-83A1-F6EECF244321}">
                <p14:modId xmlns:p14="http://schemas.microsoft.com/office/powerpoint/2010/main" val="2096037019"/>
              </p:ext>
            </p:extLst>
          </p:nvPr>
        </p:nvGraphicFramePr>
        <p:xfrm>
          <a:off x="318645" y="4437018"/>
          <a:ext cx="8769463" cy="2705484"/>
        </p:xfrm>
        <a:graphic>
          <a:graphicData uri="http://schemas.openxmlformats.org/drawingml/2006/table">
            <a:tbl>
              <a:tblPr firstRow="1" firstCol="1" lastRow="1" lastCol="1" bandRow="1" bandCol="1">
                <a:tableStyleId>{5C22544A-7EE6-4342-B048-85BDC9FD1C3A}</a:tableStyleId>
              </a:tblPr>
              <a:tblGrid>
                <a:gridCol w="2648782">
                  <a:extLst>
                    <a:ext uri="{9D8B030D-6E8A-4147-A177-3AD203B41FA5}">
                      <a16:colId xmlns:a16="http://schemas.microsoft.com/office/drawing/2014/main" val="2730116986"/>
                    </a:ext>
                  </a:extLst>
                </a:gridCol>
                <a:gridCol w="864096">
                  <a:extLst>
                    <a:ext uri="{9D8B030D-6E8A-4147-A177-3AD203B41FA5}">
                      <a16:colId xmlns:a16="http://schemas.microsoft.com/office/drawing/2014/main" val="3010197899"/>
                    </a:ext>
                  </a:extLst>
                </a:gridCol>
                <a:gridCol w="720080">
                  <a:extLst>
                    <a:ext uri="{9D8B030D-6E8A-4147-A177-3AD203B41FA5}">
                      <a16:colId xmlns:a16="http://schemas.microsoft.com/office/drawing/2014/main" val="4278607512"/>
                    </a:ext>
                  </a:extLst>
                </a:gridCol>
                <a:gridCol w="1368152">
                  <a:extLst>
                    <a:ext uri="{9D8B030D-6E8A-4147-A177-3AD203B41FA5}">
                      <a16:colId xmlns:a16="http://schemas.microsoft.com/office/drawing/2014/main" val="3464926366"/>
                    </a:ext>
                  </a:extLst>
                </a:gridCol>
                <a:gridCol w="866311">
                  <a:extLst>
                    <a:ext uri="{9D8B030D-6E8A-4147-A177-3AD203B41FA5}">
                      <a16:colId xmlns:a16="http://schemas.microsoft.com/office/drawing/2014/main" val="2869599538"/>
                    </a:ext>
                  </a:extLst>
                </a:gridCol>
                <a:gridCol w="789873">
                  <a:extLst>
                    <a:ext uri="{9D8B030D-6E8A-4147-A177-3AD203B41FA5}">
                      <a16:colId xmlns:a16="http://schemas.microsoft.com/office/drawing/2014/main" val="1121745382"/>
                    </a:ext>
                  </a:extLst>
                </a:gridCol>
                <a:gridCol w="1512169">
                  <a:extLst>
                    <a:ext uri="{9D8B030D-6E8A-4147-A177-3AD203B41FA5}">
                      <a16:colId xmlns:a16="http://schemas.microsoft.com/office/drawing/2014/main" val="3629636363"/>
                    </a:ext>
                  </a:extLst>
                </a:gridCol>
              </a:tblGrid>
              <a:tr h="270218">
                <a:tc>
                  <a:txBody>
                    <a:bodyPr/>
                    <a:lstStyle/>
                    <a:p>
                      <a:pPr marL="29845">
                        <a:lnSpc>
                          <a:spcPts val="1170"/>
                        </a:lnSpc>
                      </a:pPr>
                      <a:r>
                        <a:rPr lang="en-US" sz="1050" dirty="0">
                          <a:solidFill>
                            <a:srgbClr val="002060"/>
                          </a:solidFill>
                          <a:effectLst/>
                          <a:latin typeface="Jost" pitchFamily="2" charset="77"/>
                          <a:ea typeface="Jost" pitchFamily="2" charset="77"/>
                        </a:rPr>
                        <a:t> </a:t>
                      </a:r>
                      <a:r>
                        <a:rPr lang="en-US" sz="1050" dirty="0" err="1">
                          <a:solidFill>
                            <a:srgbClr val="002060"/>
                          </a:solidFill>
                          <a:effectLst/>
                          <a:latin typeface="Jost" pitchFamily="2" charset="77"/>
                          <a:ea typeface="Jost" pitchFamily="2" charset="77"/>
                        </a:rPr>
                        <a:t>Equipe</a:t>
                      </a:r>
                      <a:r>
                        <a:rPr lang="en-US" sz="1050" dirty="0">
                          <a:solidFill>
                            <a:srgbClr val="002060"/>
                          </a:solidFill>
                          <a:effectLst/>
                          <a:latin typeface="Jost" pitchFamily="2" charset="77"/>
                          <a:ea typeface="Jost" pitchFamily="2" charset="77"/>
                        </a:rPr>
                        <a:t> de direction</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1050" dirty="0">
                          <a:solidFill>
                            <a:srgbClr val="002060"/>
                          </a:solidFill>
                          <a:effectLst/>
                          <a:latin typeface="Jost" pitchFamily="2" charset="77"/>
                          <a:ea typeface="Jost" pitchFamily="2" charset="77"/>
                        </a:rPr>
                        <a:t> 8</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dirty="0">
                          <a:solidFill>
                            <a:srgbClr val="002060"/>
                          </a:solidFill>
                          <a:effectLst/>
                          <a:latin typeface="Jost" pitchFamily="2" charset="77"/>
                          <a:ea typeface="Jost" pitchFamily="2" charset="77"/>
                        </a:rPr>
                        <a:t> </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dirty="0">
                          <a:solidFill>
                            <a:srgbClr val="002060"/>
                          </a:solidFill>
                          <a:effectLst/>
                          <a:latin typeface="Jost" pitchFamily="2" charset="77"/>
                          <a:ea typeface="Jost" pitchFamily="2" charset="77"/>
                        </a:rPr>
                        <a:t> </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7305" algn="ctr">
                        <a:lnSpc>
                          <a:spcPts val="1170"/>
                        </a:lnSpc>
                      </a:pPr>
                      <a:r>
                        <a:rPr lang="en-US" sz="1050" dirty="0">
                          <a:solidFill>
                            <a:srgbClr val="002060"/>
                          </a:solidFill>
                          <a:effectLst/>
                          <a:latin typeface="Jost" pitchFamily="2" charset="77"/>
                          <a:ea typeface="Jost" pitchFamily="2" charset="77"/>
                        </a:rPr>
                        <a:t>8</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82222763"/>
                  </a:ext>
                </a:extLst>
              </a:tr>
              <a:tr h="226162">
                <a:tc>
                  <a:txBody>
                    <a:bodyPr/>
                    <a:lstStyle/>
                    <a:p>
                      <a:pPr marL="29845">
                        <a:spcBef>
                          <a:spcPts val="70"/>
                        </a:spcBef>
                        <a:spcAft>
                          <a:spcPts val="0"/>
                        </a:spcAft>
                      </a:pPr>
                      <a:r>
                        <a:rPr lang="en-US" sz="1050">
                          <a:solidFill>
                            <a:srgbClr val="002060"/>
                          </a:solidFill>
                          <a:effectLst/>
                          <a:latin typeface="Jost" pitchFamily="2" charset="77"/>
                          <a:ea typeface="Jost" pitchFamily="2" charset="77"/>
                        </a:rPr>
                        <a:t>Commercial</a:t>
                      </a:r>
                      <a:r>
                        <a:rPr lang="en-US" sz="1050" spc="-55">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et</a:t>
                      </a:r>
                      <a:r>
                        <a:rPr lang="en-US" sz="1050" spc="-55">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Devis</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R="19050" algn="ctr">
                        <a:spcBef>
                          <a:spcPts val="70"/>
                        </a:spcBef>
                        <a:spcAft>
                          <a:spcPts val="0"/>
                        </a:spcAft>
                      </a:pPr>
                      <a:r>
                        <a:rPr lang="en-US" sz="1050">
                          <a:solidFill>
                            <a:srgbClr val="002060"/>
                          </a:solidFill>
                          <a:effectLst/>
                          <a:latin typeface="Jost" pitchFamily="2" charset="77"/>
                          <a:ea typeface="Jost" pitchFamily="2" charset="77"/>
                        </a:rPr>
                        <a:t>6</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42570" algn="ctr">
                        <a:spcBef>
                          <a:spcPts val="70"/>
                        </a:spcBef>
                        <a:spcAft>
                          <a:spcPts val="0"/>
                        </a:spcAft>
                      </a:pPr>
                      <a:r>
                        <a:rPr lang="en-US" sz="1050" dirty="0">
                          <a:solidFill>
                            <a:srgbClr val="002060"/>
                          </a:solidFill>
                          <a:effectLst/>
                          <a:latin typeface="Jost" pitchFamily="2" charset="77"/>
                          <a:ea typeface="Jost" pitchFamily="2" charset="77"/>
                        </a:rPr>
                        <a:t>2</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R="20955" algn="ctr">
                        <a:spcBef>
                          <a:spcPts val="70"/>
                        </a:spcBef>
                        <a:spcAft>
                          <a:spcPts val="0"/>
                        </a:spcAft>
                      </a:pPr>
                      <a:r>
                        <a:rPr lang="en-US" sz="1050">
                          <a:solidFill>
                            <a:srgbClr val="002060"/>
                          </a:solidFill>
                          <a:effectLst/>
                          <a:latin typeface="Jost" pitchFamily="2" charset="77"/>
                          <a:ea typeface="Jost" pitchFamily="2" charset="77"/>
                        </a:rPr>
                        <a:t>6</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R="26035" algn="ctr">
                        <a:spcBef>
                          <a:spcPts val="70"/>
                        </a:spcBef>
                        <a:spcAft>
                          <a:spcPts val="0"/>
                        </a:spcAft>
                      </a:pPr>
                      <a:r>
                        <a:rPr lang="en-US" sz="1050" dirty="0">
                          <a:solidFill>
                            <a:srgbClr val="002060"/>
                          </a:solidFill>
                          <a:effectLst/>
                          <a:latin typeface="Jost" pitchFamily="2" charset="77"/>
                          <a:ea typeface="Jost" pitchFamily="2" charset="77"/>
                        </a:rPr>
                        <a:t>14</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5558820"/>
                  </a:ext>
                </a:extLst>
              </a:tr>
              <a:tr h="271118">
                <a:tc>
                  <a:txBody>
                    <a:bodyPr/>
                    <a:lstStyle/>
                    <a:p>
                      <a:pPr marL="29845">
                        <a:lnSpc>
                          <a:spcPts val="1165"/>
                        </a:lnSpc>
                      </a:pPr>
                      <a:r>
                        <a:rPr lang="fr-FR" sz="1050">
                          <a:solidFill>
                            <a:srgbClr val="002060"/>
                          </a:solidFill>
                          <a:effectLst/>
                          <a:latin typeface="Jost" pitchFamily="2" charset="77"/>
                          <a:ea typeface="Jost" pitchFamily="2" charset="77"/>
                        </a:rPr>
                        <a:t>Gestion</a:t>
                      </a:r>
                      <a:r>
                        <a:rPr lang="fr-FR" sz="1050" spc="5">
                          <a:solidFill>
                            <a:srgbClr val="002060"/>
                          </a:solidFill>
                          <a:effectLst/>
                          <a:latin typeface="Jost" pitchFamily="2" charset="77"/>
                          <a:ea typeface="Jost" pitchFamily="2" charset="77"/>
                        </a:rPr>
                        <a:t> </a:t>
                      </a:r>
                      <a:r>
                        <a:rPr lang="fr-FR" sz="1050">
                          <a:solidFill>
                            <a:srgbClr val="002060"/>
                          </a:solidFill>
                          <a:effectLst/>
                          <a:latin typeface="Jost" pitchFamily="2" charset="77"/>
                          <a:ea typeface="Jost" pitchFamily="2" charset="77"/>
                        </a:rPr>
                        <a:t>de</a:t>
                      </a:r>
                      <a:r>
                        <a:rPr lang="fr-FR" sz="1050" spc="10">
                          <a:solidFill>
                            <a:srgbClr val="002060"/>
                          </a:solidFill>
                          <a:effectLst/>
                          <a:latin typeface="Jost" pitchFamily="2" charset="77"/>
                          <a:ea typeface="Jost" pitchFamily="2" charset="77"/>
                        </a:rPr>
                        <a:t> </a:t>
                      </a:r>
                      <a:r>
                        <a:rPr lang="fr-FR" sz="1050">
                          <a:solidFill>
                            <a:srgbClr val="002060"/>
                          </a:solidFill>
                          <a:effectLst/>
                          <a:latin typeface="Jost" pitchFamily="2" charset="77"/>
                          <a:ea typeface="Jost" pitchFamily="2" charset="77"/>
                        </a:rPr>
                        <a:t>projet</a:t>
                      </a:r>
                      <a:r>
                        <a:rPr lang="fr-FR" sz="1050" spc="10">
                          <a:solidFill>
                            <a:srgbClr val="002060"/>
                          </a:solidFill>
                          <a:effectLst/>
                          <a:latin typeface="Jost" pitchFamily="2" charset="77"/>
                          <a:ea typeface="Jost" pitchFamily="2" charset="77"/>
                        </a:rPr>
                        <a:t> </a:t>
                      </a:r>
                      <a:r>
                        <a:rPr lang="fr-FR" sz="1050">
                          <a:solidFill>
                            <a:srgbClr val="002060"/>
                          </a:solidFill>
                          <a:effectLst/>
                          <a:latin typeface="Jost" pitchFamily="2" charset="77"/>
                          <a:ea typeface="Jost" pitchFamily="2" charset="77"/>
                        </a:rPr>
                        <a:t>et</a:t>
                      </a:r>
                      <a:r>
                        <a:rPr lang="fr-FR" sz="1050" spc="5">
                          <a:solidFill>
                            <a:srgbClr val="002060"/>
                          </a:solidFill>
                          <a:effectLst/>
                          <a:latin typeface="Jost" pitchFamily="2" charset="77"/>
                          <a:ea typeface="Jost" pitchFamily="2" charset="77"/>
                        </a:rPr>
                        <a:t> </a:t>
                      </a:r>
                      <a:r>
                        <a:rPr lang="fr-FR" sz="1050">
                          <a:solidFill>
                            <a:srgbClr val="002060"/>
                          </a:solidFill>
                          <a:effectLst/>
                          <a:latin typeface="Jost" pitchFamily="2" charset="77"/>
                          <a:ea typeface="Jost" pitchFamily="2" charset="77"/>
                        </a:rPr>
                        <a:t>fabrication</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fr-FR"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19050" algn="ctr">
                        <a:lnSpc>
                          <a:spcPts val="1165"/>
                        </a:lnSpc>
                      </a:pPr>
                      <a:r>
                        <a:rPr lang="en-US" sz="1050">
                          <a:solidFill>
                            <a:srgbClr val="002060"/>
                          </a:solidFill>
                          <a:effectLst/>
                          <a:latin typeface="Jost" pitchFamily="2" charset="77"/>
                          <a:ea typeface="Jost" pitchFamily="2" charset="77"/>
                        </a:rPr>
                        <a:t>6</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242570" algn="ctr">
                        <a:lnSpc>
                          <a:spcPts val="1165"/>
                        </a:lnSpc>
                      </a:pPr>
                      <a:r>
                        <a:rPr lang="en-US" sz="1050">
                          <a:solidFill>
                            <a:srgbClr val="002060"/>
                          </a:solidFill>
                          <a:effectLst/>
                          <a:latin typeface="Jost" pitchFamily="2" charset="77"/>
                          <a:ea typeface="Jost" pitchFamily="2" charset="77"/>
                        </a:rPr>
                        <a:t>6</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0955" algn="ctr">
                        <a:lnSpc>
                          <a:spcPts val="1165"/>
                        </a:lnSpc>
                      </a:pPr>
                      <a:r>
                        <a:rPr lang="en-US" sz="1050">
                          <a:solidFill>
                            <a:srgbClr val="002060"/>
                          </a:solidFill>
                          <a:effectLst/>
                          <a:latin typeface="Jost" pitchFamily="2" charset="77"/>
                          <a:ea typeface="Jost" pitchFamily="2" charset="77"/>
                        </a:rPr>
                        <a:t>1</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6035" algn="ctr">
                        <a:lnSpc>
                          <a:spcPts val="1165"/>
                        </a:lnSpc>
                      </a:pPr>
                      <a:r>
                        <a:rPr lang="en-US" sz="1050" dirty="0">
                          <a:solidFill>
                            <a:srgbClr val="002060"/>
                          </a:solidFill>
                          <a:effectLst/>
                          <a:latin typeface="Jost" pitchFamily="2" charset="77"/>
                          <a:ea typeface="Jost" pitchFamily="2" charset="77"/>
                        </a:rPr>
                        <a:t>13</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092863371"/>
                  </a:ext>
                </a:extLst>
              </a:tr>
              <a:tr h="239077">
                <a:tc>
                  <a:txBody>
                    <a:bodyPr/>
                    <a:lstStyle/>
                    <a:p>
                      <a:pPr marL="29845">
                        <a:lnSpc>
                          <a:spcPts val="1165"/>
                        </a:lnSpc>
                      </a:pPr>
                      <a:r>
                        <a:rPr lang="en-US" sz="1050" dirty="0" err="1">
                          <a:solidFill>
                            <a:srgbClr val="17324B"/>
                          </a:solidFill>
                          <a:effectLst/>
                          <a:latin typeface="Jost" pitchFamily="2" charset="77"/>
                          <a:ea typeface="Jost" pitchFamily="2" charset="77"/>
                        </a:rPr>
                        <a:t>Agence</a:t>
                      </a:r>
                      <a:r>
                        <a:rPr lang="en-US" sz="1050" spc="-35" dirty="0">
                          <a:solidFill>
                            <a:srgbClr val="17324B"/>
                          </a:solidFill>
                          <a:effectLst/>
                          <a:latin typeface="Jost" pitchFamily="2" charset="77"/>
                          <a:ea typeface="Jost" pitchFamily="2" charset="77"/>
                        </a:rPr>
                        <a:t> </a:t>
                      </a:r>
                      <a:r>
                        <a:rPr lang="en-US" sz="1050" dirty="0">
                          <a:solidFill>
                            <a:srgbClr val="17324B"/>
                          </a:solidFill>
                          <a:effectLst/>
                          <a:latin typeface="Jost" pitchFamily="2" charset="77"/>
                          <a:ea typeface="Jost" pitchFamily="2" charset="77"/>
                        </a:rPr>
                        <a:t>de</a:t>
                      </a:r>
                      <a:r>
                        <a:rPr lang="en-US" sz="1050" spc="-30" dirty="0">
                          <a:solidFill>
                            <a:srgbClr val="17324B"/>
                          </a:solidFill>
                          <a:effectLst/>
                          <a:latin typeface="Jost" pitchFamily="2" charset="77"/>
                          <a:ea typeface="Jost" pitchFamily="2" charset="77"/>
                        </a:rPr>
                        <a:t> </a:t>
                      </a:r>
                      <a:r>
                        <a:rPr lang="en-US" sz="1050" dirty="0">
                          <a:solidFill>
                            <a:srgbClr val="17324B"/>
                          </a:solidFill>
                          <a:effectLst/>
                          <a:latin typeface="Jost" pitchFamily="2" charset="77"/>
                          <a:ea typeface="Jost" pitchFamily="2" charset="77"/>
                        </a:rPr>
                        <a:t>communication</a:t>
                      </a:r>
                      <a:endParaRPr lang="fr-FR" sz="105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tc>
                  <a:txBody>
                    <a:bodyPr/>
                    <a:lstStyle/>
                    <a:p>
                      <a:pPr algn="ctr"/>
                      <a:r>
                        <a:rPr lang="en-US" sz="1050">
                          <a:solidFill>
                            <a:srgbClr val="17324B"/>
                          </a:solidFill>
                          <a:effectLst/>
                          <a:latin typeface="Jost" pitchFamily="2" charset="77"/>
                          <a:ea typeface="Jost" pitchFamily="2" charset="77"/>
                        </a:rPr>
                        <a:t> </a:t>
                      </a:r>
                      <a:endParaRPr lang="fr-FR" sz="105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tc>
                  <a:txBody>
                    <a:bodyPr/>
                    <a:lstStyle/>
                    <a:p>
                      <a:pPr marR="19050" algn="ctr">
                        <a:lnSpc>
                          <a:spcPts val="1165"/>
                        </a:lnSpc>
                      </a:pPr>
                      <a:r>
                        <a:rPr lang="en-US" sz="1050" dirty="0">
                          <a:solidFill>
                            <a:srgbClr val="17324B"/>
                          </a:solidFill>
                          <a:effectLst/>
                          <a:latin typeface="Jost" pitchFamily="2" charset="77"/>
                          <a:ea typeface="Jost" pitchFamily="2" charset="77"/>
                        </a:rPr>
                        <a:t>2</a:t>
                      </a:r>
                      <a:endParaRPr lang="fr-FR" sz="105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tc>
                  <a:txBody>
                    <a:bodyPr/>
                    <a:lstStyle/>
                    <a:p>
                      <a:pPr marL="242570" algn="ctr">
                        <a:lnSpc>
                          <a:spcPts val="1165"/>
                        </a:lnSpc>
                      </a:pPr>
                      <a:r>
                        <a:rPr lang="en-US" sz="1050" dirty="0">
                          <a:solidFill>
                            <a:srgbClr val="17324B"/>
                          </a:solidFill>
                          <a:effectLst/>
                          <a:latin typeface="Jost" pitchFamily="2" charset="77"/>
                          <a:ea typeface="Jost" pitchFamily="2" charset="77"/>
                        </a:rPr>
                        <a:t>2</a:t>
                      </a:r>
                      <a:endParaRPr lang="fr-FR" sz="105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tc>
                  <a:txBody>
                    <a:bodyPr/>
                    <a:lstStyle/>
                    <a:p>
                      <a:pPr marR="20955" algn="ctr">
                        <a:lnSpc>
                          <a:spcPts val="1165"/>
                        </a:lnSpc>
                      </a:pPr>
                      <a:r>
                        <a:rPr lang="en-US" sz="1050" dirty="0">
                          <a:solidFill>
                            <a:srgbClr val="17324B"/>
                          </a:solidFill>
                          <a:effectLst/>
                          <a:latin typeface="Jost" pitchFamily="2" charset="77"/>
                          <a:ea typeface="Jost" pitchFamily="2" charset="77"/>
                        </a:rPr>
                        <a:t>7</a:t>
                      </a:r>
                      <a:endParaRPr lang="fr-FR" sz="105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tc>
                  <a:txBody>
                    <a:bodyPr/>
                    <a:lstStyle/>
                    <a:p>
                      <a:pPr algn="ctr"/>
                      <a:r>
                        <a:rPr lang="en-US" sz="1050" dirty="0">
                          <a:solidFill>
                            <a:srgbClr val="17324B"/>
                          </a:solidFill>
                          <a:effectLst/>
                          <a:latin typeface="Jost" pitchFamily="2" charset="77"/>
                          <a:ea typeface="Jost" pitchFamily="2" charset="77"/>
                        </a:rPr>
                        <a:t> </a:t>
                      </a:r>
                      <a:endParaRPr lang="fr-FR" sz="105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tc>
                  <a:txBody>
                    <a:bodyPr/>
                    <a:lstStyle/>
                    <a:p>
                      <a:pPr marR="26035" algn="ctr">
                        <a:lnSpc>
                          <a:spcPts val="1165"/>
                        </a:lnSpc>
                      </a:pPr>
                      <a:r>
                        <a:rPr lang="en-US" sz="1050" dirty="0">
                          <a:solidFill>
                            <a:srgbClr val="17324B"/>
                          </a:solidFill>
                          <a:effectLst/>
                          <a:latin typeface="Jost" pitchFamily="2" charset="77"/>
                          <a:ea typeface="Jost" pitchFamily="2" charset="77"/>
                        </a:rPr>
                        <a:t>11</a:t>
                      </a:r>
                      <a:endParaRPr lang="fr-FR" sz="1050" dirty="0">
                        <a:solidFill>
                          <a:srgbClr val="17324B"/>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BCC3A"/>
                    </a:solidFill>
                  </a:tcPr>
                </a:tc>
                <a:extLst>
                  <a:ext uri="{0D108BD9-81ED-4DB2-BD59-A6C34878D82A}">
                    <a16:rowId xmlns:a16="http://schemas.microsoft.com/office/drawing/2014/main" val="630478723"/>
                  </a:ext>
                </a:extLst>
              </a:tr>
              <a:tr h="210388">
                <a:tc>
                  <a:txBody>
                    <a:bodyPr/>
                    <a:lstStyle/>
                    <a:p>
                      <a:pPr marL="29845">
                        <a:lnSpc>
                          <a:spcPts val="1165"/>
                        </a:lnSpc>
                      </a:pPr>
                      <a:r>
                        <a:rPr lang="en-US" sz="1050">
                          <a:solidFill>
                            <a:srgbClr val="002060"/>
                          </a:solidFill>
                          <a:effectLst/>
                          <a:latin typeface="Jost" pitchFamily="2" charset="77"/>
                          <a:ea typeface="Jost" pitchFamily="2" charset="77"/>
                        </a:rPr>
                        <a:t>CTP</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0955" algn="ctr">
                        <a:lnSpc>
                          <a:spcPts val="1165"/>
                        </a:lnSpc>
                      </a:pPr>
                      <a:r>
                        <a:rPr lang="en-US" sz="1050">
                          <a:solidFill>
                            <a:srgbClr val="002060"/>
                          </a:solidFill>
                          <a:effectLst/>
                          <a:latin typeface="Jost" pitchFamily="2" charset="77"/>
                          <a:ea typeface="Jost" pitchFamily="2" charset="77"/>
                        </a:rPr>
                        <a:t>3</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7305" algn="ctr">
                        <a:lnSpc>
                          <a:spcPts val="1165"/>
                        </a:lnSpc>
                      </a:pPr>
                      <a:r>
                        <a:rPr lang="en-US" sz="1050" dirty="0">
                          <a:solidFill>
                            <a:srgbClr val="002060"/>
                          </a:solidFill>
                          <a:effectLst/>
                          <a:latin typeface="Jost" pitchFamily="2" charset="77"/>
                          <a:ea typeface="Jost" pitchFamily="2" charset="77"/>
                        </a:rPr>
                        <a:t>3</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98219098"/>
                  </a:ext>
                </a:extLst>
              </a:tr>
              <a:tr h="248640">
                <a:tc>
                  <a:txBody>
                    <a:bodyPr/>
                    <a:lstStyle/>
                    <a:p>
                      <a:pPr marL="29845">
                        <a:spcBef>
                          <a:spcPts val="70"/>
                        </a:spcBef>
                        <a:spcAft>
                          <a:spcPts val="0"/>
                        </a:spcAft>
                      </a:pPr>
                      <a:r>
                        <a:rPr lang="en-US" sz="1050">
                          <a:solidFill>
                            <a:srgbClr val="002060"/>
                          </a:solidFill>
                          <a:effectLst/>
                          <a:latin typeface="Jost" pitchFamily="2" charset="77"/>
                          <a:ea typeface="Jost" pitchFamily="2" charset="77"/>
                        </a:rPr>
                        <a:t>Développement</a:t>
                      </a:r>
                      <a:r>
                        <a:rPr lang="en-US" sz="1050" spc="25">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informatique</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19050" algn="ctr">
                        <a:spcBef>
                          <a:spcPts val="70"/>
                        </a:spcBef>
                        <a:spcAft>
                          <a:spcPts val="0"/>
                        </a:spcAft>
                      </a:pPr>
                      <a:r>
                        <a:rPr lang="en-US" sz="1050" dirty="0">
                          <a:solidFill>
                            <a:srgbClr val="002060"/>
                          </a:solidFill>
                          <a:effectLst/>
                          <a:latin typeface="Jost" pitchFamily="2" charset="77"/>
                          <a:ea typeface="Jost" pitchFamily="2" charset="77"/>
                        </a:rPr>
                        <a:t>1</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dirty="0">
                          <a:solidFill>
                            <a:srgbClr val="002060"/>
                          </a:solidFill>
                          <a:effectLst/>
                          <a:latin typeface="Jost" pitchFamily="2" charset="77"/>
                          <a:ea typeface="Jost" pitchFamily="2" charset="77"/>
                        </a:rPr>
                        <a:t> </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0955" algn="ctr">
                        <a:spcBef>
                          <a:spcPts val="70"/>
                        </a:spcBef>
                        <a:spcAft>
                          <a:spcPts val="0"/>
                        </a:spcAft>
                      </a:pPr>
                      <a:r>
                        <a:rPr lang="en-US" sz="1050">
                          <a:solidFill>
                            <a:srgbClr val="002060"/>
                          </a:solidFill>
                          <a:effectLst/>
                          <a:latin typeface="Jost" pitchFamily="2" charset="77"/>
                          <a:ea typeface="Jost" pitchFamily="2" charset="77"/>
                        </a:rPr>
                        <a:t>2</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7305" algn="ctr">
                        <a:spcBef>
                          <a:spcPts val="70"/>
                        </a:spcBef>
                        <a:spcAft>
                          <a:spcPts val="0"/>
                        </a:spcAft>
                      </a:pPr>
                      <a:r>
                        <a:rPr lang="en-US" sz="1050" dirty="0">
                          <a:solidFill>
                            <a:srgbClr val="002060"/>
                          </a:solidFill>
                          <a:effectLst/>
                          <a:latin typeface="Jost" pitchFamily="2" charset="77"/>
                          <a:ea typeface="Jost" pitchFamily="2" charset="77"/>
                        </a:rPr>
                        <a:t>3</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8760080"/>
                  </a:ext>
                </a:extLst>
              </a:tr>
              <a:tr h="258203">
                <a:tc>
                  <a:txBody>
                    <a:bodyPr/>
                    <a:lstStyle/>
                    <a:p>
                      <a:pPr marL="29845">
                        <a:lnSpc>
                          <a:spcPts val="1170"/>
                        </a:lnSpc>
                      </a:pPr>
                      <a:r>
                        <a:rPr lang="en-US" sz="1050">
                          <a:solidFill>
                            <a:srgbClr val="002060"/>
                          </a:solidFill>
                          <a:effectLst/>
                          <a:latin typeface="Jost" pitchFamily="2" charset="77"/>
                          <a:ea typeface="Jost" pitchFamily="2" charset="77"/>
                        </a:rPr>
                        <a:t>Atelier</a:t>
                      </a:r>
                      <a:r>
                        <a:rPr lang="en-US" sz="1050" spc="1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Presse</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19050" algn="ctr">
                        <a:lnSpc>
                          <a:spcPts val="1170"/>
                        </a:lnSpc>
                      </a:pPr>
                      <a:r>
                        <a:rPr lang="en-US" sz="1050">
                          <a:solidFill>
                            <a:srgbClr val="002060"/>
                          </a:solidFill>
                          <a:effectLst/>
                          <a:latin typeface="Jost" pitchFamily="2" charset="77"/>
                          <a:ea typeface="Jost" pitchFamily="2" charset="77"/>
                        </a:rPr>
                        <a:t>2</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dirty="0">
                          <a:solidFill>
                            <a:srgbClr val="002060"/>
                          </a:solidFill>
                          <a:effectLst/>
                          <a:latin typeface="Jost" pitchFamily="2" charset="77"/>
                          <a:ea typeface="Jost" pitchFamily="2" charset="77"/>
                        </a:rPr>
                        <a:t> </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0320" algn="ctr">
                        <a:lnSpc>
                          <a:spcPts val="1170"/>
                        </a:lnSpc>
                      </a:pPr>
                      <a:r>
                        <a:rPr lang="en-US" sz="1050">
                          <a:solidFill>
                            <a:srgbClr val="002060"/>
                          </a:solidFill>
                          <a:effectLst/>
                          <a:latin typeface="Jost" pitchFamily="2" charset="77"/>
                          <a:ea typeface="Jost" pitchFamily="2" charset="77"/>
                        </a:rPr>
                        <a:t>16</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3495" algn="ctr">
                        <a:lnSpc>
                          <a:spcPts val="1170"/>
                        </a:lnSpc>
                      </a:pPr>
                      <a:r>
                        <a:rPr lang="en-US" sz="1050">
                          <a:solidFill>
                            <a:srgbClr val="002060"/>
                          </a:solidFill>
                          <a:effectLst/>
                          <a:latin typeface="Jost" pitchFamily="2" charset="77"/>
                          <a:ea typeface="Jost" pitchFamily="2" charset="77"/>
                        </a:rPr>
                        <a:t>3</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6035" algn="ctr">
                        <a:lnSpc>
                          <a:spcPts val="1170"/>
                        </a:lnSpc>
                      </a:pPr>
                      <a:r>
                        <a:rPr lang="en-US" sz="1050" dirty="0">
                          <a:solidFill>
                            <a:srgbClr val="002060"/>
                          </a:solidFill>
                          <a:effectLst/>
                          <a:latin typeface="Jost" pitchFamily="2" charset="77"/>
                          <a:ea typeface="Jost" pitchFamily="2" charset="77"/>
                        </a:rPr>
                        <a:t>21</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62232210"/>
                  </a:ext>
                </a:extLst>
              </a:tr>
              <a:tr h="267767">
                <a:tc>
                  <a:txBody>
                    <a:bodyPr/>
                    <a:lstStyle/>
                    <a:p>
                      <a:pPr marL="29845">
                        <a:spcBef>
                          <a:spcPts val="70"/>
                        </a:spcBef>
                        <a:spcAft>
                          <a:spcPts val="0"/>
                        </a:spcAft>
                      </a:pPr>
                      <a:r>
                        <a:rPr lang="en-US" sz="1050" spc="-5">
                          <a:solidFill>
                            <a:srgbClr val="002060"/>
                          </a:solidFill>
                          <a:effectLst/>
                          <a:latin typeface="Jost" pitchFamily="2" charset="77"/>
                          <a:ea typeface="Jost" pitchFamily="2" charset="77"/>
                        </a:rPr>
                        <a:t>Atelier</a:t>
                      </a:r>
                      <a:r>
                        <a:rPr lang="en-US" sz="1050" spc="-50">
                          <a:solidFill>
                            <a:srgbClr val="002060"/>
                          </a:solidFill>
                          <a:effectLst/>
                          <a:latin typeface="Jost" pitchFamily="2" charset="77"/>
                          <a:ea typeface="Jost" pitchFamily="2" charset="77"/>
                        </a:rPr>
                        <a:t> </a:t>
                      </a:r>
                      <a:r>
                        <a:rPr lang="en-US" sz="1050" spc="-5">
                          <a:solidFill>
                            <a:srgbClr val="002060"/>
                          </a:solidFill>
                          <a:effectLst/>
                          <a:latin typeface="Jost" pitchFamily="2" charset="77"/>
                          <a:ea typeface="Jost" pitchFamily="2" charset="77"/>
                        </a:rPr>
                        <a:t>Façonnage</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42570" algn="ctr">
                        <a:spcBef>
                          <a:spcPts val="70"/>
                        </a:spcBef>
                        <a:spcAft>
                          <a:spcPts val="0"/>
                        </a:spcAft>
                      </a:pPr>
                      <a:r>
                        <a:rPr lang="en-US" sz="1050" dirty="0">
                          <a:solidFill>
                            <a:srgbClr val="002060"/>
                          </a:solidFill>
                          <a:effectLst/>
                          <a:latin typeface="Jost" pitchFamily="2" charset="77"/>
                          <a:ea typeface="Jost" pitchFamily="2" charset="77"/>
                        </a:rPr>
                        <a:t>3</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0320" algn="ctr">
                        <a:spcBef>
                          <a:spcPts val="70"/>
                        </a:spcBef>
                        <a:spcAft>
                          <a:spcPts val="0"/>
                        </a:spcAft>
                      </a:pPr>
                      <a:r>
                        <a:rPr lang="en-US" sz="1050" dirty="0">
                          <a:solidFill>
                            <a:srgbClr val="002060"/>
                          </a:solidFill>
                          <a:effectLst/>
                          <a:latin typeface="Jost" pitchFamily="2" charset="77"/>
                          <a:ea typeface="Jost" pitchFamily="2" charset="77"/>
                        </a:rPr>
                        <a:t>13</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3495" algn="ctr">
                        <a:spcBef>
                          <a:spcPts val="70"/>
                        </a:spcBef>
                        <a:spcAft>
                          <a:spcPts val="0"/>
                        </a:spcAft>
                      </a:pPr>
                      <a:r>
                        <a:rPr lang="en-US" sz="1050">
                          <a:solidFill>
                            <a:srgbClr val="002060"/>
                          </a:solidFill>
                          <a:effectLst/>
                          <a:latin typeface="Jost" pitchFamily="2" charset="77"/>
                          <a:ea typeface="Jost" pitchFamily="2" charset="77"/>
                        </a:rPr>
                        <a:t>1</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6035" algn="ctr">
                        <a:spcBef>
                          <a:spcPts val="70"/>
                        </a:spcBef>
                        <a:spcAft>
                          <a:spcPts val="0"/>
                        </a:spcAft>
                      </a:pPr>
                      <a:r>
                        <a:rPr lang="en-US" sz="1050" dirty="0">
                          <a:solidFill>
                            <a:srgbClr val="002060"/>
                          </a:solidFill>
                          <a:effectLst/>
                          <a:latin typeface="Jost" pitchFamily="2" charset="77"/>
                          <a:ea typeface="Jost" pitchFamily="2" charset="77"/>
                        </a:rPr>
                        <a:t>17</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9500305"/>
                  </a:ext>
                </a:extLst>
              </a:tr>
              <a:tr h="267767">
                <a:tc>
                  <a:txBody>
                    <a:bodyPr/>
                    <a:lstStyle/>
                    <a:p>
                      <a:pPr marL="29845">
                        <a:lnSpc>
                          <a:spcPts val="1170"/>
                        </a:lnSpc>
                      </a:pPr>
                      <a:r>
                        <a:rPr lang="en-US" sz="1050">
                          <a:solidFill>
                            <a:srgbClr val="002060"/>
                          </a:solidFill>
                          <a:effectLst/>
                          <a:latin typeface="Jost" pitchFamily="2" charset="77"/>
                          <a:ea typeface="Jost" pitchFamily="2" charset="77"/>
                        </a:rPr>
                        <a:t>Logistique</a:t>
                      </a:r>
                      <a:r>
                        <a:rPr lang="en-US" sz="1050" spc="3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conditionnement</a:t>
                      </a:r>
                      <a:r>
                        <a:rPr lang="en-US" sz="1050" spc="3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et</a:t>
                      </a:r>
                      <a:r>
                        <a:rPr lang="en-US" sz="1050" spc="30">
                          <a:solidFill>
                            <a:srgbClr val="002060"/>
                          </a:solidFill>
                          <a:effectLst/>
                          <a:latin typeface="Jost" pitchFamily="2" charset="77"/>
                          <a:ea typeface="Jost" pitchFamily="2" charset="77"/>
                        </a:rPr>
                        <a:t> </a:t>
                      </a:r>
                      <a:r>
                        <a:rPr lang="en-US" sz="1050">
                          <a:solidFill>
                            <a:srgbClr val="002060"/>
                          </a:solidFill>
                          <a:effectLst/>
                          <a:latin typeface="Jost" pitchFamily="2" charset="77"/>
                          <a:ea typeface="Jost" pitchFamily="2" charset="77"/>
                        </a:rPr>
                        <a:t>transport</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19050" algn="ctr">
                        <a:lnSpc>
                          <a:spcPts val="1170"/>
                        </a:lnSpc>
                      </a:pPr>
                      <a:r>
                        <a:rPr lang="en-US" sz="1050">
                          <a:solidFill>
                            <a:srgbClr val="002060"/>
                          </a:solidFill>
                          <a:effectLst/>
                          <a:latin typeface="Jost" pitchFamily="2" charset="77"/>
                          <a:ea typeface="Jost" pitchFamily="2" charset="77"/>
                        </a:rPr>
                        <a:t>1</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0955" algn="ctr">
                        <a:lnSpc>
                          <a:spcPts val="1170"/>
                        </a:lnSpc>
                      </a:pPr>
                      <a:r>
                        <a:rPr lang="en-US" sz="1050">
                          <a:solidFill>
                            <a:srgbClr val="002060"/>
                          </a:solidFill>
                          <a:effectLst/>
                          <a:latin typeface="Jost" pitchFamily="2" charset="77"/>
                          <a:ea typeface="Jost" pitchFamily="2" charset="77"/>
                        </a:rPr>
                        <a:t>6</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50" dirty="0">
                          <a:solidFill>
                            <a:srgbClr val="002060"/>
                          </a:solidFill>
                          <a:effectLst/>
                          <a:latin typeface="Jost" pitchFamily="2" charset="77"/>
                          <a:ea typeface="Jost" pitchFamily="2" charset="77"/>
                        </a:rPr>
                        <a:t> </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R="27305" algn="ctr">
                        <a:lnSpc>
                          <a:spcPts val="1170"/>
                        </a:lnSpc>
                      </a:pPr>
                      <a:r>
                        <a:rPr lang="en-US" sz="1050" dirty="0">
                          <a:solidFill>
                            <a:srgbClr val="002060"/>
                          </a:solidFill>
                          <a:effectLst/>
                          <a:latin typeface="Jost" pitchFamily="2" charset="77"/>
                          <a:ea typeface="Jost" pitchFamily="2" charset="77"/>
                        </a:rPr>
                        <a:t>7</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57469966"/>
                  </a:ext>
                </a:extLst>
              </a:tr>
              <a:tr h="258203">
                <a:tc>
                  <a:txBody>
                    <a:bodyPr/>
                    <a:lstStyle/>
                    <a:p>
                      <a:pPr marL="29845">
                        <a:spcBef>
                          <a:spcPts val="70"/>
                        </a:spcBef>
                        <a:spcAft>
                          <a:spcPts val="0"/>
                        </a:spcAft>
                      </a:pPr>
                      <a:r>
                        <a:rPr lang="en-US" sz="1050" spc="-5" dirty="0" err="1">
                          <a:solidFill>
                            <a:srgbClr val="002060"/>
                          </a:solidFill>
                          <a:effectLst/>
                          <a:latin typeface="Jost" pitchFamily="2" charset="77"/>
                          <a:ea typeface="Jost" pitchFamily="2" charset="77"/>
                        </a:rPr>
                        <a:t>Administratif</a:t>
                      </a:r>
                      <a:r>
                        <a:rPr lang="en-US" sz="1050" spc="-70" dirty="0">
                          <a:solidFill>
                            <a:srgbClr val="002060"/>
                          </a:solidFill>
                          <a:effectLst/>
                          <a:latin typeface="Jost" pitchFamily="2" charset="77"/>
                          <a:ea typeface="Jost" pitchFamily="2" charset="77"/>
                        </a:rPr>
                        <a:t> </a:t>
                      </a:r>
                      <a:r>
                        <a:rPr lang="en-US" sz="1050" dirty="0">
                          <a:solidFill>
                            <a:srgbClr val="002060"/>
                          </a:solidFill>
                          <a:effectLst/>
                          <a:latin typeface="Jost" pitchFamily="2" charset="77"/>
                          <a:ea typeface="Jost" pitchFamily="2" charset="77"/>
                        </a:rPr>
                        <a:t>et</a:t>
                      </a:r>
                      <a:r>
                        <a:rPr lang="en-US" sz="1050" spc="-65" dirty="0">
                          <a:solidFill>
                            <a:srgbClr val="002060"/>
                          </a:solidFill>
                          <a:effectLst/>
                          <a:latin typeface="Jost" pitchFamily="2" charset="77"/>
                          <a:ea typeface="Jost" pitchFamily="2" charset="77"/>
                        </a:rPr>
                        <a:t> </a:t>
                      </a:r>
                      <a:r>
                        <a:rPr lang="en-US" sz="1050" dirty="0" err="1">
                          <a:solidFill>
                            <a:srgbClr val="002060"/>
                          </a:solidFill>
                          <a:effectLst/>
                          <a:latin typeface="Jost" pitchFamily="2" charset="77"/>
                          <a:ea typeface="Jost" pitchFamily="2" charset="77"/>
                        </a:rPr>
                        <a:t>Comptabilité</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a:solidFill>
                            <a:srgbClr val="002060"/>
                          </a:solidFill>
                          <a:effectLst/>
                          <a:latin typeface="Jost" pitchFamily="2" charset="77"/>
                          <a:ea typeface="Jost" pitchFamily="2" charset="77"/>
                        </a:rPr>
                        <a:t> </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42570" algn="ctr">
                        <a:spcBef>
                          <a:spcPts val="70"/>
                        </a:spcBef>
                        <a:spcAft>
                          <a:spcPts val="0"/>
                        </a:spcAft>
                      </a:pPr>
                      <a:r>
                        <a:rPr lang="en-US" sz="1050">
                          <a:solidFill>
                            <a:srgbClr val="002060"/>
                          </a:solidFill>
                          <a:effectLst/>
                          <a:latin typeface="Jost" pitchFamily="2" charset="77"/>
                          <a:ea typeface="Jost" pitchFamily="2" charset="77"/>
                        </a:rPr>
                        <a:t>5</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0955" algn="ctr">
                        <a:spcBef>
                          <a:spcPts val="70"/>
                        </a:spcBef>
                        <a:spcAft>
                          <a:spcPts val="0"/>
                        </a:spcAft>
                      </a:pPr>
                      <a:r>
                        <a:rPr lang="en-US" sz="1050">
                          <a:solidFill>
                            <a:srgbClr val="002060"/>
                          </a:solidFill>
                          <a:effectLst/>
                          <a:latin typeface="Jost" pitchFamily="2" charset="77"/>
                          <a:ea typeface="Jost" pitchFamily="2" charset="77"/>
                        </a:rPr>
                        <a:t>2</a:t>
                      </a:r>
                      <a:endParaRPr lang="fr-FR" sz="105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50" dirty="0">
                          <a:solidFill>
                            <a:srgbClr val="002060"/>
                          </a:solidFill>
                          <a:effectLst/>
                          <a:latin typeface="Jost" pitchFamily="2" charset="77"/>
                          <a:ea typeface="Jost" pitchFamily="2" charset="77"/>
                        </a:rPr>
                        <a:t> </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R="27305" algn="ctr">
                        <a:spcBef>
                          <a:spcPts val="70"/>
                        </a:spcBef>
                        <a:spcAft>
                          <a:spcPts val="0"/>
                        </a:spcAft>
                      </a:pPr>
                      <a:r>
                        <a:rPr lang="en-US" sz="1050" dirty="0">
                          <a:solidFill>
                            <a:srgbClr val="002060"/>
                          </a:solidFill>
                          <a:effectLst/>
                          <a:latin typeface="Jost" pitchFamily="2" charset="77"/>
                          <a:ea typeface="Jost" pitchFamily="2" charset="77"/>
                        </a:rPr>
                        <a:t>7</a:t>
                      </a:r>
                      <a:endParaRPr lang="fr-FR" sz="1050" dirty="0">
                        <a:solidFill>
                          <a:srgbClr val="002060"/>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10773"/>
                  </a:ext>
                </a:extLst>
              </a:tr>
              <a:tr h="187941">
                <a:tc>
                  <a:txBody>
                    <a:bodyPr/>
                    <a:lstStyle/>
                    <a:p>
                      <a:pPr marL="29845">
                        <a:lnSpc>
                          <a:spcPts val="1165"/>
                        </a:lnSpc>
                      </a:pPr>
                      <a:r>
                        <a:rPr lang="en-US" sz="1050" dirty="0">
                          <a:solidFill>
                            <a:schemeClr val="bg1"/>
                          </a:solidFill>
                          <a:effectLst/>
                          <a:latin typeface="Jost" pitchFamily="2" charset="77"/>
                          <a:ea typeface="Jost" pitchFamily="2" charset="77"/>
                        </a:rPr>
                        <a:t>Total</a:t>
                      </a:r>
                      <a:r>
                        <a:rPr lang="en-US" sz="1050" spc="-35" dirty="0">
                          <a:solidFill>
                            <a:schemeClr val="bg1"/>
                          </a:solidFill>
                          <a:effectLst/>
                          <a:latin typeface="Jost" pitchFamily="2" charset="77"/>
                          <a:ea typeface="Jost" pitchFamily="2" charset="77"/>
                        </a:rPr>
                        <a:t> </a:t>
                      </a:r>
                      <a:r>
                        <a:rPr lang="en-US" sz="1050" dirty="0" err="1">
                          <a:solidFill>
                            <a:schemeClr val="bg1"/>
                          </a:solidFill>
                          <a:effectLst/>
                          <a:latin typeface="Jost" pitchFamily="2" charset="77"/>
                          <a:ea typeface="Jost" pitchFamily="2" charset="77"/>
                        </a:rPr>
                        <a:t>Catégorie</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algn="ctr"/>
                      <a:r>
                        <a:rPr lang="en-US" sz="1050" dirty="0">
                          <a:solidFill>
                            <a:schemeClr val="bg1"/>
                          </a:solidFill>
                          <a:effectLst/>
                          <a:latin typeface="Jost" pitchFamily="2" charset="77"/>
                          <a:ea typeface="Jost" pitchFamily="2" charset="77"/>
                        </a:rPr>
                        <a:t>8 </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marR="18415" algn="ctr">
                        <a:lnSpc>
                          <a:spcPts val="1165"/>
                        </a:lnSpc>
                      </a:pPr>
                      <a:r>
                        <a:rPr lang="en-US" sz="1050" dirty="0">
                          <a:solidFill>
                            <a:schemeClr val="bg1"/>
                          </a:solidFill>
                          <a:effectLst/>
                          <a:latin typeface="Jost" pitchFamily="2" charset="77"/>
                          <a:ea typeface="Jost" pitchFamily="2" charset="77"/>
                        </a:rPr>
                        <a:t>18</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marL="635000" marR="607060" indent="-190500" algn="ctr">
                        <a:lnSpc>
                          <a:spcPts val="1165"/>
                        </a:lnSpc>
                        <a:spcAft>
                          <a:spcPts val="0"/>
                        </a:spcAft>
                        <a:tabLst/>
                      </a:pPr>
                      <a:r>
                        <a:rPr lang="en-US" sz="1050" dirty="0">
                          <a:solidFill>
                            <a:schemeClr val="bg1"/>
                          </a:solidFill>
                          <a:effectLst/>
                          <a:latin typeface="Jost" pitchFamily="2" charset="77"/>
                          <a:ea typeface="Jost" pitchFamily="2" charset="77"/>
                        </a:rPr>
                        <a:t>18</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marR="20320" algn="ctr">
                        <a:lnSpc>
                          <a:spcPts val="1165"/>
                        </a:lnSpc>
                      </a:pPr>
                      <a:r>
                        <a:rPr lang="en-US" sz="1050" dirty="0">
                          <a:solidFill>
                            <a:schemeClr val="bg1"/>
                          </a:solidFill>
                          <a:effectLst/>
                          <a:latin typeface="Jost" pitchFamily="2" charset="77"/>
                          <a:ea typeface="Jost" pitchFamily="2" charset="77"/>
                        </a:rPr>
                        <a:t>56</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marR="23495" algn="ctr">
                        <a:lnSpc>
                          <a:spcPts val="1165"/>
                        </a:lnSpc>
                      </a:pPr>
                      <a:r>
                        <a:rPr lang="en-US" sz="1050" dirty="0">
                          <a:solidFill>
                            <a:schemeClr val="bg1"/>
                          </a:solidFill>
                          <a:effectLst/>
                          <a:latin typeface="Jost" pitchFamily="2" charset="77"/>
                          <a:ea typeface="Jost" pitchFamily="2" charset="77"/>
                        </a:rPr>
                        <a:t>4</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tc>
                  <a:txBody>
                    <a:bodyPr/>
                    <a:lstStyle/>
                    <a:p>
                      <a:pPr marR="28575" algn="ctr">
                        <a:lnSpc>
                          <a:spcPts val="1165"/>
                        </a:lnSpc>
                      </a:pPr>
                      <a:r>
                        <a:rPr lang="en-US" sz="1050" dirty="0">
                          <a:solidFill>
                            <a:schemeClr val="bg1"/>
                          </a:solidFill>
                          <a:effectLst/>
                          <a:latin typeface="Jost" pitchFamily="2" charset="77"/>
                          <a:ea typeface="Jost" pitchFamily="2" charset="77"/>
                        </a:rPr>
                        <a:t>104</a:t>
                      </a:r>
                      <a:endParaRPr lang="fr-FR" sz="1050" dirty="0">
                        <a:solidFill>
                          <a:schemeClr val="bg1"/>
                        </a:solidFill>
                        <a:effectLst/>
                        <a:latin typeface="Jost" pitchFamily="2" charset="77"/>
                        <a:ea typeface="Jost" pitchFamily="2" charset="77"/>
                        <a:cs typeface="Times New Roman" panose="02020603050405020304" pitchFamily="18"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459331870"/>
                  </a:ext>
                </a:extLst>
              </a:tr>
            </a:tbl>
          </a:graphicData>
        </a:graphic>
      </p:graphicFrame>
      <p:sp>
        <p:nvSpPr>
          <p:cNvPr id="22" name="Rectangle 21">
            <a:extLst>
              <a:ext uri="{FF2B5EF4-FFF2-40B4-BE49-F238E27FC236}">
                <a16:creationId xmlns:a16="http://schemas.microsoft.com/office/drawing/2014/main" id="{8E926EEE-3272-AD4B-83A3-021321497DDA}"/>
              </a:ext>
            </a:extLst>
          </p:cNvPr>
          <p:cNvSpPr/>
          <p:nvPr/>
        </p:nvSpPr>
        <p:spPr>
          <a:xfrm>
            <a:off x="135924" y="3543281"/>
            <a:ext cx="4333238" cy="646331"/>
          </a:xfrm>
          <a:prstGeom prst="rect">
            <a:avLst/>
          </a:prstGeom>
        </p:spPr>
        <p:txBody>
          <a:bodyPr wrap="none">
            <a:spAutoFit/>
          </a:bodyPr>
          <a:lstStyle/>
          <a:p>
            <a:pPr lvl="0">
              <a:defRPr/>
            </a:pPr>
            <a:r>
              <a:rPr lang="fr-FR" sz="3600" dirty="0">
                <a:solidFill>
                  <a:srgbClr val="17324B"/>
                </a:solidFill>
                <a:latin typeface="Jost" pitchFamily="2" charset="77"/>
                <a:ea typeface="Jost" pitchFamily="2" charset="77"/>
                <a:cs typeface="Arial Black" panose="020B0604020202020204" pitchFamily="34" charset="0"/>
              </a:rPr>
              <a:t>EFFECTIFS GROUPE </a:t>
            </a:r>
          </a:p>
        </p:txBody>
      </p:sp>
      <p:grpSp>
        <p:nvGrpSpPr>
          <p:cNvPr id="3" name="Groupe 2">
            <a:extLst>
              <a:ext uri="{FF2B5EF4-FFF2-40B4-BE49-F238E27FC236}">
                <a16:creationId xmlns:a16="http://schemas.microsoft.com/office/drawing/2014/main" id="{63C403C7-4B97-BB49-8D17-51F708342ABD}"/>
              </a:ext>
            </a:extLst>
          </p:cNvPr>
          <p:cNvGrpSpPr/>
          <p:nvPr/>
        </p:nvGrpSpPr>
        <p:grpSpPr>
          <a:xfrm>
            <a:off x="318645" y="4152653"/>
            <a:ext cx="8769462" cy="280251"/>
            <a:chOff x="392868" y="4634866"/>
            <a:chExt cx="8769462" cy="280251"/>
          </a:xfrm>
        </p:grpSpPr>
        <p:sp>
          <p:nvSpPr>
            <p:cNvPr id="9" name="Rectangle 8">
              <a:extLst>
                <a:ext uri="{FF2B5EF4-FFF2-40B4-BE49-F238E27FC236}">
                  <a16:creationId xmlns:a16="http://schemas.microsoft.com/office/drawing/2014/main" id="{A5109B97-F88C-C042-A0E3-EFFB606B1B2F}"/>
                </a:ext>
              </a:extLst>
            </p:cNvPr>
            <p:cNvSpPr/>
            <p:nvPr/>
          </p:nvSpPr>
          <p:spPr>
            <a:xfrm>
              <a:off x="392868" y="4643933"/>
              <a:ext cx="8769462" cy="2711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atin typeface="Jost" pitchFamily="2" charset="77"/>
                <a:ea typeface="Jost" pitchFamily="2" charset="77"/>
              </a:endParaRPr>
            </a:p>
          </p:txBody>
        </p:sp>
        <p:sp>
          <p:nvSpPr>
            <p:cNvPr id="15" name="Rectangle 14">
              <a:extLst>
                <a:ext uri="{FF2B5EF4-FFF2-40B4-BE49-F238E27FC236}">
                  <a16:creationId xmlns:a16="http://schemas.microsoft.com/office/drawing/2014/main" id="{D0D033DC-2182-B54E-BA77-984D51486113}"/>
                </a:ext>
              </a:extLst>
            </p:cNvPr>
            <p:cNvSpPr/>
            <p:nvPr/>
          </p:nvSpPr>
          <p:spPr>
            <a:xfrm>
              <a:off x="392868" y="4658620"/>
              <a:ext cx="1601721" cy="253916"/>
            </a:xfrm>
            <a:prstGeom prst="rect">
              <a:avLst/>
            </a:prstGeom>
          </p:spPr>
          <p:txBody>
            <a:bodyPr wrap="none">
              <a:spAutoFit/>
            </a:bodyPr>
            <a:lstStyle/>
            <a:p>
              <a:pPr marL="29845">
                <a:spcBef>
                  <a:spcPts val="25"/>
                </a:spcBef>
                <a:spcAft>
                  <a:spcPts val="0"/>
                </a:spcAft>
              </a:pPr>
              <a:r>
                <a:rPr lang="en-US" sz="1050" b="1" dirty="0" err="1">
                  <a:solidFill>
                    <a:schemeClr val="bg1"/>
                  </a:solidFill>
                  <a:latin typeface="Jost" pitchFamily="2" charset="77"/>
                  <a:ea typeface="Jost" pitchFamily="2" charset="77"/>
                </a:rPr>
                <a:t>Secteurs</a:t>
              </a:r>
              <a:r>
                <a:rPr lang="en-US" sz="1050" b="1" spc="20" dirty="0">
                  <a:solidFill>
                    <a:schemeClr val="bg1"/>
                  </a:solidFill>
                  <a:latin typeface="Jost" pitchFamily="2" charset="77"/>
                  <a:ea typeface="Jost" pitchFamily="2" charset="77"/>
                </a:rPr>
                <a:t> </a:t>
              </a:r>
              <a:r>
                <a:rPr lang="en-US" sz="1050" b="1" dirty="0">
                  <a:solidFill>
                    <a:schemeClr val="bg1"/>
                  </a:solidFill>
                  <a:latin typeface="Jost" pitchFamily="2" charset="77"/>
                  <a:ea typeface="Jost" pitchFamily="2" charset="77"/>
                </a:rPr>
                <a:t>/</a:t>
              </a:r>
              <a:r>
                <a:rPr lang="en-US" sz="1050" b="1" spc="20" dirty="0">
                  <a:solidFill>
                    <a:schemeClr val="bg1"/>
                  </a:solidFill>
                  <a:latin typeface="Jost" pitchFamily="2" charset="77"/>
                  <a:ea typeface="Jost" pitchFamily="2" charset="77"/>
                </a:rPr>
                <a:t> </a:t>
              </a:r>
              <a:r>
                <a:rPr lang="en-US" sz="1050" b="1" dirty="0" err="1">
                  <a:solidFill>
                    <a:schemeClr val="bg1"/>
                  </a:solidFill>
                  <a:latin typeface="Jost" pitchFamily="2" charset="77"/>
                  <a:ea typeface="Jost" pitchFamily="2" charset="77"/>
                </a:rPr>
                <a:t>Catégories</a:t>
              </a:r>
              <a:endParaRPr lang="fr-FR" sz="1050" b="1" dirty="0">
                <a:solidFill>
                  <a:schemeClr val="bg1"/>
                </a:solidFill>
                <a:latin typeface="Jost" pitchFamily="2" charset="77"/>
                <a:ea typeface="Jost" pitchFamily="2" charset="77"/>
                <a:cs typeface="Times New Roman" panose="02020603050405020304" pitchFamily="18" charset="0"/>
              </a:endParaRPr>
            </a:p>
          </p:txBody>
        </p:sp>
        <p:sp>
          <p:nvSpPr>
            <p:cNvPr id="23" name="Rectangle 22">
              <a:extLst>
                <a:ext uri="{FF2B5EF4-FFF2-40B4-BE49-F238E27FC236}">
                  <a16:creationId xmlns:a16="http://schemas.microsoft.com/office/drawing/2014/main" id="{465114BA-B853-F743-AF55-501C9AF061D1}"/>
                </a:ext>
              </a:extLst>
            </p:cNvPr>
            <p:cNvSpPr/>
            <p:nvPr/>
          </p:nvSpPr>
          <p:spPr>
            <a:xfrm>
              <a:off x="3898536" y="4657840"/>
              <a:ext cx="597921" cy="253916"/>
            </a:xfrm>
            <a:prstGeom prst="rect">
              <a:avLst/>
            </a:prstGeom>
          </p:spPr>
          <p:txBody>
            <a:bodyPr wrap="none">
              <a:spAutoFit/>
            </a:bodyPr>
            <a:lstStyle/>
            <a:p>
              <a:pPr marL="29845">
                <a:spcBef>
                  <a:spcPts val="25"/>
                </a:spcBef>
                <a:spcAft>
                  <a:spcPts val="0"/>
                </a:spcAft>
              </a:pPr>
              <a:r>
                <a:rPr lang="en-US" sz="1050" b="1" dirty="0">
                  <a:solidFill>
                    <a:schemeClr val="bg1"/>
                  </a:solidFill>
                  <a:latin typeface="Jost" pitchFamily="2" charset="77"/>
                  <a:ea typeface="Jost" pitchFamily="2" charset="77"/>
                </a:rPr>
                <a:t>Cadre</a:t>
              </a:r>
              <a:endParaRPr lang="fr-FR" sz="1050" b="1" dirty="0">
                <a:solidFill>
                  <a:schemeClr val="bg1"/>
                </a:solidFill>
                <a:latin typeface="Jost" pitchFamily="2" charset="77"/>
                <a:ea typeface="Jost" pitchFamily="2" charset="77"/>
                <a:cs typeface="Times New Roman" panose="02020603050405020304" pitchFamily="18" charset="0"/>
              </a:endParaRPr>
            </a:p>
          </p:txBody>
        </p:sp>
        <p:sp>
          <p:nvSpPr>
            <p:cNvPr id="24" name="Rectangle 23">
              <a:extLst>
                <a:ext uri="{FF2B5EF4-FFF2-40B4-BE49-F238E27FC236}">
                  <a16:creationId xmlns:a16="http://schemas.microsoft.com/office/drawing/2014/main" id="{90F17B8A-BA7A-C64E-AED4-8EAAED6F994B}"/>
                </a:ext>
              </a:extLst>
            </p:cNvPr>
            <p:cNvSpPr/>
            <p:nvPr/>
          </p:nvSpPr>
          <p:spPr>
            <a:xfrm>
              <a:off x="3028738" y="4661201"/>
              <a:ext cx="785471" cy="253916"/>
            </a:xfrm>
            <a:prstGeom prst="rect">
              <a:avLst/>
            </a:prstGeom>
          </p:spPr>
          <p:txBody>
            <a:bodyPr wrap="none">
              <a:spAutoFit/>
            </a:bodyPr>
            <a:lstStyle/>
            <a:p>
              <a:pPr marL="29845">
                <a:spcBef>
                  <a:spcPts val="25"/>
                </a:spcBef>
                <a:spcAft>
                  <a:spcPts val="0"/>
                </a:spcAft>
              </a:pPr>
              <a:r>
                <a:rPr lang="en-US" sz="1050" b="1" dirty="0">
                  <a:solidFill>
                    <a:schemeClr val="bg1"/>
                  </a:solidFill>
                  <a:latin typeface="Jost" pitchFamily="2" charset="77"/>
                  <a:ea typeface="Jost" pitchFamily="2" charset="77"/>
                </a:rPr>
                <a:t>Direction</a:t>
              </a:r>
              <a:endParaRPr lang="fr-FR" sz="1050" b="1" dirty="0">
                <a:solidFill>
                  <a:schemeClr val="bg1"/>
                </a:solidFill>
                <a:latin typeface="Jost" pitchFamily="2" charset="77"/>
                <a:ea typeface="Jost" pitchFamily="2" charset="77"/>
                <a:cs typeface="Times New Roman" panose="02020603050405020304" pitchFamily="18" charset="0"/>
              </a:endParaRPr>
            </a:p>
          </p:txBody>
        </p:sp>
        <p:sp>
          <p:nvSpPr>
            <p:cNvPr id="27" name="Rectangle 26">
              <a:extLst>
                <a:ext uri="{FF2B5EF4-FFF2-40B4-BE49-F238E27FC236}">
                  <a16:creationId xmlns:a16="http://schemas.microsoft.com/office/drawing/2014/main" id="{7F58A103-FFB6-5C4E-920C-12BDE17FBC54}"/>
                </a:ext>
              </a:extLst>
            </p:cNvPr>
            <p:cNvSpPr/>
            <p:nvPr/>
          </p:nvSpPr>
          <p:spPr>
            <a:xfrm>
              <a:off x="4532912" y="4651205"/>
              <a:ext cx="1388201" cy="253916"/>
            </a:xfrm>
            <a:prstGeom prst="rect">
              <a:avLst/>
            </a:prstGeom>
          </p:spPr>
          <p:txBody>
            <a:bodyPr wrap="none">
              <a:spAutoFit/>
            </a:bodyPr>
            <a:lstStyle/>
            <a:p>
              <a:pPr marL="29845">
                <a:spcBef>
                  <a:spcPts val="25"/>
                </a:spcBef>
                <a:spcAft>
                  <a:spcPts val="0"/>
                </a:spcAft>
              </a:pPr>
              <a:r>
                <a:rPr lang="en-US" sz="1050" b="1" dirty="0">
                  <a:solidFill>
                    <a:schemeClr val="bg1"/>
                  </a:solidFill>
                  <a:latin typeface="Jost" pitchFamily="2" charset="77"/>
                  <a:ea typeface="Jost" pitchFamily="2" charset="77"/>
                </a:rPr>
                <a:t>Agents de </a:t>
              </a:r>
              <a:r>
                <a:rPr lang="en-US" sz="1050" b="1" dirty="0" err="1">
                  <a:solidFill>
                    <a:schemeClr val="bg1"/>
                  </a:solidFill>
                  <a:latin typeface="Jost" pitchFamily="2" charset="77"/>
                  <a:ea typeface="Jost" pitchFamily="2" charset="77"/>
                </a:rPr>
                <a:t>maîtrise</a:t>
              </a:r>
              <a:endParaRPr lang="fr-FR" sz="1050" b="1" dirty="0">
                <a:solidFill>
                  <a:schemeClr val="bg1"/>
                </a:solidFill>
                <a:latin typeface="Jost" pitchFamily="2" charset="77"/>
                <a:ea typeface="Jost" pitchFamily="2" charset="77"/>
                <a:cs typeface="Times New Roman" panose="02020603050405020304" pitchFamily="18" charset="0"/>
              </a:endParaRPr>
            </a:p>
          </p:txBody>
        </p:sp>
        <p:sp>
          <p:nvSpPr>
            <p:cNvPr id="28" name="Rectangle 27">
              <a:extLst>
                <a:ext uri="{FF2B5EF4-FFF2-40B4-BE49-F238E27FC236}">
                  <a16:creationId xmlns:a16="http://schemas.microsoft.com/office/drawing/2014/main" id="{832504A2-8477-D745-8351-298E80AEED34}"/>
                </a:ext>
              </a:extLst>
            </p:cNvPr>
            <p:cNvSpPr/>
            <p:nvPr/>
          </p:nvSpPr>
          <p:spPr>
            <a:xfrm>
              <a:off x="5934895" y="4634866"/>
              <a:ext cx="814325" cy="253916"/>
            </a:xfrm>
            <a:prstGeom prst="rect">
              <a:avLst/>
            </a:prstGeom>
          </p:spPr>
          <p:txBody>
            <a:bodyPr wrap="none">
              <a:spAutoFit/>
            </a:bodyPr>
            <a:lstStyle/>
            <a:p>
              <a:pPr marL="29845">
                <a:spcBef>
                  <a:spcPts val="25"/>
                </a:spcBef>
                <a:spcAft>
                  <a:spcPts val="0"/>
                </a:spcAft>
              </a:pPr>
              <a:r>
                <a:rPr lang="en-US" sz="1050" b="1" dirty="0" err="1">
                  <a:solidFill>
                    <a:schemeClr val="bg1"/>
                  </a:solidFill>
                  <a:latin typeface="Jost" pitchFamily="2" charset="77"/>
                  <a:ea typeface="Jost" pitchFamily="2" charset="77"/>
                </a:rPr>
                <a:t>Employés</a:t>
              </a:r>
              <a:endParaRPr lang="fr-FR" sz="1050" b="1" dirty="0">
                <a:solidFill>
                  <a:schemeClr val="bg1"/>
                </a:solidFill>
                <a:latin typeface="Jost" pitchFamily="2" charset="77"/>
                <a:ea typeface="Jost" pitchFamily="2" charset="77"/>
                <a:cs typeface="Times New Roman" panose="02020603050405020304" pitchFamily="18" charset="0"/>
              </a:endParaRPr>
            </a:p>
          </p:txBody>
        </p:sp>
        <p:sp>
          <p:nvSpPr>
            <p:cNvPr id="29" name="Rectangle 28">
              <a:extLst>
                <a:ext uri="{FF2B5EF4-FFF2-40B4-BE49-F238E27FC236}">
                  <a16:creationId xmlns:a16="http://schemas.microsoft.com/office/drawing/2014/main" id="{B6C05B7C-8100-824D-9612-7817A345D8DC}"/>
                </a:ext>
              </a:extLst>
            </p:cNvPr>
            <p:cNvSpPr/>
            <p:nvPr/>
          </p:nvSpPr>
          <p:spPr>
            <a:xfrm>
              <a:off x="6823449" y="4643067"/>
              <a:ext cx="831959" cy="253916"/>
            </a:xfrm>
            <a:prstGeom prst="rect">
              <a:avLst/>
            </a:prstGeom>
          </p:spPr>
          <p:txBody>
            <a:bodyPr wrap="none">
              <a:spAutoFit/>
            </a:bodyPr>
            <a:lstStyle/>
            <a:p>
              <a:pPr marL="29845">
                <a:spcBef>
                  <a:spcPts val="25"/>
                </a:spcBef>
                <a:spcAft>
                  <a:spcPts val="0"/>
                </a:spcAft>
              </a:pPr>
              <a:r>
                <a:rPr lang="en-US" sz="1050" b="1" dirty="0" err="1">
                  <a:solidFill>
                    <a:schemeClr val="bg1"/>
                  </a:solidFill>
                  <a:latin typeface="Jost" pitchFamily="2" charset="77"/>
                  <a:ea typeface="Jost" pitchFamily="2" charset="77"/>
                </a:rPr>
                <a:t>Apprentis</a:t>
              </a:r>
              <a:endParaRPr lang="fr-FR" sz="1050" b="1" dirty="0">
                <a:solidFill>
                  <a:schemeClr val="bg1"/>
                </a:solidFill>
                <a:latin typeface="Jost" pitchFamily="2" charset="77"/>
                <a:ea typeface="Jost" pitchFamily="2" charset="77"/>
                <a:cs typeface="Times New Roman" panose="02020603050405020304" pitchFamily="18" charset="0"/>
              </a:endParaRPr>
            </a:p>
          </p:txBody>
        </p:sp>
        <p:sp>
          <p:nvSpPr>
            <p:cNvPr id="30" name="Rectangle 29">
              <a:extLst>
                <a:ext uri="{FF2B5EF4-FFF2-40B4-BE49-F238E27FC236}">
                  <a16:creationId xmlns:a16="http://schemas.microsoft.com/office/drawing/2014/main" id="{43C33C4F-275A-2A42-AD6B-CEB7874D35D3}"/>
                </a:ext>
              </a:extLst>
            </p:cNvPr>
            <p:cNvSpPr/>
            <p:nvPr/>
          </p:nvSpPr>
          <p:spPr>
            <a:xfrm>
              <a:off x="7708317" y="4640643"/>
              <a:ext cx="1269578" cy="253916"/>
            </a:xfrm>
            <a:prstGeom prst="rect">
              <a:avLst/>
            </a:prstGeom>
          </p:spPr>
          <p:txBody>
            <a:bodyPr wrap="none">
              <a:spAutoFit/>
            </a:bodyPr>
            <a:lstStyle/>
            <a:p>
              <a:pPr marL="29845">
                <a:spcBef>
                  <a:spcPts val="25"/>
                </a:spcBef>
                <a:spcAft>
                  <a:spcPts val="0"/>
                </a:spcAft>
              </a:pPr>
              <a:r>
                <a:rPr lang="en-US" sz="1050" b="1" dirty="0">
                  <a:solidFill>
                    <a:schemeClr val="bg1"/>
                  </a:solidFill>
                  <a:latin typeface="Jost" pitchFamily="2" charset="77"/>
                  <a:ea typeface="Jost" pitchFamily="2" charset="77"/>
                </a:rPr>
                <a:t>Total par </a:t>
              </a:r>
              <a:r>
                <a:rPr lang="en-US" sz="1050" b="1" dirty="0" err="1">
                  <a:solidFill>
                    <a:schemeClr val="bg1"/>
                  </a:solidFill>
                  <a:latin typeface="Jost" pitchFamily="2" charset="77"/>
                  <a:ea typeface="Jost" pitchFamily="2" charset="77"/>
                </a:rPr>
                <a:t>secteur</a:t>
              </a:r>
              <a:endParaRPr lang="fr-FR" sz="1050" b="1" dirty="0">
                <a:solidFill>
                  <a:schemeClr val="bg1"/>
                </a:solidFill>
                <a:latin typeface="Jost" pitchFamily="2" charset="77"/>
                <a:ea typeface="Jost" pitchFamily="2" charset="77"/>
                <a:cs typeface="Times New Roman" panose="02020603050405020304" pitchFamily="18" charset="0"/>
              </a:endParaRPr>
            </a:p>
          </p:txBody>
        </p:sp>
      </p:grpSp>
      <p:sp>
        <p:nvSpPr>
          <p:cNvPr id="21" name="Rectangle 20">
            <a:extLst>
              <a:ext uri="{FF2B5EF4-FFF2-40B4-BE49-F238E27FC236}">
                <a16:creationId xmlns:a16="http://schemas.microsoft.com/office/drawing/2014/main" id="{D3D355DC-5045-9B44-ABB8-832DC81DE7C3}"/>
              </a:ext>
            </a:extLst>
          </p:cNvPr>
          <p:cNvSpPr/>
          <p:nvPr/>
        </p:nvSpPr>
        <p:spPr>
          <a:xfrm>
            <a:off x="360001" y="396000"/>
            <a:ext cx="2105586"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pic>
        <p:nvPicPr>
          <p:cNvPr id="26" name="Image 25">
            <a:extLst>
              <a:ext uri="{FF2B5EF4-FFF2-40B4-BE49-F238E27FC236}">
                <a16:creationId xmlns:a16="http://schemas.microsoft.com/office/drawing/2014/main" id="{DBC3EC37-5317-E843-9CDB-A8E803D6EF3B}"/>
              </a:ext>
            </a:extLst>
          </p:cNvPr>
          <p:cNvPicPr>
            <a:picLocks noChangeAspect="1"/>
          </p:cNvPicPr>
          <p:nvPr/>
        </p:nvPicPr>
        <p:blipFill>
          <a:blip r:embed="rId3"/>
          <a:stretch>
            <a:fillRect/>
          </a:stretch>
        </p:blipFill>
        <p:spPr>
          <a:xfrm>
            <a:off x="-630000" y="444094"/>
            <a:ext cx="1041400" cy="114300"/>
          </a:xfrm>
          <a:prstGeom prst="rect">
            <a:avLst/>
          </a:prstGeom>
          <a:effectLst>
            <a:glow>
              <a:schemeClr val="accent1">
                <a:alpha val="40000"/>
              </a:schemeClr>
            </a:glow>
          </a:effectLst>
        </p:spPr>
      </p:pic>
    </p:spTree>
    <p:extLst>
      <p:ext uri="{BB962C8B-B14F-4D97-AF65-F5344CB8AC3E}">
        <p14:creationId xmlns:p14="http://schemas.microsoft.com/office/powerpoint/2010/main" val="2237209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intérieur, mur&#10;&#10;Description générée automatiquement">
            <a:extLst>
              <a:ext uri="{FF2B5EF4-FFF2-40B4-BE49-F238E27FC236}">
                <a16:creationId xmlns:a16="http://schemas.microsoft.com/office/drawing/2014/main" id="{3557DEA0-5E57-C140-A1F2-3D86B0C59397}"/>
              </a:ext>
            </a:extLst>
          </p:cNvPr>
          <p:cNvPicPr>
            <a:picLocks noChangeAspect="1"/>
          </p:cNvPicPr>
          <p:nvPr/>
        </p:nvPicPr>
        <p:blipFill rotWithShape="1">
          <a:blip r:embed="rId2"/>
          <a:srcRect l="101" t="13594" r="-101" b="448"/>
          <a:stretch/>
        </p:blipFill>
        <p:spPr>
          <a:xfrm>
            <a:off x="0" y="0"/>
            <a:ext cx="10692000" cy="6120000"/>
          </a:xfrm>
          <a:prstGeom prst="rect">
            <a:avLst/>
          </a:prstGeom>
        </p:spPr>
      </p:pic>
      <p:pic>
        <p:nvPicPr>
          <p:cNvPr id="9" name="Image 8">
            <a:extLst>
              <a:ext uri="{FF2B5EF4-FFF2-40B4-BE49-F238E27FC236}">
                <a16:creationId xmlns:a16="http://schemas.microsoft.com/office/drawing/2014/main" id="{27EEF77C-C19F-AA42-BD20-5D87A325BF40}"/>
              </a:ext>
            </a:extLst>
          </p:cNvPr>
          <p:cNvPicPr>
            <a:picLocks noChangeAspect="1"/>
          </p:cNvPicPr>
          <p:nvPr/>
        </p:nvPicPr>
        <p:blipFill>
          <a:blip r:embed="rId3"/>
          <a:stretch>
            <a:fillRect/>
          </a:stretch>
        </p:blipFill>
        <p:spPr>
          <a:xfrm>
            <a:off x="0" y="0"/>
            <a:ext cx="10691999" cy="5403210"/>
          </a:xfrm>
          <a:prstGeom prst="rect">
            <a:avLst/>
          </a:prstGeom>
        </p:spPr>
      </p:pic>
      <p:pic>
        <p:nvPicPr>
          <p:cNvPr id="10" name="Image 9">
            <a:extLst>
              <a:ext uri="{FF2B5EF4-FFF2-40B4-BE49-F238E27FC236}">
                <a16:creationId xmlns:a16="http://schemas.microsoft.com/office/drawing/2014/main" id="{0AEB62D7-6C8D-6342-9E01-BC4E1AF228BC}"/>
              </a:ext>
            </a:extLst>
          </p:cNvPr>
          <p:cNvPicPr>
            <a:picLocks noChangeAspect="1"/>
          </p:cNvPicPr>
          <p:nvPr/>
        </p:nvPicPr>
        <p:blipFill>
          <a:blip r:embed="rId4"/>
          <a:stretch>
            <a:fillRect/>
          </a:stretch>
        </p:blipFill>
        <p:spPr>
          <a:xfrm>
            <a:off x="350421" y="6738566"/>
            <a:ext cx="3006188" cy="635110"/>
          </a:xfrm>
          <a:prstGeom prst="rect">
            <a:avLst/>
          </a:prstGeom>
        </p:spPr>
      </p:pic>
      <p:sp>
        <p:nvSpPr>
          <p:cNvPr id="11" name="Rectangle 10">
            <a:extLst>
              <a:ext uri="{FF2B5EF4-FFF2-40B4-BE49-F238E27FC236}">
                <a16:creationId xmlns:a16="http://schemas.microsoft.com/office/drawing/2014/main" id="{54110E3F-903C-9D4B-96E0-839DAB5E4112}"/>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LES MOYENS TECHNIQUES</a:t>
            </a:r>
          </a:p>
        </p:txBody>
      </p:sp>
    </p:spTree>
    <p:extLst>
      <p:ext uri="{BB962C8B-B14F-4D97-AF65-F5344CB8AC3E}">
        <p14:creationId xmlns:p14="http://schemas.microsoft.com/office/powerpoint/2010/main" val="185905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D3D2834-2542-8443-B723-DF676F3DEA27}"/>
              </a:ext>
            </a:extLst>
          </p:cNvPr>
          <p:cNvSpPr>
            <a:spLocks noGrp="1"/>
          </p:cNvSpPr>
          <p:nvPr>
            <p:ph type="sldNum" sz="quarter" idx="12"/>
          </p:nvPr>
        </p:nvSpPr>
        <p:spPr/>
        <p:txBody>
          <a:bodyPr/>
          <a:lstStyle/>
          <a:p>
            <a:fld id="{762342CF-B6B4-1749-BE13-BD0DDABD5460}" type="slidenum">
              <a:rPr lang="fr-FR" smtClean="0">
                <a:latin typeface="Jost" pitchFamily="2" charset="77"/>
              </a:rPr>
              <a:pPr/>
              <a:t>12</a:t>
            </a:fld>
            <a:endParaRPr lang="fr-FR" dirty="0">
              <a:latin typeface="Jost" pitchFamily="2" charset="77"/>
            </a:endParaRPr>
          </a:p>
        </p:txBody>
      </p:sp>
      <p:sp>
        <p:nvSpPr>
          <p:cNvPr id="3" name="object 3">
            <a:extLst>
              <a:ext uri="{FF2B5EF4-FFF2-40B4-BE49-F238E27FC236}">
                <a16:creationId xmlns:a16="http://schemas.microsoft.com/office/drawing/2014/main" id="{1A21E2CE-696B-B847-859A-FE854B7CA04E}"/>
              </a:ext>
            </a:extLst>
          </p:cNvPr>
          <p:cNvSpPr txBox="1"/>
          <p:nvPr/>
        </p:nvSpPr>
        <p:spPr>
          <a:xfrm>
            <a:off x="379215" y="1370680"/>
            <a:ext cx="10079260" cy="696117"/>
          </a:xfrm>
          <a:prstGeom prst="rect">
            <a:avLst/>
          </a:prstGeom>
        </p:spPr>
        <p:txBody>
          <a:bodyPr vert="horz" wrap="square" lIns="0" tIns="13999" rIns="0" bIns="0" rtlCol="0">
            <a:spAutoFit/>
          </a:bodyPr>
          <a:lstStyle/>
          <a:p>
            <a:pPr marR="5600" defTabSz="1007943">
              <a:lnSpc>
                <a:spcPct val="106100"/>
              </a:lnSpc>
              <a:spcBef>
                <a:spcPts val="110"/>
              </a:spcBef>
              <a:defRPr/>
            </a:pPr>
            <a:r>
              <a:rPr lang="fr-FR" sz="1400" dirty="0">
                <a:solidFill>
                  <a:srgbClr val="17324B"/>
                </a:solidFill>
                <a:latin typeface="Jost" pitchFamily="2" charset="77"/>
                <a:ea typeface="Jost" pitchFamily="2" charset="77"/>
                <a:cs typeface="Arial" panose="020B0604020202020204" pitchFamily="34" charset="0"/>
              </a:rPr>
              <a:t>NOUS DISPOSONS DES DERNIÈRES VERSIONS DES LOGICIELS PROFESSIONNELS DE MISE EN PAGE, DE RETOUCHES, MONTAGE PHOTO ET D’ILLUSTRATIONS ET NOUS VOUS  GARANTISSONS ÊTRE PROPRIÉTAIRE DE L’ENSEMBLE </a:t>
            </a:r>
            <a:br>
              <a:rPr lang="fr-FR" sz="1400" dirty="0">
                <a:solidFill>
                  <a:srgbClr val="17324B"/>
                </a:solidFill>
                <a:latin typeface="Jost" pitchFamily="2" charset="77"/>
                <a:ea typeface="Jost" pitchFamily="2" charset="77"/>
                <a:cs typeface="Arial" panose="020B0604020202020204" pitchFamily="34" charset="0"/>
              </a:rPr>
            </a:br>
            <a:r>
              <a:rPr lang="fr-FR" sz="1400" dirty="0">
                <a:solidFill>
                  <a:srgbClr val="17324B"/>
                </a:solidFill>
                <a:latin typeface="Jost" pitchFamily="2" charset="77"/>
                <a:ea typeface="Jost" pitchFamily="2" charset="77"/>
                <a:cs typeface="Arial" panose="020B0604020202020204" pitchFamily="34" charset="0"/>
              </a:rPr>
              <a:t>DES LICENCES LOGICIEL.</a:t>
            </a:r>
          </a:p>
        </p:txBody>
      </p:sp>
      <p:sp>
        <p:nvSpPr>
          <p:cNvPr id="4" name="object 5">
            <a:extLst>
              <a:ext uri="{FF2B5EF4-FFF2-40B4-BE49-F238E27FC236}">
                <a16:creationId xmlns:a16="http://schemas.microsoft.com/office/drawing/2014/main" id="{CFAED843-8F15-7149-96B4-70DCC6F41DA1}"/>
              </a:ext>
            </a:extLst>
          </p:cNvPr>
          <p:cNvSpPr txBox="1"/>
          <p:nvPr/>
        </p:nvSpPr>
        <p:spPr>
          <a:xfrm>
            <a:off x="521371" y="2598366"/>
            <a:ext cx="3995074" cy="1306797"/>
          </a:xfrm>
          <a:prstGeom prst="rect">
            <a:avLst/>
          </a:prstGeom>
        </p:spPr>
        <p:txBody>
          <a:bodyPr vert="horz" wrap="square" lIns="0" tIns="13999" rIns="0" bIns="0" rtlCol="0">
            <a:spAutoFit/>
          </a:bodyPr>
          <a:lstStyle/>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9 postes Mac</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Serveur Mac</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Scanner format A3</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Imprimante Format A3+</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Banque d’images</a:t>
            </a:r>
          </a:p>
          <a:p>
            <a:pPr marL="202989" marR="5600"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Epson stylus Pro 4880 pour  épreuves </a:t>
            </a:r>
            <a:r>
              <a:rPr sz="1200" dirty="0" err="1">
                <a:solidFill>
                  <a:srgbClr val="17324B"/>
                </a:solidFill>
                <a:latin typeface="Jost" pitchFamily="2" charset="77"/>
                <a:ea typeface="Jost" pitchFamily="2" charset="77"/>
                <a:cs typeface="Arial" panose="020B0604020202020204" pitchFamily="34" charset="0"/>
              </a:rPr>
              <a:t>certifiées</a:t>
            </a:r>
            <a:r>
              <a:rPr sz="1200" dirty="0">
                <a:solidFill>
                  <a:srgbClr val="17324B"/>
                </a:solidFill>
                <a:latin typeface="Jost" pitchFamily="2" charset="77"/>
                <a:ea typeface="Jost" pitchFamily="2" charset="77"/>
                <a:cs typeface="Arial" panose="020B0604020202020204" pitchFamily="34" charset="0"/>
              </a:rPr>
              <a:t> </a:t>
            </a:r>
            <a:br>
              <a:rPr lang="fr-FR" sz="1200" dirty="0">
                <a:solidFill>
                  <a:srgbClr val="17324B"/>
                </a:solidFill>
                <a:latin typeface="Jost" pitchFamily="2" charset="77"/>
                <a:ea typeface="Jost" pitchFamily="2" charset="77"/>
                <a:cs typeface="Arial" panose="020B0604020202020204" pitchFamily="34" charset="0"/>
              </a:rPr>
            </a:br>
            <a:r>
              <a:rPr sz="1200" dirty="0">
                <a:solidFill>
                  <a:srgbClr val="17324B"/>
                </a:solidFill>
                <a:latin typeface="Jost" pitchFamily="2" charset="77"/>
                <a:ea typeface="Jost" pitchFamily="2" charset="77"/>
                <a:cs typeface="Arial" panose="020B0604020202020204" pitchFamily="34" charset="0"/>
              </a:rPr>
              <a:t>FOGRA - 39 et 29  selon la norme ISO 12647-2 (PSO)</a:t>
            </a:r>
          </a:p>
        </p:txBody>
      </p:sp>
      <p:sp>
        <p:nvSpPr>
          <p:cNvPr id="5" name="object 10">
            <a:extLst>
              <a:ext uri="{FF2B5EF4-FFF2-40B4-BE49-F238E27FC236}">
                <a16:creationId xmlns:a16="http://schemas.microsoft.com/office/drawing/2014/main" id="{E5AD7A66-1D34-7840-8C8A-FED7DB455F1B}"/>
              </a:ext>
            </a:extLst>
          </p:cNvPr>
          <p:cNvSpPr txBox="1"/>
          <p:nvPr/>
        </p:nvSpPr>
        <p:spPr>
          <a:xfrm>
            <a:off x="5522533" y="5074305"/>
            <a:ext cx="4071845" cy="1153804"/>
          </a:xfrm>
          <a:prstGeom prst="rect">
            <a:avLst/>
          </a:prstGeom>
        </p:spPr>
        <p:txBody>
          <a:bodyPr vert="horz" wrap="square" lIns="0" tIns="12599" rIns="0" bIns="0" rtlCol="0">
            <a:spAutoFit/>
          </a:bodyPr>
          <a:lstStyle/>
          <a:p>
            <a:pPr marR="5600" defTabSz="1007943">
              <a:lnSpc>
                <a:spcPct val="103200"/>
              </a:lnSpc>
              <a:spcBef>
                <a:spcPts val="258"/>
              </a:spcBef>
              <a:defRPr/>
            </a:pPr>
            <a:r>
              <a:rPr sz="1200" dirty="0">
                <a:solidFill>
                  <a:srgbClr val="17324B"/>
                </a:solidFill>
                <a:latin typeface="Jost" pitchFamily="2" charset="77"/>
                <a:ea typeface="Jost" pitchFamily="2" charset="77"/>
                <a:cs typeface="Arial" panose="020B0604020202020204" pitchFamily="34" charset="0"/>
              </a:rPr>
              <a:t>Nous travaillons en </a:t>
            </a:r>
            <a:r>
              <a:rPr sz="1200" b="1" dirty="0">
                <a:solidFill>
                  <a:srgbClr val="17324B"/>
                </a:solidFill>
                <a:latin typeface="Jost" pitchFamily="2" charset="77"/>
                <a:ea typeface="Jost" pitchFamily="2" charset="77"/>
                <a:cs typeface="Arial" panose="020B0604020202020204" pitchFamily="34" charset="0"/>
              </a:rPr>
              <a:t>flux sécurisé PDF </a:t>
            </a:r>
            <a:r>
              <a:rPr sz="1200" dirty="0">
                <a:solidFill>
                  <a:srgbClr val="17324B"/>
                </a:solidFill>
                <a:latin typeface="Jost" pitchFamily="2" charset="77"/>
                <a:ea typeface="Jost" pitchFamily="2" charset="77"/>
                <a:cs typeface="Arial" panose="020B0604020202020204" pitchFamily="34" charset="0"/>
              </a:rPr>
              <a:t>(lien XMF Remote). </a:t>
            </a:r>
            <a:r>
              <a:rPr lang="fr-FR" sz="1200" dirty="0">
                <a:solidFill>
                  <a:srgbClr val="17324B"/>
                </a:solidFill>
                <a:latin typeface="Jost" pitchFamily="2" charset="77"/>
                <a:ea typeface="Jost" pitchFamily="2" charset="77"/>
                <a:cs typeface="Arial" panose="020B0604020202020204" pitchFamily="34" charset="0"/>
              </a:rPr>
              <a:t>L</a:t>
            </a:r>
            <a:r>
              <a:rPr sz="1200" dirty="0">
                <a:solidFill>
                  <a:srgbClr val="17324B"/>
                </a:solidFill>
                <a:latin typeface="Jost" pitchFamily="2" charset="77"/>
                <a:ea typeface="Jost" pitchFamily="2" charset="77"/>
                <a:cs typeface="Arial" panose="020B0604020202020204" pitchFamily="34" charset="0"/>
              </a:rPr>
              <a:t>’imposition de votre BAT </a:t>
            </a:r>
            <a:r>
              <a:rPr lang="fr-FR" sz="1200" dirty="0">
                <a:solidFill>
                  <a:srgbClr val="17324B"/>
                </a:solidFill>
                <a:latin typeface="Jost" pitchFamily="2" charset="77"/>
                <a:ea typeface="Jost" pitchFamily="2" charset="77"/>
                <a:cs typeface="Arial" panose="020B0604020202020204" pitchFamily="34" charset="0"/>
              </a:rPr>
              <a:t>est effectué </a:t>
            </a:r>
            <a:r>
              <a:rPr sz="1200" dirty="0">
                <a:solidFill>
                  <a:srgbClr val="17324B"/>
                </a:solidFill>
                <a:latin typeface="Jost" pitchFamily="2" charset="77"/>
                <a:ea typeface="Jost" pitchFamily="2" charset="77"/>
                <a:cs typeface="Arial" panose="020B0604020202020204" pitchFamily="34" charset="0"/>
              </a:rPr>
              <a:t>par notre </a:t>
            </a:r>
            <a:r>
              <a:rPr sz="1200" dirty="0" err="1">
                <a:solidFill>
                  <a:srgbClr val="17324B"/>
                </a:solidFill>
                <a:latin typeface="Jost" pitchFamily="2" charset="77"/>
                <a:ea typeface="Jost" pitchFamily="2" charset="77"/>
                <a:cs typeface="Arial" panose="020B0604020202020204" pitchFamily="34" charset="0"/>
              </a:rPr>
              <a:t>opérateur</a:t>
            </a:r>
            <a:r>
              <a:rPr sz="1200" dirty="0">
                <a:solidFill>
                  <a:srgbClr val="17324B"/>
                </a:solidFill>
                <a:latin typeface="Jost" pitchFamily="2" charset="77"/>
                <a:ea typeface="Jost" pitchFamily="2" charset="77"/>
                <a:cs typeface="Arial" panose="020B0604020202020204" pitchFamily="34" charset="0"/>
              </a:rPr>
              <a:t> CTP et </a:t>
            </a:r>
            <a:r>
              <a:rPr lang="fr-FR" sz="1200" dirty="0">
                <a:solidFill>
                  <a:srgbClr val="17324B"/>
                </a:solidFill>
                <a:latin typeface="Jost" pitchFamily="2" charset="77"/>
                <a:ea typeface="Jost" pitchFamily="2" charset="77"/>
                <a:cs typeface="Arial" panose="020B0604020202020204" pitchFamily="34" charset="0"/>
              </a:rPr>
              <a:t>nous </a:t>
            </a:r>
            <a:r>
              <a:rPr sz="1200" dirty="0" err="1">
                <a:solidFill>
                  <a:srgbClr val="17324B"/>
                </a:solidFill>
                <a:latin typeface="Jost" pitchFamily="2" charset="77"/>
                <a:ea typeface="Jost" pitchFamily="2" charset="77"/>
                <a:cs typeface="Arial" panose="020B0604020202020204" pitchFamily="34" charset="0"/>
              </a:rPr>
              <a:t>vous</a:t>
            </a:r>
            <a:r>
              <a:rPr sz="1200" dirty="0">
                <a:solidFill>
                  <a:srgbClr val="17324B"/>
                </a:solidFill>
                <a:latin typeface="Jost" pitchFamily="2" charset="77"/>
                <a:ea typeface="Jost" pitchFamily="2" charset="77"/>
                <a:cs typeface="Arial" panose="020B0604020202020204" pitchFamily="34" charset="0"/>
              </a:rPr>
              <a:t> envoyons un lien vous permettant de modifier les pages et valider partiellement ou totalement votre  BAT. Ce mode de validation est une alternative au BAT papier et devient une solution de gain de temps.</a:t>
            </a:r>
          </a:p>
        </p:txBody>
      </p:sp>
      <p:sp>
        <p:nvSpPr>
          <p:cNvPr id="6" name="object 6">
            <a:extLst>
              <a:ext uri="{FF2B5EF4-FFF2-40B4-BE49-F238E27FC236}">
                <a16:creationId xmlns:a16="http://schemas.microsoft.com/office/drawing/2014/main" id="{917A9EBE-C53E-6347-9ECE-473B03C03F55}"/>
              </a:ext>
            </a:extLst>
          </p:cNvPr>
          <p:cNvSpPr txBox="1"/>
          <p:nvPr/>
        </p:nvSpPr>
        <p:spPr>
          <a:xfrm>
            <a:off x="521370" y="4921312"/>
            <a:ext cx="3995075" cy="1306797"/>
          </a:xfrm>
          <a:prstGeom prst="rect">
            <a:avLst/>
          </a:prstGeom>
        </p:spPr>
        <p:txBody>
          <a:bodyPr vert="horz" wrap="square" lIns="0" tIns="13999" rIns="0" bIns="0" rtlCol="0">
            <a:spAutoFit/>
          </a:bodyPr>
          <a:lstStyle/>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Adobe Creative Cloud</a:t>
            </a:r>
            <a:br>
              <a:rPr lang="fr-FR" sz="1200" dirty="0">
                <a:solidFill>
                  <a:srgbClr val="17324B"/>
                </a:solidFill>
                <a:latin typeface="Jost" pitchFamily="2" charset="77"/>
                <a:ea typeface="Jost" pitchFamily="2" charset="77"/>
                <a:cs typeface="Arial" panose="020B0604020202020204" pitchFamily="34" charset="0"/>
              </a:rPr>
            </a:br>
            <a:r>
              <a:rPr sz="1200" dirty="0">
                <a:solidFill>
                  <a:srgbClr val="17324B"/>
                </a:solidFill>
                <a:latin typeface="Jost" pitchFamily="2" charset="77"/>
                <a:ea typeface="Jost" pitchFamily="2" charset="77"/>
                <a:cs typeface="Arial" panose="020B0604020202020204" pitchFamily="34" charset="0"/>
              </a:rPr>
              <a:t>(Indesign, Photoshop, Illustrator, Acrobat Pro)</a:t>
            </a:r>
          </a:p>
          <a:p>
            <a:pPr marL="202989" indent="-188989" defTabSz="1007943">
              <a:buClr>
                <a:srgbClr val="ABCC3A"/>
              </a:buClr>
              <a:buSzPct val="120000"/>
              <a:buFont typeface="Arial" panose="020B0604020202020204" pitchFamily="34" charset="0"/>
              <a:buChar char="•"/>
              <a:tabLst>
                <a:tab pos="152591" algn="l"/>
              </a:tabLst>
              <a:defRPr/>
            </a:pPr>
            <a:r>
              <a:rPr sz="1200" dirty="0">
                <a:solidFill>
                  <a:srgbClr val="17324B"/>
                </a:solidFill>
                <a:latin typeface="Jost" pitchFamily="2" charset="77"/>
                <a:ea typeface="Jost" pitchFamily="2" charset="77"/>
                <a:cs typeface="Arial" panose="020B0604020202020204" pitchFamily="34" charset="0"/>
              </a:rPr>
              <a:t>Xpress 13.2.1</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Suite Microsoft Office</a:t>
            </a:r>
            <a:endParaRPr lang="fr-FR" sz="1200" dirty="0">
              <a:solidFill>
                <a:srgbClr val="17324B"/>
              </a:solidFill>
              <a:latin typeface="Jost" pitchFamily="2" charset="77"/>
              <a:ea typeface="Jost" pitchFamily="2" charset="77"/>
              <a:cs typeface="Arial" panose="020B0604020202020204" pitchFamily="34" charset="0"/>
            </a:endParaRPr>
          </a:p>
          <a:p>
            <a:pPr marL="202989" indent="-188989" defTabSz="1007943">
              <a:buClr>
                <a:srgbClr val="ABCC3A"/>
              </a:buClr>
              <a:buSzPct val="120000"/>
              <a:buFont typeface="Arial" panose="020B0604020202020204" pitchFamily="34" charset="0"/>
              <a:buChar char="•"/>
              <a:tabLst>
                <a:tab pos="111294" algn="l"/>
              </a:tabLst>
              <a:defRPr/>
            </a:pPr>
            <a:r>
              <a:rPr lang="fr-FR" sz="1200" dirty="0">
                <a:solidFill>
                  <a:srgbClr val="17324B"/>
                </a:solidFill>
                <a:latin typeface="Jost" pitchFamily="2" charset="77"/>
                <a:ea typeface="Jost" pitchFamily="2" charset="77"/>
                <a:cs typeface="Arial" panose="020B0604020202020204" pitchFamily="34" charset="0"/>
              </a:rPr>
              <a:t>Antidote</a:t>
            </a:r>
            <a:endParaRPr sz="1200" dirty="0">
              <a:solidFill>
                <a:srgbClr val="17324B"/>
              </a:solidFill>
              <a:latin typeface="Jost" pitchFamily="2" charset="77"/>
              <a:ea typeface="Jost" pitchFamily="2" charset="77"/>
              <a:cs typeface="Arial" panose="020B0604020202020204" pitchFamily="34" charset="0"/>
            </a:endParaRP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Polices de caractère : pack Adobe</a:t>
            </a:r>
          </a:p>
          <a:p>
            <a:pPr marL="202989" indent="-188989" defTabSz="1007943">
              <a:buClr>
                <a:srgbClr val="ABCC3A"/>
              </a:buClr>
              <a:buSzPct val="120000"/>
              <a:buFont typeface="Arial" panose="020B0604020202020204" pitchFamily="34" charset="0"/>
              <a:buChar char="•"/>
              <a:tabLst>
                <a:tab pos="111294" algn="l"/>
              </a:tabLst>
              <a:defRPr/>
            </a:pPr>
            <a:r>
              <a:rPr sz="1200" dirty="0">
                <a:solidFill>
                  <a:srgbClr val="17324B"/>
                </a:solidFill>
                <a:latin typeface="Jost" pitchFamily="2" charset="77"/>
                <a:ea typeface="Jost" pitchFamily="2" charset="77"/>
                <a:cs typeface="Arial" panose="020B0604020202020204" pitchFamily="34" charset="0"/>
              </a:rPr>
              <a:t>Enfocus Pitstop Pro 11 update 2</a:t>
            </a:r>
          </a:p>
        </p:txBody>
      </p:sp>
      <p:pic>
        <p:nvPicPr>
          <p:cNvPr id="7" name="Image 6">
            <a:extLst>
              <a:ext uri="{FF2B5EF4-FFF2-40B4-BE49-F238E27FC236}">
                <a16:creationId xmlns:a16="http://schemas.microsoft.com/office/drawing/2014/main" id="{54251796-583D-3741-9464-AFF00666804D}"/>
              </a:ext>
            </a:extLst>
          </p:cNvPr>
          <p:cNvPicPr>
            <a:picLocks noChangeAspect="1"/>
          </p:cNvPicPr>
          <p:nvPr/>
        </p:nvPicPr>
        <p:blipFill>
          <a:blip r:embed="rId2"/>
          <a:stretch>
            <a:fillRect/>
          </a:stretch>
        </p:blipFill>
        <p:spPr>
          <a:xfrm>
            <a:off x="-2879728" y="6227559"/>
            <a:ext cx="419709" cy="419709"/>
          </a:xfrm>
          <a:prstGeom prst="rect">
            <a:avLst/>
          </a:prstGeom>
        </p:spPr>
      </p:pic>
      <p:pic>
        <p:nvPicPr>
          <p:cNvPr id="8" name="Image 7">
            <a:extLst>
              <a:ext uri="{FF2B5EF4-FFF2-40B4-BE49-F238E27FC236}">
                <a16:creationId xmlns:a16="http://schemas.microsoft.com/office/drawing/2014/main" id="{D5803C3A-74CE-7E41-998E-CCA628059E02}"/>
              </a:ext>
            </a:extLst>
          </p:cNvPr>
          <p:cNvPicPr>
            <a:picLocks noChangeAspect="1"/>
          </p:cNvPicPr>
          <p:nvPr/>
        </p:nvPicPr>
        <p:blipFill>
          <a:blip r:embed="rId3"/>
          <a:stretch>
            <a:fillRect/>
          </a:stretch>
        </p:blipFill>
        <p:spPr>
          <a:xfrm>
            <a:off x="-1941308" y="6227559"/>
            <a:ext cx="419709" cy="419709"/>
          </a:xfrm>
          <a:prstGeom prst="rect">
            <a:avLst/>
          </a:prstGeom>
        </p:spPr>
      </p:pic>
      <p:pic>
        <p:nvPicPr>
          <p:cNvPr id="9" name="Image 8">
            <a:extLst>
              <a:ext uri="{FF2B5EF4-FFF2-40B4-BE49-F238E27FC236}">
                <a16:creationId xmlns:a16="http://schemas.microsoft.com/office/drawing/2014/main" id="{2F6765C7-06E0-A044-AE28-ADC7F682ACD5}"/>
              </a:ext>
            </a:extLst>
          </p:cNvPr>
          <p:cNvPicPr>
            <a:picLocks noChangeAspect="1"/>
          </p:cNvPicPr>
          <p:nvPr/>
        </p:nvPicPr>
        <p:blipFill>
          <a:blip r:embed="rId4"/>
          <a:stretch>
            <a:fillRect/>
          </a:stretch>
        </p:blipFill>
        <p:spPr>
          <a:xfrm>
            <a:off x="-2404352" y="6237640"/>
            <a:ext cx="419709" cy="419709"/>
          </a:xfrm>
          <a:prstGeom prst="rect">
            <a:avLst/>
          </a:prstGeom>
        </p:spPr>
      </p:pic>
      <p:pic>
        <p:nvPicPr>
          <p:cNvPr id="10" name="Image 9">
            <a:extLst>
              <a:ext uri="{FF2B5EF4-FFF2-40B4-BE49-F238E27FC236}">
                <a16:creationId xmlns:a16="http://schemas.microsoft.com/office/drawing/2014/main" id="{2B16B7BB-F72D-9549-8D8F-09FCF04FC39D}"/>
              </a:ext>
            </a:extLst>
          </p:cNvPr>
          <p:cNvPicPr>
            <a:picLocks noChangeAspect="1"/>
          </p:cNvPicPr>
          <p:nvPr/>
        </p:nvPicPr>
        <p:blipFill>
          <a:blip r:embed="rId5"/>
          <a:stretch>
            <a:fillRect/>
          </a:stretch>
        </p:blipFill>
        <p:spPr>
          <a:xfrm>
            <a:off x="-1446491" y="6237640"/>
            <a:ext cx="376534" cy="368242"/>
          </a:xfrm>
          <a:prstGeom prst="rect">
            <a:avLst/>
          </a:prstGeom>
        </p:spPr>
      </p:pic>
      <p:pic>
        <p:nvPicPr>
          <p:cNvPr id="11" name="Image 10">
            <a:extLst>
              <a:ext uri="{FF2B5EF4-FFF2-40B4-BE49-F238E27FC236}">
                <a16:creationId xmlns:a16="http://schemas.microsoft.com/office/drawing/2014/main" id="{E406FC4D-4247-A844-A9C7-9A5373E63AED}"/>
              </a:ext>
            </a:extLst>
          </p:cNvPr>
          <p:cNvPicPr>
            <a:picLocks noChangeAspect="1"/>
          </p:cNvPicPr>
          <p:nvPr/>
        </p:nvPicPr>
        <p:blipFill>
          <a:blip r:embed="rId6"/>
          <a:stretch>
            <a:fillRect/>
          </a:stretch>
        </p:blipFill>
        <p:spPr>
          <a:xfrm>
            <a:off x="-945642" y="6193320"/>
            <a:ext cx="453948" cy="453948"/>
          </a:xfrm>
          <a:prstGeom prst="rect">
            <a:avLst/>
          </a:prstGeom>
        </p:spPr>
      </p:pic>
      <p:pic>
        <p:nvPicPr>
          <p:cNvPr id="12" name="Image 11">
            <a:extLst>
              <a:ext uri="{FF2B5EF4-FFF2-40B4-BE49-F238E27FC236}">
                <a16:creationId xmlns:a16="http://schemas.microsoft.com/office/drawing/2014/main" id="{7FF34D02-BB81-084A-9064-FEC728FE47D1}"/>
              </a:ext>
            </a:extLst>
          </p:cNvPr>
          <p:cNvPicPr>
            <a:picLocks noChangeAspect="1"/>
          </p:cNvPicPr>
          <p:nvPr/>
        </p:nvPicPr>
        <p:blipFill>
          <a:blip r:embed="rId7"/>
          <a:stretch>
            <a:fillRect/>
          </a:stretch>
        </p:blipFill>
        <p:spPr>
          <a:xfrm>
            <a:off x="-2840233" y="6737797"/>
            <a:ext cx="370046" cy="370046"/>
          </a:xfrm>
          <a:prstGeom prst="rect">
            <a:avLst/>
          </a:prstGeom>
        </p:spPr>
      </p:pic>
      <p:pic>
        <p:nvPicPr>
          <p:cNvPr id="13" name="Image 12">
            <a:extLst>
              <a:ext uri="{FF2B5EF4-FFF2-40B4-BE49-F238E27FC236}">
                <a16:creationId xmlns:a16="http://schemas.microsoft.com/office/drawing/2014/main" id="{04152371-3F8E-5D4C-9F00-C2BBF48DECFB}"/>
              </a:ext>
            </a:extLst>
          </p:cNvPr>
          <p:cNvPicPr>
            <a:picLocks noChangeAspect="1"/>
          </p:cNvPicPr>
          <p:nvPr/>
        </p:nvPicPr>
        <p:blipFill rotWithShape="1">
          <a:blip r:embed="rId8"/>
          <a:srcRect l="1064" t="32990" r="41071" b="35258"/>
          <a:stretch/>
        </p:blipFill>
        <p:spPr>
          <a:xfrm>
            <a:off x="-2443028" y="6678894"/>
            <a:ext cx="1470922" cy="453948"/>
          </a:xfrm>
          <a:prstGeom prst="rect">
            <a:avLst/>
          </a:prstGeom>
        </p:spPr>
      </p:pic>
      <p:pic>
        <p:nvPicPr>
          <p:cNvPr id="14" name="Image 13">
            <a:extLst>
              <a:ext uri="{FF2B5EF4-FFF2-40B4-BE49-F238E27FC236}">
                <a16:creationId xmlns:a16="http://schemas.microsoft.com/office/drawing/2014/main" id="{AEFC031C-9E9D-AC4A-A090-9485393FDBF9}"/>
              </a:ext>
            </a:extLst>
          </p:cNvPr>
          <p:cNvPicPr>
            <a:picLocks noChangeAspect="1"/>
          </p:cNvPicPr>
          <p:nvPr/>
        </p:nvPicPr>
        <p:blipFill rotWithShape="1">
          <a:blip r:embed="rId8"/>
          <a:srcRect l="78404" t="32990" r="2276" b="35258"/>
          <a:stretch/>
        </p:blipFill>
        <p:spPr>
          <a:xfrm>
            <a:off x="-972106" y="6672698"/>
            <a:ext cx="491112" cy="453948"/>
          </a:xfrm>
          <a:prstGeom prst="rect">
            <a:avLst/>
          </a:prstGeom>
        </p:spPr>
      </p:pic>
      <p:pic>
        <p:nvPicPr>
          <p:cNvPr id="15" name="Image 14">
            <a:extLst>
              <a:ext uri="{FF2B5EF4-FFF2-40B4-BE49-F238E27FC236}">
                <a16:creationId xmlns:a16="http://schemas.microsoft.com/office/drawing/2014/main" id="{0F5104A5-5F09-4E46-A77D-4F4599E9A7E5}"/>
              </a:ext>
            </a:extLst>
          </p:cNvPr>
          <p:cNvPicPr>
            <a:picLocks noChangeAspect="1"/>
          </p:cNvPicPr>
          <p:nvPr/>
        </p:nvPicPr>
        <p:blipFill>
          <a:blip r:embed="rId9"/>
          <a:stretch>
            <a:fillRect/>
          </a:stretch>
        </p:blipFill>
        <p:spPr>
          <a:xfrm>
            <a:off x="-2404352" y="7205855"/>
            <a:ext cx="1233128" cy="202554"/>
          </a:xfrm>
          <a:prstGeom prst="rect">
            <a:avLst/>
          </a:prstGeom>
        </p:spPr>
      </p:pic>
      <p:sp>
        <p:nvSpPr>
          <p:cNvPr id="16" name="Rectangle 15">
            <a:extLst>
              <a:ext uri="{FF2B5EF4-FFF2-40B4-BE49-F238E27FC236}">
                <a16:creationId xmlns:a16="http://schemas.microsoft.com/office/drawing/2014/main" id="{20618AA3-ED57-7849-88DE-3130DF88A288}"/>
              </a:ext>
            </a:extLst>
          </p:cNvPr>
          <p:cNvSpPr/>
          <p:nvPr/>
        </p:nvSpPr>
        <p:spPr>
          <a:xfrm>
            <a:off x="379214" y="404506"/>
            <a:ext cx="2359687" cy="307777"/>
          </a:xfrm>
          <a:prstGeom prst="rect">
            <a:avLst/>
          </a:prstGeom>
          <a:solidFill>
            <a:srgbClr val="ABCC3A"/>
          </a:solidFill>
        </p:spPr>
        <p:txBody>
          <a:bodyPr wrap="square">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TECHNIQUES</a:t>
            </a:r>
          </a:p>
        </p:txBody>
      </p:sp>
      <p:sp>
        <p:nvSpPr>
          <p:cNvPr id="17" name="Rectangle 16">
            <a:extLst>
              <a:ext uri="{FF2B5EF4-FFF2-40B4-BE49-F238E27FC236}">
                <a16:creationId xmlns:a16="http://schemas.microsoft.com/office/drawing/2014/main" id="{4A9C2280-EBC5-414B-8298-BEB77309D1D0}"/>
              </a:ext>
            </a:extLst>
          </p:cNvPr>
          <p:cNvSpPr/>
          <p:nvPr/>
        </p:nvSpPr>
        <p:spPr>
          <a:xfrm>
            <a:off x="233338" y="746765"/>
            <a:ext cx="6393097"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LOGICIELS &amp; LE MATÉRIEL</a:t>
            </a:r>
          </a:p>
        </p:txBody>
      </p:sp>
      <p:sp>
        <p:nvSpPr>
          <p:cNvPr id="18" name="Rectangle : coins arrondis 17">
            <a:extLst>
              <a:ext uri="{FF2B5EF4-FFF2-40B4-BE49-F238E27FC236}">
                <a16:creationId xmlns:a16="http://schemas.microsoft.com/office/drawing/2014/main" id="{D20C7FBD-5527-E841-B28A-B51CFB68E089}"/>
              </a:ext>
            </a:extLst>
          </p:cNvPr>
          <p:cNvSpPr/>
          <p:nvPr/>
        </p:nvSpPr>
        <p:spPr>
          <a:xfrm>
            <a:off x="302735" y="2406451"/>
            <a:ext cx="4486859" cy="1615594"/>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9529A6DC-E75E-094C-A733-63D30C865BCF}"/>
              </a:ext>
            </a:extLst>
          </p:cNvPr>
          <p:cNvSpPr txBox="1"/>
          <p:nvPr/>
        </p:nvSpPr>
        <p:spPr>
          <a:xfrm>
            <a:off x="464988" y="2221785"/>
            <a:ext cx="1136502" cy="369332"/>
          </a:xfrm>
          <a:prstGeom prst="rect">
            <a:avLst/>
          </a:prstGeom>
          <a:solidFill>
            <a:schemeClr val="bg1"/>
          </a:solidFill>
        </p:spPr>
        <p:txBody>
          <a:bodyPr wrap="square">
            <a:spAutoFit/>
          </a:bodyPr>
          <a:lstStyle/>
          <a:p>
            <a:r>
              <a:rPr lang="fr-FR" dirty="0">
                <a:solidFill>
                  <a:srgbClr val="17324B"/>
                </a:solidFill>
                <a:latin typeface="LEMON MILK" pitchFamily="2" charset="77"/>
                <a:ea typeface="Typold Book" panose="020B0004030204060B03" pitchFamily="34" charset="77"/>
                <a:cs typeface="Arial Black" panose="020B0604020202020204" pitchFamily="34" charset="0"/>
              </a:rPr>
              <a:t>M</a:t>
            </a:r>
            <a:r>
              <a:rPr lang="fr-FR" sz="1800" dirty="0">
                <a:solidFill>
                  <a:srgbClr val="17324B"/>
                </a:solidFill>
                <a:latin typeface="LEMON MILK" pitchFamily="2" charset="77"/>
                <a:ea typeface="Typold Book" panose="020B0004030204060B03" pitchFamily="34" charset="77"/>
                <a:cs typeface="Arial Black" panose="020B0604020202020204" pitchFamily="34" charset="0"/>
              </a:rPr>
              <a:t>atériel</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sp>
        <p:nvSpPr>
          <p:cNvPr id="20" name="Rectangle : coins arrondis 19">
            <a:extLst>
              <a:ext uri="{FF2B5EF4-FFF2-40B4-BE49-F238E27FC236}">
                <a16:creationId xmlns:a16="http://schemas.microsoft.com/office/drawing/2014/main" id="{D07F29CF-02F4-384B-9B8A-FFF7E1E0841F}"/>
              </a:ext>
            </a:extLst>
          </p:cNvPr>
          <p:cNvSpPr/>
          <p:nvPr/>
        </p:nvSpPr>
        <p:spPr>
          <a:xfrm>
            <a:off x="271990" y="4671058"/>
            <a:ext cx="4486859" cy="1686848"/>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B193ECFD-5256-EF40-9278-EDC180A016A5}"/>
              </a:ext>
            </a:extLst>
          </p:cNvPr>
          <p:cNvSpPr txBox="1"/>
          <p:nvPr/>
        </p:nvSpPr>
        <p:spPr>
          <a:xfrm>
            <a:off x="434243" y="4486392"/>
            <a:ext cx="1167247" cy="369332"/>
          </a:xfrm>
          <a:prstGeom prst="rect">
            <a:avLst/>
          </a:prstGeom>
          <a:solidFill>
            <a:schemeClr val="bg1"/>
          </a:solidFill>
        </p:spPr>
        <p:txBody>
          <a:bodyPr wrap="square">
            <a:spAutoFit/>
          </a:bodyPr>
          <a:lstStyle/>
          <a:p>
            <a:r>
              <a:rPr lang="fr-FR" dirty="0">
                <a:solidFill>
                  <a:srgbClr val="17324B"/>
                </a:solidFill>
                <a:latin typeface="LEMON MILK" pitchFamily="2" charset="77"/>
                <a:ea typeface="Typold Book" panose="020B0004030204060B03" pitchFamily="34" charset="77"/>
                <a:cs typeface="Arial Black" panose="020B0604020202020204" pitchFamily="34" charset="0"/>
              </a:rPr>
              <a:t>L</a:t>
            </a:r>
            <a:r>
              <a:rPr lang="fr-FR" sz="1800" dirty="0">
                <a:solidFill>
                  <a:srgbClr val="17324B"/>
                </a:solidFill>
                <a:latin typeface="LEMON MILK" pitchFamily="2" charset="77"/>
                <a:ea typeface="Typold Book" panose="020B0004030204060B03" pitchFamily="34" charset="77"/>
                <a:cs typeface="Arial Black" panose="020B0604020202020204" pitchFamily="34" charset="0"/>
              </a:rPr>
              <a:t>ogiciels</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sp>
        <p:nvSpPr>
          <p:cNvPr id="22" name="object 5">
            <a:extLst>
              <a:ext uri="{FF2B5EF4-FFF2-40B4-BE49-F238E27FC236}">
                <a16:creationId xmlns:a16="http://schemas.microsoft.com/office/drawing/2014/main" id="{77B17982-C824-F546-8C4E-265D30D8F566}"/>
              </a:ext>
            </a:extLst>
          </p:cNvPr>
          <p:cNvSpPr txBox="1"/>
          <p:nvPr/>
        </p:nvSpPr>
        <p:spPr>
          <a:xfrm>
            <a:off x="5522533" y="2703553"/>
            <a:ext cx="4071845" cy="1220300"/>
          </a:xfrm>
          <a:prstGeom prst="rect">
            <a:avLst/>
          </a:prstGeom>
        </p:spPr>
        <p:txBody>
          <a:bodyPr vert="horz" wrap="square" lIns="0" tIns="13999" rIns="0" bIns="0" rtlCol="0">
            <a:spAutoFit/>
          </a:bodyPr>
          <a:lstStyle/>
          <a:p>
            <a:pPr marR="5600" defTabSz="1007943">
              <a:lnSpc>
                <a:spcPct val="103200"/>
              </a:lnSpc>
              <a:spcBef>
                <a:spcPts val="259"/>
              </a:spcBef>
              <a:defRPr/>
            </a:pPr>
            <a:r>
              <a:rPr lang="fr-FR" sz="1200" dirty="0">
                <a:solidFill>
                  <a:srgbClr val="17324B"/>
                </a:solidFill>
                <a:latin typeface="Jost" pitchFamily="2" charset="77"/>
                <a:ea typeface="Jost" pitchFamily="2" charset="77"/>
                <a:cs typeface="Arial" panose="020B0604020202020204" pitchFamily="34" charset="0"/>
              </a:rPr>
              <a:t>La transmission de vos fichiers peut se faire par </a:t>
            </a:r>
            <a:r>
              <a:rPr lang="fr-FR" sz="1200" b="1" dirty="0">
                <a:solidFill>
                  <a:srgbClr val="17324B"/>
                </a:solidFill>
                <a:latin typeface="Jost" pitchFamily="2" charset="77"/>
                <a:ea typeface="Jost" pitchFamily="2" charset="77"/>
                <a:cs typeface="Arial" panose="020B0604020202020204" pitchFamily="34" charset="0"/>
              </a:rPr>
              <a:t>mail, </a:t>
            </a:r>
            <a:r>
              <a:rPr lang="fr-FR" sz="1200" b="1" dirty="0" err="1">
                <a:solidFill>
                  <a:srgbClr val="17324B"/>
                </a:solidFill>
                <a:latin typeface="Jost" pitchFamily="2" charset="77"/>
                <a:ea typeface="Jost" pitchFamily="2" charset="77"/>
                <a:cs typeface="Arial" panose="020B0604020202020204" pitchFamily="34" charset="0"/>
              </a:rPr>
              <a:t>Wetransfer</a:t>
            </a:r>
            <a:r>
              <a:rPr lang="fr-FR" sz="1200" b="1" dirty="0">
                <a:solidFill>
                  <a:srgbClr val="17324B"/>
                </a:solidFill>
                <a:latin typeface="Jost" pitchFamily="2" charset="77"/>
                <a:ea typeface="Jost" pitchFamily="2" charset="77"/>
                <a:cs typeface="Arial" panose="020B0604020202020204" pitchFamily="34" charset="0"/>
              </a:rPr>
              <a:t> ou via FTP sécurisé </a:t>
            </a:r>
            <a:r>
              <a:rPr lang="fr-FR" sz="1200" dirty="0">
                <a:solidFill>
                  <a:srgbClr val="17324B"/>
                </a:solidFill>
                <a:latin typeface="Jost" pitchFamily="2" charset="77"/>
                <a:ea typeface="Jost" pitchFamily="2" charset="77"/>
                <a:cs typeface="Arial" panose="020B0604020202020204" pitchFamily="34" charset="0"/>
              </a:rPr>
              <a:t>où vous aurez un espace  dédié avec mot de passe. </a:t>
            </a:r>
          </a:p>
          <a:p>
            <a:pPr marR="5600" defTabSz="1007943">
              <a:lnSpc>
                <a:spcPct val="103200"/>
              </a:lnSpc>
              <a:spcBef>
                <a:spcPts val="259"/>
              </a:spcBef>
              <a:defRPr/>
            </a:pPr>
            <a:endParaRPr lang="fr-FR" sz="1200" dirty="0">
              <a:solidFill>
                <a:srgbClr val="17324B"/>
              </a:solidFill>
              <a:latin typeface="Jost" pitchFamily="2" charset="77"/>
              <a:ea typeface="Jost" pitchFamily="2" charset="77"/>
              <a:cs typeface="Arial" panose="020B0604020202020204" pitchFamily="34" charset="0"/>
            </a:endParaRPr>
          </a:p>
          <a:p>
            <a:pPr marR="5600" defTabSz="1007943">
              <a:lnSpc>
                <a:spcPct val="103200"/>
              </a:lnSpc>
              <a:spcBef>
                <a:spcPts val="259"/>
              </a:spcBef>
              <a:defRPr/>
            </a:pPr>
            <a:r>
              <a:rPr lang="fr-FR" sz="1200" dirty="0">
                <a:solidFill>
                  <a:srgbClr val="17324B"/>
                </a:solidFill>
                <a:latin typeface="Jost" pitchFamily="2" charset="77"/>
                <a:ea typeface="Jost" pitchFamily="2" charset="77"/>
                <a:cs typeface="Arial" panose="020B0604020202020204" pitchFamily="34" charset="0"/>
              </a:rPr>
              <a:t>Dès la remise d’un fichier sur notre serveur FTP, le studio est immédiatement averti  par un mail automatique.</a:t>
            </a:r>
          </a:p>
        </p:txBody>
      </p:sp>
      <p:sp>
        <p:nvSpPr>
          <p:cNvPr id="23" name="Rectangle : coins arrondis 22">
            <a:extLst>
              <a:ext uri="{FF2B5EF4-FFF2-40B4-BE49-F238E27FC236}">
                <a16:creationId xmlns:a16="http://schemas.microsoft.com/office/drawing/2014/main" id="{497F16D2-C9E1-6443-9551-9BA0C51BAD7D}"/>
              </a:ext>
            </a:extLst>
          </p:cNvPr>
          <p:cNvSpPr/>
          <p:nvPr/>
        </p:nvSpPr>
        <p:spPr>
          <a:xfrm>
            <a:off x="5253554" y="2433362"/>
            <a:ext cx="4486859" cy="1615594"/>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681BE3B9-4C94-1A44-843C-AE286D85E8A3}"/>
              </a:ext>
            </a:extLst>
          </p:cNvPr>
          <p:cNvSpPr txBox="1"/>
          <p:nvPr/>
        </p:nvSpPr>
        <p:spPr>
          <a:xfrm>
            <a:off x="5415807" y="2248696"/>
            <a:ext cx="2450379" cy="369332"/>
          </a:xfrm>
          <a:prstGeom prst="rect">
            <a:avLst/>
          </a:prstGeom>
          <a:solidFill>
            <a:schemeClr val="bg1"/>
          </a:solidFill>
        </p:spPr>
        <p:txBody>
          <a:bodyPr wrap="square">
            <a:spAutoFit/>
          </a:bodyPr>
          <a:lstStyle/>
          <a:p>
            <a:r>
              <a:rPr lang="fr-FR" sz="1800" dirty="0">
                <a:solidFill>
                  <a:srgbClr val="17324B"/>
                </a:solidFill>
                <a:latin typeface="LEMON MILK" pitchFamily="2" charset="77"/>
                <a:ea typeface="Typold Book" panose="020B0004030204060B03" pitchFamily="34" charset="77"/>
                <a:cs typeface="Arial Black" panose="020B0604020202020204" pitchFamily="34" charset="0"/>
              </a:rPr>
              <a:t>Transmission de fichiers</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sp>
        <p:nvSpPr>
          <p:cNvPr id="25" name="Rectangle : coins arrondis 24">
            <a:extLst>
              <a:ext uri="{FF2B5EF4-FFF2-40B4-BE49-F238E27FC236}">
                <a16:creationId xmlns:a16="http://schemas.microsoft.com/office/drawing/2014/main" id="{56F97651-CA12-3446-B362-8ECA0F92FED9}"/>
              </a:ext>
            </a:extLst>
          </p:cNvPr>
          <p:cNvSpPr/>
          <p:nvPr/>
        </p:nvSpPr>
        <p:spPr>
          <a:xfrm>
            <a:off x="5267159" y="4747976"/>
            <a:ext cx="4486859" cy="1615594"/>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3134D641-C5A5-4D4E-B98B-4DB07F7DB00F}"/>
              </a:ext>
            </a:extLst>
          </p:cNvPr>
          <p:cNvSpPr txBox="1"/>
          <p:nvPr/>
        </p:nvSpPr>
        <p:spPr>
          <a:xfrm>
            <a:off x="5429412" y="4563310"/>
            <a:ext cx="1930931" cy="369332"/>
          </a:xfrm>
          <a:prstGeom prst="rect">
            <a:avLst/>
          </a:prstGeom>
          <a:solidFill>
            <a:schemeClr val="bg1"/>
          </a:solidFill>
        </p:spPr>
        <p:txBody>
          <a:bodyPr wrap="square">
            <a:spAutoFit/>
          </a:bodyPr>
          <a:lstStyle/>
          <a:p>
            <a:r>
              <a:rPr lang="fr-FR" sz="1800" dirty="0">
                <a:solidFill>
                  <a:srgbClr val="17324B"/>
                </a:solidFill>
                <a:latin typeface="LEMON MILK" pitchFamily="2" charset="77"/>
                <a:ea typeface="Typold Book" panose="020B0004030204060B03" pitchFamily="34" charset="77"/>
                <a:cs typeface="Arial Black" panose="020B0604020202020204" pitchFamily="34" charset="0"/>
              </a:rPr>
              <a:t>Validation de BAT</a:t>
            </a:r>
            <a:endParaRPr lang="fr-FR" sz="1800" dirty="0">
              <a:solidFill>
                <a:srgbClr val="17324B"/>
              </a:solidFill>
              <a:latin typeface="LEMON MILK" pitchFamily="2" charset="77"/>
              <a:ea typeface="Typold Book" panose="020B0004030204060B03" pitchFamily="34" charset="77"/>
              <a:cs typeface="Arial" panose="020B0604020202020204" pitchFamily="34" charset="0"/>
            </a:endParaRPr>
          </a:p>
        </p:txBody>
      </p:sp>
      <p:pic>
        <p:nvPicPr>
          <p:cNvPr id="36" name="Image 35">
            <a:extLst>
              <a:ext uri="{FF2B5EF4-FFF2-40B4-BE49-F238E27FC236}">
                <a16:creationId xmlns:a16="http://schemas.microsoft.com/office/drawing/2014/main" id="{B0EBA744-2A40-9A43-B03B-41817DBB001D}"/>
              </a:ext>
            </a:extLst>
          </p:cNvPr>
          <p:cNvPicPr>
            <a:picLocks noChangeAspect="1"/>
          </p:cNvPicPr>
          <p:nvPr/>
        </p:nvPicPr>
        <p:blipFill>
          <a:blip r:embed="rId10"/>
          <a:stretch>
            <a:fillRect/>
          </a:stretch>
        </p:blipFill>
        <p:spPr>
          <a:xfrm>
            <a:off x="-630000" y="444094"/>
            <a:ext cx="1041400" cy="114300"/>
          </a:xfrm>
          <a:prstGeom prst="rect">
            <a:avLst/>
          </a:prstGeom>
        </p:spPr>
      </p:pic>
    </p:spTree>
    <p:extLst>
      <p:ext uri="{BB962C8B-B14F-4D97-AF65-F5344CB8AC3E}">
        <p14:creationId xmlns:p14="http://schemas.microsoft.com/office/powerpoint/2010/main" val="84606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2028A5C-873D-FB40-BEA8-84609247A7FC}"/>
              </a:ext>
            </a:extLst>
          </p:cNvPr>
          <p:cNvPicPr>
            <a:picLocks noChangeAspect="1"/>
          </p:cNvPicPr>
          <p:nvPr/>
        </p:nvPicPr>
        <p:blipFill rotWithShape="1">
          <a:blip r:embed="rId2"/>
          <a:srcRect l="-3150" t="29" r="66149" b="47640"/>
          <a:stretch/>
        </p:blipFill>
        <p:spPr>
          <a:xfrm rot="10800000">
            <a:off x="7074098" y="3613603"/>
            <a:ext cx="3960000" cy="3960000"/>
          </a:xfrm>
          <a:prstGeom prst="rect">
            <a:avLst/>
          </a:prstGeom>
        </p:spPr>
      </p:pic>
      <p:sp>
        <p:nvSpPr>
          <p:cNvPr id="2" name="Espace réservé du numéro de diapositive 1">
            <a:extLst>
              <a:ext uri="{FF2B5EF4-FFF2-40B4-BE49-F238E27FC236}">
                <a16:creationId xmlns:a16="http://schemas.microsoft.com/office/drawing/2014/main" id="{CA35E745-CC3B-3049-A2E8-BB3A3BDF7AA2}"/>
              </a:ext>
            </a:extLst>
          </p:cNvPr>
          <p:cNvSpPr>
            <a:spLocks noGrp="1"/>
          </p:cNvSpPr>
          <p:nvPr>
            <p:ph type="sldNum" sz="quarter" idx="12"/>
          </p:nvPr>
        </p:nvSpPr>
        <p:spPr/>
        <p:txBody>
          <a:bodyPr/>
          <a:lstStyle/>
          <a:p>
            <a:fld id="{762342CF-B6B4-1749-BE13-BD0DDABD5460}" type="slidenum">
              <a:rPr lang="fr-FR" smtClean="0">
                <a:solidFill>
                  <a:schemeClr val="bg1"/>
                </a:solidFill>
                <a:latin typeface="Jost" pitchFamily="2" charset="77"/>
              </a:rPr>
              <a:pPr/>
              <a:t>13</a:t>
            </a:fld>
            <a:endParaRPr lang="fr-FR" dirty="0">
              <a:solidFill>
                <a:schemeClr val="bg1"/>
              </a:solidFill>
              <a:latin typeface="Jost" pitchFamily="2" charset="77"/>
            </a:endParaRPr>
          </a:p>
        </p:txBody>
      </p:sp>
      <p:sp>
        <p:nvSpPr>
          <p:cNvPr id="3" name="Rectangle : avec coins arrondis en diagonale 2">
            <a:extLst>
              <a:ext uri="{FF2B5EF4-FFF2-40B4-BE49-F238E27FC236}">
                <a16:creationId xmlns:a16="http://schemas.microsoft.com/office/drawing/2014/main" id="{94C9C67D-BBAC-E04D-9ADC-E4F77A4A3F64}"/>
              </a:ext>
            </a:extLst>
          </p:cNvPr>
          <p:cNvSpPr/>
          <p:nvPr/>
        </p:nvSpPr>
        <p:spPr>
          <a:xfrm>
            <a:off x="389593" y="1754689"/>
            <a:ext cx="2652057" cy="584988"/>
          </a:xfrm>
          <a:prstGeom prst="round2DiagRect">
            <a:avLst>
              <a:gd name="adj1" fmla="val 8284"/>
              <a:gd name="adj2" fmla="val 0"/>
            </a:avLst>
          </a:prstGeom>
          <a:solidFill>
            <a:schemeClr val="bg1"/>
          </a:solidFill>
          <a:ln>
            <a:solidFill>
              <a:srgbClr val="ABCC3A"/>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sz="1984">
              <a:latin typeface="Jost" pitchFamily="2" charset="77"/>
              <a:ea typeface="Jost" pitchFamily="2" charset="77"/>
            </a:endParaRPr>
          </a:p>
        </p:txBody>
      </p:sp>
      <p:pic>
        <p:nvPicPr>
          <p:cNvPr id="4" name="Image 3">
            <a:extLst>
              <a:ext uri="{FF2B5EF4-FFF2-40B4-BE49-F238E27FC236}">
                <a16:creationId xmlns:a16="http://schemas.microsoft.com/office/drawing/2014/main" id="{99BEB312-A39A-3445-BA31-88D0BFE247F0}"/>
              </a:ext>
            </a:extLst>
          </p:cNvPr>
          <p:cNvPicPr>
            <a:picLocks noChangeAspect="1"/>
          </p:cNvPicPr>
          <p:nvPr/>
        </p:nvPicPr>
        <p:blipFill>
          <a:blip r:embed="rId3"/>
          <a:stretch>
            <a:fillRect/>
          </a:stretch>
        </p:blipFill>
        <p:spPr>
          <a:xfrm>
            <a:off x="521370" y="1881939"/>
            <a:ext cx="2348292" cy="385730"/>
          </a:xfrm>
          <a:prstGeom prst="rect">
            <a:avLst/>
          </a:prstGeom>
        </p:spPr>
      </p:pic>
      <p:sp>
        <p:nvSpPr>
          <p:cNvPr id="5" name="Rectangle 4">
            <a:extLst>
              <a:ext uri="{FF2B5EF4-FFF2-40B4-BE49-F238E27FC236}">
                <a16:creationId xmlns:a16="http://schemas.microsoft.com/office/drawing/2014/main" id="{A0902674-48DC-F94E-B752-C7A0C76E91F1}"/>
              </a:ext>
            </a:extLst>
          </p:cNvPr>
          <p:cNvSpPr/>
          <p:nvPr/>
        </p:nvSpPr>
        <p:spPr>
          <a:xfrm>
            <a:off x="195434" y="3180730"/>
            <a:ext cx="5871950" cy="830997"/>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Le correcteur d’Antidote souligne un vaste registre de fautes, de l’accent oublié à l’accord difficile. Après l’orthographe et la grammaire, nous corrigeons la typographie et le style, dont les répétitions et les verbes ternes. Jamais un logiciel ne vous a offert tant de puissance pour épurer vos textes.</a:t>
            </a:r>
          </a:p>
        </p:txBody>
      </p:sp>
      <p:sp>
        <p:nvSpPr>
          <p:cNvPr id="6" name="Rectangle 5">
            <a:extLst>
              <a:ext uri="{FF2B5EF4-FFF2-40B4-BE49-F238E27FC236}">
                <a16:creationId xmlns:a16="http://schemas.microsoft.com/office/drawing/2014/main" id="{9F4CFC18-5729-884B-8860-2938DEC1B46D}"/>
              </a:ext>
            </a:extLst>
          </p:cNvPr>
          <p:cNvSpPr/>
          <p:nvPr/>
        </p:nvSpPr>
        <p:spPr>
          <a:xfrm>
            <a:off x="198819" y="4678713"/>
            <a:ext cx="5795160" cy="830997"/>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Nous lisons la définition complète de votre mot, vérifions son pluriel, sa prononciation, ses rimes et son étymologie. Nous avons également accès à une liste de ses synonymes et de ses antonymes. Antidote recense 129 000 mots, dont 16 000 noms propres.</a:t>
            </a:r>
          </a:p>
        </p:txBody>
      </p:sp>
      <p:sp>
        <p:nvSpPr>
          <p:cNvPr id="7" name="Rectangle 6">
            <a:extLst>
              <a:ext uri="{FF2B5EF4-FFF2-40B4-BE49-F238E27FC236}">
                <a16:creationId xmlns:a16="http://schemas.microsoft.com/office/drawing/2014/main" id="{395542DB-ABC2-5A4C-95BF-ECA5D99ACC75}"/>
              </a:ext>
            </a:extLst>
          </p:cNvPr>
          <p:cNvSpPr/>
          <p:nvPr/>
        </p:nvSpPr>
        <p:spPr>
          <a:xfrm>
            <a:off x="161330" y="6013826"/>
            <a:ext cx="5454042" cy="646331"/>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De la grammaire au style, de la syntaxe à la ponctuation, 11 guides couvrent tous les aspects de l’écriture. Nous pouvons ainsi accéder aisément à une description claire et concise des règles et des exceptions. </a:t>
            </a:r>
          </a:p>
        </p:txBody>
      </p:sp>
      <p:sp>
        <p:nvSpPr>
          <p:cNvPr id="8" name="object 3">
            <a:extLst>
              <a:ext uri="{FF2B5EF4-FFF2-40B4-BE49-F238E27FC236}">
                <a16:creationId xmlns:a16="http://schemas.microsoft.com/office/drawing/2014/main" id="{37106F50-86AB-CA4D-9458-221F45B16DB6}"/>
              </a:ext>
            </a:extLst>
          </p:cNvPr>
          <p:cNvSpPr txBox="1"/>
          <p:nvPr/>
        </p:nvSpPr>
        <p:spPr>
          <a:xfrm>
            <a:off x="360764" y="1376222"/>
            <a:ext cx="10079260" cy="239326"/>
          </a:xfrm>
          <a:prstGeom prst="rect">
            <a:avLst/>
          </a:prstGeom>
        </p:spPr>
        <p:txBody>
          <a:bodyPr vert="horz" wrap="square" lIns="0" tIns="13999" rIns="0" bIns="0" rtlCol="0">
            <a:spAutoFit/>
          </a:bodyPr>
          <a:lstStyle/>
          <a:p>
            <a:pPr marR="5600">
              <a:lnSpc>
                <a:spcPct val="106100"/>
              </a:lnSpc>
              <a:spcBef>
                <a:spcPts val="110"/>
              </a:spcBef>
              <a:defRPr/>
            </a:pPr>
            <a:r>
              <a:rPr lang="fr-FR" sz="1400" dirty="0">
                <a:solidFill>
                  <a:srgbClr val="002060"/>
                </a:solidFill>
                <a:latin typeface="Jost" pitchFamily="2" charset="77"/>
                <a:ea typeface="Jost" pitchFamily="2" charset="77"/>
                <a:cs typeface="Arial" panose="020B0604020202020204" pitchFamily="34" charset="0"/>
              </a:rPr>
              <a:t>LE CORRECTEUR D’ANTIDOTE EST LE REMÈDE À TOUS LES MOTS !</a:t>
            </a:r>
          </a:p>
        </p:txBody>
      </p:sp>
      <p:sp>
        <p:nvSpPr>
          <p:cNvPr id="9" name="Rectangle 8">
            <a:extLst>
              <a:ext uri="{FF2B5EF4-FFF2-40B4-BE49-F238E27FC236}">
                <a16:creationId xmlns:a16="http://schemas.microsoft.com/office/drawing/2014/main" id="{360A6F36-E111-3840-B6EC-AD748F2B3FE3}"/>
              </a:ext>
            </a:extLst>
          </p:cNvPr>
          <p:cNvSpPr/>
          <p:nvPr/>
        </p:nvSpPr>
        <p:spPr>
          <a:xfrm>
            <a:off x="379214" y="404506"/>
            <a:ext cx="2359687" cy="307777"/>
          </a:xfrm>
          <a:prstGeom prst="rect">
            <a:avLst/>
          </a:prstGeom>
          <a:solidFill>
            <a:srgbClr val="ABCC3A"/>
          </a:solidFill>
        </p:spPr>
        <p:txBody>
          <a:bodyPr wrap="square">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TECHNIQUES</a:t>
            </a:r>
          </a:p>
        </p:txBody>
      </p:sp>
      <p:sp>
        <p:nvSpPr>
          <p:cNvPr id="10" name="Rectangle 9">
            <a:extLst>
              <a:ext uri="{FF2B5EF4-FFF2-40B4-BE49-F238E27FC236}">
                <a16:creationId xmlns:a16="http://schemas.microsoft.com/office/drawing/2014/main" id="{E67C9455-34DA-174D-ACF8-24AEB26A9486}"/>
              </a:ext>
            </a:extLst>
          </p:cNvPr>
          <p:cNvSpPr/>
          <p:nvPr/>
        </p:nvSpPr>
        <p:spPr>
          <a:xfrm>
            <a:off x="233338" y="746765"/>
            <a:ext cx="777969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LA RELECTURE DE VOS DOCUMENTS</a:t>
            </a:r>
          </a:p>
        </p:txBody>
      </p:sp>
      <p:sp>
        <p:nvSpPr>
          <p:cNvPr id="11" name="ZoneTexte 10">
            <a:extLst>
              <a:ext uri="{FF2B5EF4-FFF2-40B4-BE49-F238E27FC236}">
                <a16:creationId xmlns:a16="http://schemas.microsoft.com/office/drawing/2014/main" id="{A4418DCB-3142-2C45-8B5A-F34C393E18F1}"/>
              </a:ext>
            </a:extLst>
          </p:cNvPr>
          <p:cNvSpPr txBox="1"/>
          <p:nvPr/>
        </p:nvSpPr>
        <p:spPr>
          <a:xfrm>
            <a:off x="305345" y="2808220"/>
            <a:ext cx="3600401" cy="307777"/>
          </a:xfrm>
          <a:prstGeom prst="rect">
            <a:avLst/>
          </a:prstGeom>
          <a:solidFill>
            <a:srgbClr val="17324B"/>
          </a:solidFill>
        </p:spPr>
        <p:txBody>
          <a:bodyPr wrap="square" rtlCol="0" anchor="ctr">
            <a:spAutoFit/>
          </a:bodyPr>
          <a:lstStyle/>
          <a:p>
            <a:r>
              <a:rPr lang="fr-FR" sz="1400" dirty="0">
                <a:solidFill>
                  <a:schemeClr val="bg1"/>
                </a:solidFill>
                <a:latin typeface="Jost" pitchFamily="2" charset="77"/>
                <a:ea typeface="Jost" pitchFamily="2" charset="77"/>
                <a:cs typeface="Arial" panose="020B0604020202020204" pitchFamily="34" charset="0"/>
              </a:rPr>
              <a:t>CORRECTEUR AVEC FILTRES INTELLIGENTS</a:t>
            </a:r>
          </a:p>
        </p:txBody>
      </p:sp>
      <p:sp>
        <p:nvSpPr>
          <p:cNvPr id="12" name="ZoneTexte 11">
            <a:extLst>
              <a:ext uri="{FF2B5EF4-FFF2-40B4-BE49-F238E27FC236}">
                <a16:creationId xmlns:a16="http://schemas.microsoft.com/office/drawing/2014/main" id="{A44FF346-6997-0041-A0E1-19A03A7AEA9C}"/>
              </a:ext>
            </a:extLst>
          </p:cNvPr>
          <p:cNvSpPr txBox="1"/>
          <p:nvPr/>
        </p:nvSpPr>
        <p:spPr>
          <a:xfrm>
            <a:off x="275809" y="4320802"/>
            <a:ext cx="3485921" cy="307777"/>
          </a:xfrm>
          <a:prstGeom prst="rect">
            <a:avLst/>
          </a:prstGeom>
          <a:solidFill>
            <a:srgbClr val="17324B"/>
          </a:solidFill>
        </p:spPr>
        <p:txBody>
          <a:bodyPr wrap="square" rtlCol="0" anchor="ctr">
            <a:spAutoFit/>
          </a:bodyPr>
          <a:lstStyle/>
          <a:p>
            <a:r>
              <a:rPr lang="fr-FR" sz="1400" dirty="0">
                <a:solidFill>
                  <a:schemeClr val="bg1"/>
                </a:solidFill>
                <a:latin typeface="Jost" pitchFamily="2" charset="77"/>
                <a:ea typeface="Jost" pitchFamily="2" charset="77"/>
                <a:cs typeface="Arial" panose="020B0604020202020204" pitchFamily="34" charset="0"/>
              </a:rPr>
              <a:t>DICTIONNAIRES RICHES ET COMPLETS</a:t>
            </a:r>
          </a:p>
        </p:txBody>
      </p:sp>
      <p:sp>
        <p:nvSpPr>
          <p:cNvPr id="13" name="ZoneTexte 12">
            <a:extLst>
              <a:ext uri="{FF2B5EF4-FFF2-40B4-BE49-F238E27FC236}">
                <a16:creationId xmlns:a16="http://schemas.microsoft.com/office/drawing/2014/main" id="{D8752DE7-FA82-D04A-A8AD-3307809C8B00}"/>
              </a:ext>
            </a:extLst>
          </p:cNvPr>
          <p:cNvSpPr txBox="1"/>
          <p:nvPr/>
        </p:nvSpPr>
        <p:spPr>
          <a:xfrm>
            <a:off x="254573" y="5659656"/>
            <a:ext cx="2211014" cy="307777"/>
          </a:xfrm>
          <a:prstGeom prst="rect">
            <a:avLst/>
          </a:prstGeom>
          <a:solidFill>
            <a:srgbClr val="17324B"/>
          </a:solidFill>
        </p:spPr>
        <p:txBody>
          <a:bodyPr wrap="square" rtlCol="0" anchor="ctr">
            <a:spAutoFit/>
          </a:bodyPr>
          <a:lstStyle/>
          <a:p>
            <a:r>
              <a:rPr lang="fr-FR" sz="1400" dirty="0">
                <a:solidFill>
                  <a:schemeClr val="bg1"/>
                </a:solidFill>
                <a:latin typeface="Jost" pitchFamily="2" charset="77"/>
                <a:ea typeface="Jost" pitchFamily="2" charset="77"/>
                <a:cs typeface="Arial" panose="020B0604020202020204" pitchFamily="34" charset="0"/>
              </a:rPr>
              <a:t>GRAMMAIRE ET STYLE</a:t>
            </a:r>
          </a:p>
        </p:txBody>
      </p:sp>
      <p:pic>
        <p:nvPicPr>
          <p:cNvPr id="15" name="Image 14">
            <a:extLst>
              <a:ext uri="{FF2B5EF4-FFF2-40B4-BE49-F238E27FC236}">
                <a16:creationId xmlns:a16="http://schemas.microsoft.com/office/drawing/2014/main" id="{8A5ACFA8-479A-A740-9387-E8A31516CC1B}"/>
              </a:ext>
            </a:extLst>
          </p:cNvPr>
          <p:cNvPicPr>
            <a:picLocks noChangeAspect="1"/>
          </p:cNvPicPr>
          <p:nvPr/>
        </p:nvPicPr>
        <p:blipFill>
          <a:blip r:embed="rId4"/>
          <a:stretch>
            <a:fillRect/>
          </a:stretch>
        </p:blipFill>
        <p:spPr>
          <a:xfrm rot="19969775">
            <a:off x="7758892" y="3786145"/>
            <a:ext cx="1435100" cy="1612900"/>
          </a:xfrm>
          <a:prstGeom prst="rect">
            <a:avLst/>
          </a:prstGeom>
        </p:spPr>
      </p:pic>
      <p:pic>
        <p:nvPicPr>
          <p:cNvPr id="17" name="Image 16">
            <a:extLst>
              <a:ext uri="{FF2B5EF4-FFF2-40B4-BE49-F238E27FC236}">
                <a16:creationId xmlns:a16="http://schemas.microsoft.com/office/drawing/2014/main" id="{FF4CA0AC-30D2-7342-86EF-BEFD8A459861}"/>
              </a:ext>
            </a:extLst>
          </p:cNvPr>
          <p:cNvPicPr>
            <a:picLocks noChangeAspect="1"/>
          </p:cNvPicPr>
          <p:nvPr/>
        </p:nvPicPr>
        <p:blipFill>
          <a:blip r:embed="rId5"/>
          <a:stretch>
            <a:fillRect/>
          </a:stretch>
        </p:blipFill>
        <p:spPr>
          <a:xfrm>
            <a:off x="-630000" y="444094"/>
            <a:ext cx="1041400" cy="114300"/>
          </a:xfrm>
          <a:prstGeom prst="rect">
            <a:avLst/>
          </a:prstGeom>
        </p:spPr>
      </p:pic>
    </p:spTree>
    <p:extLst>
      <p:ext uri="{BB962C8B-B14F-4D97-AF65-F5344CB8AC3E}">
        <p14:creationId xmlns:p14="http://schemas.microsoft.com/office/powerpoint/2010/main" val="711042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723418A-A7DB-5340-AFBE-F1851776B7D7}"/>
              </a:ext>
            </a:extLst>
          </p:cNvPr>
          <p:cNvPicPr>
            <a:picLocks noChangeAspect="1"/>
          </p:cNvPicPr>
          <p:nvPr/>
        </p:nvPicPr>
        <p:blipFill rotWithShape="1">
          <a:blip r:embed="rId2"/>
          <a:srcRect l="8854" t="15" r="7728" b="9319"/>
          <a:stretch/>
        </p:blipFill>
        <p:spPr>
          <a:xfrm>
            <a:off x="0" y="3600"/>
            <a:ext cx="10692000" cy="6120000"/>
          </a:xfrm>
          <a:prstGeom prst="rect">
            <a:avLst/>
          </a:prstGeom>
        </p:spPr>
      </p:pic>
      <p:pic>
        <p:nvPicPr>
          <p:cNvPr id="13" name="Image 12">
            <a:extLst>
              <a:ext uri="{FF2B5EF4-FFF2-40B4-BE49-F238E27FC236}">
                <a16:creationId xmlns:a16="http://schemas.microsoft.com/office/drawing/2014/main" id="{11F91CB0-8863-8745-8C7A-656E180B58E7}"/>
              </a:ext>
            </a:extLst>
          </p:cNvPr>
          <p:cNvPicPr>
            <a:picLocks noChangeAspect="1"/>
          </p:cNvPicPr>
          <p:nvPr/>
        </p:nvPicPr>
        <p:blipFill>
          <a:blip r:embed="rId3"/>
          <a:stretch>
            <a:fillRect/>
          </a:stretch>
        </p:blipFill>
        <p:spPr>
          <a:xfrm>
            <a:off x="350421" y="6738566"/>
            <a:ext cx="3006188" cy="635110"/>
          </a:xfrm>
          <a:prstGeom prst="rect">
            <a:avLst/>
          </a:prstGeom>
        </p:spPr>
      </p:pic>
      <p:pic>
        <p:nvPicPr>
          <p:cNvPr id="8" name="Image 7">
            <a:extLst>
              <a:ext uri="{FF2B5EF4-FFF2-40B4-BE49-F238E27FC236}">
                <a16:creationId xmlns:a16="http://schemas.microsoft.com/office/drawing/2014/main" id="{FFB6C666-B147-5643-816F-43408A22ECA8}"/>
              </a:ext>
            </a:extLst>
          </p:cNvPr>
          <p:cNvPicPr>
            <a:picLocks noChangeAspect="1"/>
          </p:cNvPicPr>
          <p:nvPr/>
        </p:nvPicPr>
        <p:blipFill>
          <a:blip r:embed="rId4"/>
          <a:stretch>
            <a:fillRect/>
          </a:stretch>
        </p:blipFill>
        <p:spPr>
          <a:xfrm>
            <a:off x="0" y="0"/>
            <a:ext cx="10691999" cy="5403210"/>
          </a:xfrm>
          <a:prstGeom prst="rect">
            <a:avLst/>
          </a:prstGeom>
        </p:spPr>
      </p:pic>
      <p:sp>
        <p:nvSpPr>
          <p:cNvPr id="9" name="Rectangle 8">
            <a:extLst>
              <a:ext uri="{FF2B5EF4-FFF2-40B4-BE49-F238E27FC236}">
                <a16:creationId xmlns:a16="http://schemas.microsoft.com/office/drawing/2014/main" id="{BC74EF44-56E3-6B44-ACC6-98D8F36AE7DB}"/>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L’ORGANISATION</a:t>
            </a:r>
          </a:p>
        </p:txBody>
      </p:sp>
    </p:spTree>
    <p:extLst>
      <p:ext uri="{BB962C8B-B14F-4D97-AF65-F5344CB8AC3E}">
        <p14:creationId xmlns:p14="http://schemas.microsoft.com/office/powerpoint/2010/main" val="2721071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02CBB73D-6E71-684F-9BA2-667AB1B9DA49}"/>
              </a:ext>
            </a:extLst>
          </p:cNvPr>
          <p:cNvPicPr>
            <a:picLocks noChangeAspect="1"/>
          </p:cNvPicPr>
          <p:nvPr/>
        </p:nvPicPr>
        <p:blipFill rotWithShape="1">
          <a:blip r:embed="rId2"/>
          <a:srcRect l="-3150" t="29" r="66149" b="47640"/>
          <a:stretch/>
        </p:blipFill>
        <p:spPr>
          <a:xfrm rot="5400000">
            <a:off x="6980036" y="-447415"/>
            <a:ext cx="3960000" cy="3960000"/>
          </a:xfrm>
          <a:prstGeom prst="rect">
            <a:avLst/>
          </a:prstGeom>
        </p:spPr>
      </p:pic>
      <p:sp>
        <p:nvSpPr>
          <p:cNvPr id="2" name="Espace réservé du numéro de diapositive 1">
            <a:extLst>
              <a:ext uri="{FF2B5EF4-FFF2-40B4-BE49-F238E27FC236}">
                <a16:creationId xmlns:a16="http://schemas.microsoft.com/office/drawing/2014/main" id="{F5795DA9-2A8F-6A48-82C2-7326FAC3E956}"/>
              </a:ext>
            </a:extLst>
          </p:cNvPr>
          <p:cNvSpPr>
            <a:spLocks noGrp="1"/>
          </p:cNvSpPr>
          <p:nvPr>
            <p:ph type="sldNum" sz="quarter" idx="12"/>
          </p:nvPr>
        </p:nvSpPr>
        <p:spPr/>
        <p:txBody>
          <a:bodyPr/>
          <a:lstStyle/>
          <a:p>
            <a:fld id="{762342CF-B6B4-1749-BE13-BD0DDABD5460}" type="slidenum">
              <a:rPr lang="fr-FR" smtClean="0">
                <a:latin typeface="Jost" pitchFamily="2" charset="77"/>
              </a:rPr>
              <a:pPr/>
              <a:t>15</a:t>
            </a:fld>
            <a:endParaRPr lang="fr-FR" dirty="0">
              <a:latin typeface="Jost" pitchFamily="2" charset="77"/>
            </a:endParaRPr>
          </a:p>
        </p:txBody>
      </p:sp>
      <p:sp>
        <p:nvSpPr>
          <p:cNvPr id="3" name="Rectangle 2">
            <a:extLst>
              <a:ext uri="{FF2B5EF4-FFF2-40B4-BE49-F238E27FC236}">
                <a16:creationId xmlns:a16="http://schemas.microsoft.com/office/drawing/2014/main" id="{E9FB7A88-27E5-E641-90FE-DDC0F0208EF1}"/>
              </a:ext>
            </a:extLst>
          </p:cNvPr>
          <p:cNvSpPr/>
          <p:nvPr/>
        </p:nvSpPr>
        <p:spPr>
          <a:xfrm>
            <a:off x="233338" y="829250"/>
            <a:ext cx="790793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UNE COLLABORATION DE PROXIMITÉ</a:t>
            </a:r>
          </a:p>
        </p:txBody>
      </p:sp>
      <p:sp>
        <p:nvSpPr>
          <p:cNvPr id="4" name="Rectangle 3">
            <a:extLst>
              <a:ext uri="{FF2B5EF4-FFF2-40B4-BE49-F238E27FC236}">
                <a16:creationId xmlns:a16="http://schemas.microsoft.com/office/drawing/2014/main" id="{CC92F970-7D7F-5046-BB35-B787E93054E3}"/>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L’ORGANISATION</a:t>
            </a:r>
          </a:p>
        </p:txBody>
      </p:sp>
      <p:sp>
        <p:nvSpPr>
          <p:cNvPr id="6" name="ZoneTexte 5">
            <a:extLst>
              <a:ext uri="{FF2B5EF4-FFF2-40B4-BE49-F238E27FC236}">
                <a16:creationId xmlns:a16="http://schemas.microsoft.com/office/drawing/2014/main" id="{7F051B71-48F5-C249-B279-6CBD1D2AD45F}"/>
              </a:ext>
            </a:extLst>
          </p:cNvPr>
          <p:cNvSpPr txBox="1"/>
          <p:nvPr/>
        </p:nvSpPr>
        <p:spPr>
          <a:xfrm>
            <a:off x="273185" y="1398245"/>
            <a:ext cx="5344160" cy="276999"/>
          </a:xfrm>
          <a:prstGeom prst="rect">
            <a:avLst/>
          </a:prstGeom>
          <a:noFill/>
        </p:spPr>
        <p:txBody>
          <a:bodyPr wrap="square">
            <a:spAutoFit/>
          </a:bodyPr>
          <a:lstStyle/>
          <a:p>
            <a:pPr defTabSz="1007943">
              <a:defRPr/>
            </a:pPr>
            <a:r>
              <a:rPr lang="fr-FR" sz="1200" dirty="0">
                <a:solidFill>
                  <a:srgbClr val="17324B"/>
                </a:solidFill>
                <a:latin typeface="Jost" pitchFamily="2" charset="77"/>
                <a:ea typeface="Jost" pitchFamily="2" charset="77"/>
                <a:cs typeface="Arial Black" panose="020B0604020202020204" pitchFamily="34" charset="0"/>
              </a:rPr>
              <a:t>DES ÉQUIPES DÉDIÉES AFIN D’ÊTRE EN LIEN AVEC VOS ATTENTES </a:t>
            </a:r>
          </a:p>
        </p:txBody>
      </p:sp>
      <p:sp>
        <p:nvSpPr>
          <p:cNvPr id="7" name="ZoneTexte 6">
            <a:extLst>
              <a:ext uri="{FF2B5EF4-FFF2-40B4-BE49-F238E27FC236}">
                <a16:creationId xmlns:a16="http://schemas.microsoft.com/office/drawing/2014/main" id="{E976AF41-A3EA-CC40-A952-55B4DAA5E3F6}"/>
              </a:ext>
            </a:extLst>
          </p:cNvPr>
          <p:cNvSpPr txBox="1"/>
          <p:nvPr/>
        </p:nvSpPr>
        <p:spPr>
          <a:xfrm>
            <a:off x="418582" y="2107451"/>
            <a:ext cx="3631179" cy="295915"/>
          </a:xfrm>
          <a:prstGeom prst="rect">
            <a:avLst/>
          </a:prstGeom>
          <a:solidFill>
            <a:srgbClr val="17324B"/>
          </a:solidFill>
        </p:spPr>
        <p:txBody>
          <a:bodyPr wrap="square" rtlCol="0" anchor="ctr">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DIRECTRICE PÔLE CRÉATION ET DIGITALE…</a:t>
            </a:r>
            <a:endParaRPr lang="fr-FR" sz="1323" dirty="0">
              <a:solidFill>
                <a:schemeClr val="bg1"/>
              </a:solidFill>
              <a:latin typeface="Jost" pitchFamily="2" charset="77"/>
              <a:ea typeface="Jost" pitchFamily="2" charset="77"/>
            </a:endParaRPr>
          </a:p>
        </p:txBody>
      </p:sp>
      <p:sp>
        <p:nvSpPr>
          <p:cNvPr id="8" name="ZoneTexte 7">
            <a:extLst>
              <a:ext uri="{FF2B5EF4-FFF2-40B4-BE49-F238E27FC236}">
                <a16:creationId xmlns:a16="http://schemas.microsoft.com/office/drawing/2014/main" id="{7A70CD5F-5BB5-DB43-BD99-E8A44E18BCCD}"/>
              </a:ext>
            </a:extLst>
          </p:cNvPr>
          <p:cNvSpPr txBox="1"/>
          <p:nvPr/>
        </p:nvSpPr>
        <p:spPr>
          <a:xfrm>
            <a:off x="5580433" y="2087944"/>
            <a:ext cx="2357761" cy="295915"/>
          </a:xfrm>
          <a:prstGeom prst="rect">
            <a:avLst/>
          </a:prstGeom>
          <a:solidFill>
            <a:srgbClr val="17324B"/>
          </a:solidFill>
        </p:spPr>
        <p:txBody>
          <a:bodyPr wrap="square" rtlCol="0" anchor="ctr">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DIRECTRICE DE CLIENTÈLE…</a:t>
            </a:r>
            <a:endParaRPr lang="fr-FR" sz="1323" dirty="0">
              <a:solidFill>
                <a:schemeClr val="bg1"/>
              </a:solidFill>
              <a:latin typeface="Jost" pitchFamily="2" charset="77"/>
              <a:ea typeface="Jost" pitchFamily="2" charset="77"/>
            </a:endParaRPr>
          </a:p>
        </p:txBody>
      </p:sp>
      <p:sp>
        <p:nvSpPr>
          <p:cNvPr id="9" name="Rectangle 8">
            <a:extLst>
              <a:ext uri="{FF2B5EF4-FFF2-40B4-BE49-F238E27FC236}">
                <a16:creationId xmlns:a16="http://schemas.microsoft.com/office/drawing/2014/main" id="{24A43C79-B5A6-674D-B7B8-B3241D4A539F}"/>
              </a:ext>
            </a:extLst>
          </p:cNvPr>
          <p:cNvSpPr/>
          <p:nvPr/>
        </p:nvSpPr>
        <p:spPr>
          <a:xfrm>
            <a:off x="5431567" y="2435760"/>
            <a:ext cx="4090803" cy="764120"/>
          </a:xfrm>
          <a:prstGeom prst="rect">
            <a:avLst/>
          </a:prstGeom>
        </p:spPr>
        <p:txBody>
          <a:bodyPr wrap="square">
            <a:spAutoFit/>
          </a:bodyPr>
          <a:lstStyle/>
          <a:p>
            <a:pPr marL="79366" defTabSz="1007943">
              <a:lnSpc>
                <a:spcPts val="1345"/>
              </a:lnSpc>
              <a:defRPr/>
            </a:pPr>
            <a:r>
              <a:rPr lang="fr-FR" sz="1213" dirty="0">
                <a:solidFill>
                  <a:srgbClr val="17324B"/>
                </a:solidFill>
                <a:latin typeface="Jost" pitchFamily="2" charset="77"/>
                <a:ea typeface="Jost" pitchFamily="2" charset="77"/>
                <a:cs typeface="Arial" panose="020B0604020202020204" pitchFamily="34" charset="0"/>
              </a:rPr>
              <a:t>    est en charge du bon fonctionnement de l’accord-cadre et vous conseille sur la fabrication. Elle vérifie votre satisfaction en vous rencontrant régulièrement et vous accompagne sur les projets hors marché. </a:t>
            </a:r>
          </a:p>
        </p:txBody>
      </p:sp>
      <p:sp>
        <p:nvSpPr>
          <p:cNvPr id="10" name="Rectangle 9">
            <a:extLst>
              <a:ext uri="{FF2B5EF4-FFF2-40B4-BE49-F238E27FC236}">
                <a16:creationId xmlns:a16="http://schemas.microsoft.com/office/drawing/2014/main" id="{0A077382-CFF8-1E44-B3A6-2A70FF98085F}"/>
              </a:ext>
            </a:extLst>
          </p:cNvPr>
          <p:cNvSpPr/>
          <p:nvPr/>
        </p:nvSpPr>
        <p:spPr>
          <a:xfrm>
            <a:off x="227876" y="2476528"/>
            <a:ext cx="4397950" cy="764120"/>
          </a:xfrm>
          <a:prstGeom prst="rect">
            <a:avLst/>
          </a:prstGeom>
        </p:spPr>
        <p:txBody>
          <a:bodyPr wrap="square">
            <a:spAutoFit/>
          </a:bodyPr>
          <a:lstStyle/>
          <a:p>
            <a:pPr marL="79366">
              <a:lnSpc>
                <a:spcPts val="1345"/>
              </a:lnSpc>
              <a:spcAft>
                <a:spcPts val="441"/>
              </a:spcAft>
              <a:buClr>
                <a:srgbClr val="FF4A15"/>
              </a:buClr>
              <a:defRPr/>
            </a:pPr>
            <a:r>
              <a:rPr lang="fr-FR" sz="1213" dirty="0">
                <a:solidFill>
                  <a:srgbClr val="17324B"/>
                </a:solidFill>
                <a:latin typeface="Jost" pitchFamily="2" charset="77"/>
                <a:ea typeface="Jost" pitchFamily="2" charset="77"/>
                <a:cs typeface="Arial" panose="020B0604020202020204" pitchFamily="34" charset="0"/>
              </a:rPr>
              <a:t>    est en charge de la prise de </a:t>
            </a:r>
            <a:r>
              <a:rPr lang="fr-FR" sz="1213" dirty="0" err="1">
                <a:solidFill>
                  <a:srgbClr val="17324B"/>
                </a:solidFill>
                <a:latin typeface="Jost" pitchFamily="2" charset="77"/>
                <a:ea typeface="Jost" pitchFamily="2" charset="77"/>
                <a:cs typeface="Arial" panose="020B0604020202020204" pitchFamily="34" charset="0"/>
              </a:rPr>
              <a:t>brief</a:t>
            </a:r>
            <a:r>
              <a:rPr lang="fr-FR" sz="1213" dirty="0">
                <a:solidFill>
                  <a:srgbClr val="17324B"/>
                </a:solidFill>
                <a:latin typeface="Jost" pitchFamily="2" charset="77"/>
                <a:ea typeface="Jost" pitchFamily="2" charset="77"/>
                <a:cs typeface="Arial" panose="020B0604020202020204" pitchFamily="34" charset="0"/>
              </a:rPr>
              <a:t> et assiste aux réunions de cadrage ou briefing. Elle réceptionne les éléments du </a:t>
            </a:r>
            <a:r>
              <a:rPr lang="fr-FR" sz="1213" dirty="0" err="1">
                <a:solidFill>
                  <a:srgbClr val="17324B"/>
                </a:solidFill>
                <a:latin typeface="Jost" pitchFamily="2" charset="77"/>
                <a:ea typeface="Jost" pitchFamily="2" charset="77"/>
                <a:cs typeface="Arial" panose="020B0604020202020204" pitchFamily="34" charset="0"/>
              </a:rPr>
              <a:t>brief</a:t>
            </a:r>
            <a:r>
              <a:rPr lang="fr-FR" sz="1213" dirty="0">
                <a:solidFill>
                  <a:srgbClr val="17324B"/>
                </a:solidFill>
                <a:latin typeface="Jost" pitchFamily="2" charset="77"/>
                <a:ea typeface="Jost" pitchFamily="2" charset="77"/>
                <a:cs typeface="Arial" panose="020B0604020202020204" pitchFamily="34" charset="0"/>
              </a:rPr>
              <a:t> et les transmet au studio. Elle établit  le délai global d’exécution, ainsi que le planning détaillé par phase.</a:t>
            </a:r>
            <a:endParaRPr lang="fr-FR" sz="1213" dirty="0">
              <a:solidFill>
                <a:srgbClr val="17324B"/>
              </a:solidFill>
              <a:latin typeface="Jost" pitchFamily="2" charset="77"/>
              <a:ea typeface="Jost" pitchFamily="2" charset="77"/>
              <a:cs typeface="Arial Black" panose="020B0604020202020204" pitchFamily="34" charset="0"/>
            </a:endParaRPr>
          </a:p>
        </p:txBody>
      </p:sp>
      <p:sp>
        <p:nvSpPr>
          <p:cNvPr id="11" name="Rectangle 10">
            <a:extLst>
              <a:ext uri="{FF2B5EF4-FFF2-40B4-BE49-F238E27FC236}">
                <a16:creationId xmlns:a16="http://schemas.microsoft.com/office/drawing/2014/main" id="{6852CEFA-FC90-BE4A-B611-6BA4121445AC}"/>
              </a:ext>
            </a:extLst>
          </p:cNvPr>
          <p:cNvSpPr/>
          <p:nvPr/>
        </p:nvSpPr>
        <p:spPr>
          <a:xfrm>
            <a:off x="273185" y="2366764"/>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2" name="Rectangle 11">
            <a:extLst>
              <a:ext uri="{FF2B5EF4-FFF2-40B4-BE49-F238E27FC236}">
                <a16:creationId xmlns:a16="http://schemas.microsoft.com/office/drawing/2014/main" id="{9A94C65B-A18F-D74E-8AAA-13A5D6B257BD}"/>
              </a:ext>
            </a:extLst>
          </p:cNvPr>
          <p:cNvSpPr/>
          <p:nvPr/>
        </p:nvSpPr>
        <p:spPr>
          <a:xfrm>
            <a:off x="2924374" y="2917482"/>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3" name="Rectangle 12">
            <a:extLst>
              <a:ext uri="{FF2B5EF4-FFF2-40B4-BE49-F238E27FC236}">
                <a16:creationId xmlns:a16="http://schemas.microsoft.com/office/drawing/2014/main" id="{DBFE1BFC-F09C-FC4F-A73A-327C603315F3}"/>
              </a:ext>
            </a:extLst>
          </p:cNvPr>
          <p:cNvSpPr/>
          <p:nvPr/>
        </p:nvSpPr>
        <p:spPr>
          <a:xfrm>
            <a:off x="5457761" y="2347257"/>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4" name="Rectangle 13">
            <a:extLst>
              <a:ext uri="{FF2B5EF4-FFF2-40B4-BE49-F238E27FC236}">
                <a16:creationId xmlns:a16="http://schemas.microsoft.com/office/drawing/2014/main" id="{22E46F5C-5349-E946-8A94-680A63926977}"/>
              </a:ext>
            </a:extLst>
          </p:cNvPr>
          <p:cNvSpPr/>
          <p:nvPr/>
        </p:nvSpPr>
        <p:spPr>
          <a:xfrm>
            <a:off x="8253996" y="2897975"/>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15" name="ZoneTexte 14">
            <a:extLst>
              <a:ext uri="{FF2B5EF4-FFF2-40B4-BE49-F238E27FC236}">
                <a16:creationId xmlns:a16="http://schemas.microsoft.com/office/drawing/2014/main" id="{230F07BF-3316-384A-9B32-7E2DA86FF338}"/>
              </a:ext>
            </a:extLst>
          </p:cNvPr>
          <p:cNvSpPr txBox="1"/>
          <p:nvPr/>
        </p:nvSpPr>
        <p:spPr>
          <a:xfrm>
            <a:off x="2619650" y="4214006"/>
            <a:ext cx="5556284" cy="1418145"/>
          </a:xfrm>
          <a:prstGeom prst="rect">
            <a:avLst/>
          </a:prstGeom>
          <a:noFill/>
        </p:spPr>
        <p:txBody>
          <a:bodyPr wrap="square" rtlCol="0">
            <a:spAutoFit/>
          </a:bodyPr>
          <a:lstStyle/>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    assure la direction artistique de tout nouveau concept ainsi que le suivi des pistes réalisées par l'équipe de graphistes.</a:t>
            </a:r>
          </a:p>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Elle est force de proposition lors des demandes de changement de direction et est garante de la bonne utilisation de la charte graphique.</a:t>
            </a:r>
          </a:p>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Elle envoie le projet selon le planning établi et réceptionne vos éventuelles modifications jusqu’à validation.</a:t>
            </a:r>
          </a:p>
          <a:p>
            <a:pPr marL="79366" algn="ctr" defTabSz="1007943">
              <a:lnSpc>
                <a:spcPts val="1345"/>
              </a:lnSpc>
              <a:spcAft>
                <a:spcPts val="441"/>
              </a:spcAft>
              <a:buClr>
                <a:srgbClr val="FF4A15"/>
              </a:buClr>
              <a:defRPr/>
            </a:pPr>
            <a:endParaRPr lang="fr-FR" sz="1213" dirty="0">
              <a:solidFill>
                <a:srgbClr val="17324B"/>
              </a:solidFill>
              <a:latin typeface="Jost" pitchFamily="2" charset="77"/>
              <a:ea typeface="Jost" pitchFamily="2" charset="77"/>
              <a:cs typeface="Jokerman" panose="020F0502020204030204" pitchFamily="34" charset="0"/>
            </a:endParaRPr>
          </a:p>
        </p:txBody>
      </p:sp>
      <p:sp>
        <p:nvSpPr>
          <p:cNvPr id="19" name="ZoneTexte 18">
            <a:extLst>
              <a:ext uri="{FF2B5EF4-FFF2-40B4-BE49-F238E27FC236}">
                <a16:creationId xmlns:a16="http://schemas.microsoft.com/office/drawing/2014/main" id="{EEC71A2A-A2DD-954E-A112-A228C9982D1A}"/>
              </a:ext>
            </a:extLst>
          </p:cNvPr>
          <p:cNvSpPr txBox="1"/>
          <p:nvPr/>
        </p:nvSpPr>
        <p:spPr>
          <a:xfrm>
            <a:off x="4328592" y="3818446"/>
            <a:ext cx="1909216" cy="295915"/>
          </a:xfrm>
          <a:prstGeom prst="rect">
            <a:avLst/>
          </a:prstGeom>
          <a:solidFill>
            <a:srgbClr val="17324B"/>
          </a:solidFill>
        </p:spPr>
        <p:txBody>
          <a:bodyPr wrap="square" rtlCol="0" anchor="ctr">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L’ÉQUIPE CRÉATIVE…</a:t>
            </a:r>
            <a:endParaRPr lang="fr-FR" sz="1323" dirty="0">
              <a:solidFill>
                <a:schemeClr val="bg1"/>
              </a:solidFill>
              <a:latin typeface="Jost" pitchFamily="2" charset="77"/>
              <a:ea typeface="Jost" pitchFamily="2" charset="77"/>
            </a:endParaRPr>
          </a:p>
        </p:txBody>
      </p:sp>
      <p:sp>
        <p:nvSpPr>
          <p:cNvPr id="20" name="Rectangle 19">
            <a:extLst>
              <a:ext uri="{FF2B5EF4-FFF2-40B4-BE49-F238E27FC236}">
                <a16:creationId xmlns:a16="http://schemas.microsoft.com/office/drawing/2014/main" id="{F922723B-DD2B-844E-81D1-C9C648885138}"/>
              </a:ext>
            </a:extLst>
          </p:cNvPr>
          <p:cNvSpPr/>
          <p:nvPr/>
        </p:nvSpPr>
        <p:spPr>
          <a:xfrm>
            <a:off x="2677082" y="4122104"/>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21" name="Rectangle 20">
            <a:extLst>
              <a:ext uri="{FF2B5EF4-FFF2-40B4-BE49-F238E27FC236}">
                <a16:creationId xmlns:a16="http://schemas.microsoft.com/office/drawing/2014/main" id="{E8420E43-DDD3-2E4C-B9C6-BB7655054FF3}"/>
              </a:ext>
            </a:extLst>
          </p:cNvPr>
          <p:cNvSpPr/>
          <p:nvPr/>
        </p:nvSpPr>
        <p:spPr>
          <a:xfrm>
            <a:off x="6463034" y="5077722"/>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22" name="ZoneTexte 21">
            <a:extLst>
              <a:ext uri="{FF2B5EF4-FFF2-40B4-BE49-F238E27FC236}">
                <a16:creationId xmlns:a16="http://schemas.microsoft.com/office/drawing/2014/main" id="{60B2C900-0847-8B46-B64D-2C428FDDA595}"/>
              </a:ext>
            </a:extLst>
          </p:cNvPr>
          <p:cNvSpPr txBox="1"/>
          <p:nvPr/>
        </p:nvSpPr>
        <p:spPr>
          <a:xfrm>
            <a:off x="2619650" y="6271848"/>
            <a:ext cx="5318544" cy="648704"/>
          </a:xfrm>
          <a:prstGeom prst="rect">
            <a:avLst/>
          </a:prstGeom>
          <a:noFill/>
        </p:spPr>
        <p:txBody>
          <a:bodyPr wrap="square" rtlCol="0">
            <a:spAutoFit/>
          </a:bodyPr>
          <a:lstStyle/>
          <a:p>
            <a:pPr marL="79366" algn="ctr" defTabSz="1007943">
              <a:lnSpc>
                <a:spcPts val="1345"/>
              </a:lnSpc>
              <a:spcAft>
                <a:spcPts val="441"/>
              </a:spcAft>
              <a:buClr>
                <a:srgbClr val="FF4A15"/>
              </a:buClr>
              <a:defRPr/>
            </a:pPr>
            <a:r>
              <a:rPr lang="fr-FR" sz="1213" dirty="0">
                <a:solidFill>
                  <a:srgbClr val="17324B"/>
                </a:solidFill>
                <a:latin typeface="Jost" pitchFamily="2" charset="77"/>
                <a:ea typeface="Jost" pitchFamily="2" charset="77"/>
                <a:cs typeface="Jokerman" panose="020F0502020204030204" pitchFamily="34" charset="0"/>
              </a:rPr>
              <a:t>    assure à partir du fichier validé, le bon déroulement de vos impressions, et ce jusqu’à la livraison de vos projets.</a:t>
            </a:r>
          </a:p>
          <a:p>
            <a:pPr marL="79366" algn="ctr" defTabSz="1007943">
              <a:lnSpc>
                <a:spcPts val="1345"/>
              </a:lnSpc>
              <a:spcAft>
                <a:spcPts val="441"/>
              </a:spcAft>
              <a:buClr>
                <a:srgbClr val="FF4A15"/>
              </a:buClr>
              <a:defRPr/>
            </a:pPr>
            <a:endParaRPr lang="fr-FR" sz="1213" dirty="0">
              <a:solidFill>
                <a:srgbClr val="17324B"/>
              </a:solidFill>
              <a:latin typeface="Jost" pitchFamily="2" charset="77"/>
              <a:ea typeface="Jost" pitchFamily="2" charset="77"/>
              <a:cs typeface="Jokerman" panose="020F0502020204030204" pitchFamily="34" charset="0"/>
            </a:endParaRPr>
          </a:p>
        </p:txBody>
      </p:sp>
      <p:sp>
        <p:nvSpPr>
          <p:cNvPr id="23" name="ZoneTexte 22">
            <a:extLst>
              <a:ext uri="{FF2B5EF4-FFF2-40B4-BE49-F238E27FC236}">
                <a16:creationId xmlns:a16="http://schemas.microsoft.com/office/drawing/2014/main" id="{A79E12A6-F095-1D45-94F2-8D169BC7BB56}"/>
              </a:ext>
            </a:extLst>
          </p:cNvPr>
          <p:cNvSpPr txBox="1"/>
          <p:nvPr/>
        </p:nvSpPr>
        <p:spPr>
          <a:xfrm>
            <a:off x="4103366" y="5876288"/>
            <a:ext cx="2359668" cy="295915"/>
          </a:xfrm>
          <a:prstGeom prst="rect">
            <a:avLst/>
          </a:prstGeom>
          <a:solidFill>
            <a:srgbClr val="17324B"/>
          </a:solidFill>
        </p:spPr>
        <p:txBody>
          <a:bodyPr wrap="square" rtlCol="0" anchor="ctr">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L’ÉQUIPE FABRICATION…</a:t>
            </a:r>
            <a:endParaRPr lang="fr-FR" sz="1323" dirty="0">
              <a:solidFill>
                <a:schemeClr val="bg1"/>
              </a:solidFill>
              <a:latin typeface="Jost" pitchFamily="2" charset="77"/>
              <a:ea typeface="Jost" pitchFamily="2" charset="77"/>
            </a:endParaRPr>
          </a:p>
        </p:txBody>
      </p:sp>
      <p:sp>
        <p:nvSpPr>
          <p:cNvPr id="24" name="Rectangle 23">
            <a:extLst>
              <a:ext uri="{FF2B5EF4-FFF2-40B4-BE49-F238E27FC236}">
                <a16:creationId xmlns:a16="http://schemas.microsoft.com/office/drawing/2014/main" id="{662C9D55-FA7A-1D40-BC73-6C6F843CC93A}"/>
              </a:ext>
            </a:extLst>
          </p:cNvPr>
          <p:cNvSpPr/>
          <p:nvPr/>
        </p:nvSpPr>
        <p:spPr>
          <a:xfrm>
            <a:off x="2677082" y="6179946"/>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sp>
        <p:nvSpPr>
          <p:cNvPr id="25" name="Rectangle 24">
            <a:extLst>
              <a:ext uri="{FF2B5EF4-FFF2-40B4-BE49-F238E27FC236}">
                <a16:creationId xmlns:a16="http://schemas.microsoft.com/office/drawing/2014/main" id="{7FE232A7-5C8C-C34B-8CE7-82060A3648FE}"/>
              </a:ext>
            </a:extLst>
          </p:cNvPr>
          <p:cNvSpPr/>
          <p:nvPr/>
        </p:nvSpPr>
        <p:spPr>
          <a:xfrm>
            <a:off x="6597812" y="6373866"/>
            <a:ext cx="404278" cy="646331"/>
          </a:xfrm>
          <a:prstGeom prst="rect">
            <a:avLst/>
          </a:prstGeom>
        </p:spPr>
        <p:txBody>
          <a:bodyPr wrap="none">
            <a:spAutoFit/>
          </a:bodyPr>
          <a:lstStyle/>
          <a:p>
            <a:r>
              <a:rPr lang="fr-FR" sz="3600" dirty="0">
                <a:solidFill>
                  <a:srgbClr val="ABCC3A"/>
                </a:solidFill>
                <a:latin typeface="Jost" pitchFamily="2" charset="77"/>
                <a:ea typeface="Jost" pitchFamily="2" charset="77"/>
                <a:cs typeface="Arial Black" panose="020B0604020202020204" pitchFamily="34" charset="0"/>
              </a:rPr>
              <a:t>“</a:t>
            </a:r>
          </a:p>
        </p:txBody>
      </p:sp>
      <p:pic>
        <p:nvPicPr>
          <p:cNvPr id="29" name="Image 28">
            <a:extLst>
              <a:ext uri="{FF2B5EF4-FFF2-40B4-BE49-F238E27FC236}">
                <a16:creationId xmlns:a16="http://schemas.microsoft.com/office/drawing/2014/main" id="{638FB125-4BD0-8E41-98FB-1C3AF308D99E}"/>
              </a:ext>
            </a:extLst>
          </p:cNvPr>
          <p:cNvPicPr>
            <a:picLocks noChangeAspect="1"/>
          </p:cNvPicPr>
          <p:nvPr/>
        </p:nvPicPr>
        <p:blipFill rotWithShape="1">
          <a:blip r:embed="rId3"/>
          <a:srcRect t="72764" r="83491" b="-4633"/>
          <a:stretch/>
        </p:blipFill>
        <p:spPr>
          <a:xfrm>
            <a:off x="-1" y="4151278"/>
            <a:ext cx="2858947" cy="4002526"/>
          </a:xfrm>
          <a:prstGeom prst="rect">
            <a:avLst/>
          </a:prstGeom>
        </p:spPr>
      </p:pic>
      <p:pic>
        <p:nvPicPr>
          <p:cNvPr id="26" name="Image 25">
            <a:extLst>
              <a:ext uri="{FF2B5EF4-FFF2-40B4-BE49-F238E27FC236}">
                <a16:creationId xmlns:a16="http://schemas.microsoft.com/office/drawing/2014/main" id="{79A330ED-791F-B540-8FF0-ED5ECD07BC89}"/>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90822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F9F236C4-BD14-3E4D-BC93-D170A5E90D0F}"/>
              </a:ext>
            </a:extLst>
          </p:cNvPr>
          <p:cNvPicPr>
            <a:picLocks noChangeAspect="1"/>
          </p:cNvPicPr>
          <p:nvPr/>
        </p:nvPicPr>
        <p:blipFill rotWithShape="1">
          <a:blip r:embed="rId2"/>
          <a:srcRect l="-3150" t="29" r="66149" b="47640"/>
          <a:stretch/>
        </p:blipFill>
        <p:spPr>
          <a:xfrm rot="10800000">
            <a:off x="7095847" y="3599675"/>
            <a:ext cx="3960000" cy="3960000"/>
          </a:xfrm>
          <a:prstGeom prst="rect">
            <a:avLst/>
          </a:prstGeom>
        </p:spPr>
      </p:pic>
      <p:pic>
        <p:nvPicPr>
          <p:cNvPr id="44" name="Image 43">
            <a:extLst>
              <a:ext uri="{FF2B5EF4-FFF2-40B4-BE49-F238E27FC236}">
                <a16:creationId xmlns:a16="http://schemas.microsoft.com/office/drawing/2014/main" id="{DA88F359-77F1-1A43-A80D-A120D32E4586}"/>
              </a:ext>
            </a:extLst>
          </p:cNvPr>
          <p:cNvPicPr>
            <a:picLocks noChangeAspect="1"/>
          </p:cNvPicPr>
          <p:nvPr/>
        </p:nvPicPr>
        <p:blipFill rotWithShape="1">
          <a:blip r:embed="rId3"/>
          <a:srcRect l="231" t="72628" r="83335" b="-4306"/>
          <a:stretch/>
        </p:blipFill>
        <p:spPr>
          <a:xfrm rot="16200000" flipH="1">
            <a:off x="8498094" y="-436620"/>
            <a:ext cx="2183099" cy="3056339"/>
          </a:xfrm>
          <a:prstGeom prst="rect">
            <a:avLst/>
          </a:prstGeom>
        </p:spPr>
      </p:pic>
      <p:sp>
        <p:nvSpPr>
          <p:cNvPr id="2" name="Espace réservé du numéro de diapositive 1">
            <a:extLst>
              <a:ext uri="{FF2B5EF4-FFF2-40B4-BE49-F238E27FC236}">
                <a16:creationId xmlns:a16="http://schemas.microsoft.com/office/drawing/2014/main" id="{F5795DA9-2A8F-6A48-82C2-7326FAC3E956}"/>
              </a:ext>
            </a:extLst>
          </p:cNvPr>
          <p:cNvSpPr>
            <a:spLocks noGrp="1"/>
          </p:cNvSpPr>
          <p:nvPr>
            <p:ph type="sldNum" sz="quarter" idx="12"/>
          </p:nvPr>
        </p:nvSpPr>
        <p:spPr/>
        <p:txBody>
          <a:bodyPr/>
          <a:lstStyle/>
          <a:p>
            <a:fld id="{762342CF-B6B4-1749-BE13-BD0DDABD5460}" type="slidenum">
              <a:rPr lang="fr-FR" smtClean="0">
                <a:solidFill>
                  <a:schemeClr val="bg1"/>
                </a:solidFill>
                <a:latin typeface="Jost" pitchFamily="2" charset="77"/>
              </a:rPr>
              <a:pPr/>
              <a:t>16</a:t>
            </a:fld>
            <a:endParaRPr lang="fr-FR" dirty="0">
              <a:solidFill>
                <a:schemeClr val="bg1"/>
              </a:solidFill>
              <a:latin typeface="Jost" pitchFamily="2" charset="77"/>
            </a:endParaRPr>
          </a:p>
        </p:txBody>
      </p:sp>
      <p:sp>
        <p:nvSpPr>
          <p:cNvPr id="3" name="Rectangle 2">
            <a:extLst>
              <a:ext uri="{FF2B5EF4-FFF2-40B4-BE49-F238E27FC236}">
                <a16:creationId xmlns:a16="http://schemas.microsoft.com/office/drawing/2014/main" id="{E9FB7A88-27E5-E641-90FE-DDC0F0208EF1}"/>
              </a:ext>
            </a:extLst>
          </p:cNvPr>
          <p:cNvSpPr/>
          <p:nvPr/>
        </p:nvSpPr>
        <p:spPr>
          <a:xfrm>
            <a:off x="233338" y="746765"/>
            <a:ext cx="480612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GRANDES ÉTAPES</a:t>
            </a:r>
          </a:p>
        </p:txBody>
      </p:sp>
      <p:sp>
        <p:nvSpPr>
          <p:cNvPr id="4" name="Rectangle 3">
            <a:extLst>
              <a:ext uri="{FF2B5EF4-FFF2-40B4-BE49-F238E27FC236}">
                <a16:creationId xmlns:a16="http://schemas.microsoft.com/office/drawing/2014/main" id="{CC92F970-7D7F-5046-BB35-B787E93054E3}"/>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L’ORGANISATION</a:t>
            </a:r>
          </a:p>
        </p:txBody>
      </p:sp>
      <p:sp>
        <p:nvSpPr>
          <p:cNvPr id="6" name="ZoneTexte 5">
            <a:extLst>
              <a:ext uri="{FF2B5EF4-FFF2-40B4-BE49-F238E27FC236}">
                <a16:creationId xmlns:a16="http://schemas.microsoft.com/office/drawing/2014/main" id="{7F051B71-48F5-C249-B279-6CBD1D2AD45F}"/>
              </a:ext>
            </a:extLst>
          </p:cNvPr>
          <p:cNvSpPr txBox="1"/>
          <p:nvPr/>
        </p:nvSpPr>
        <p:spPr>
          <a:xfrm>
            <a:off x="227876" y="1398245"/>
            <a:ext cx="8934454" cy="523220"/>
          </a:xfrm>
          <a:prstGeom prst="rect">
            <a:avLst/>
          </a:prstGeom>
          <a:noFill/>
        </p:spPr>
        <p:txBody>
          <a:bodyPr wrap="square">
            <a:spAutoFit/>
          </a:bodyPr>
          <a:lstStyle/>
          <a:p>
            <a:r>
              <a:rPr lang="fr-FR" sz="1400" dirty="0">
                <a:solidFill>
                  <a:srgbClr val="17324B"/>
                </a:solidFill>
                <a:latin typeface="Jost*" pitchFamily="2" charset="77"/>
                <a:ea typeface="Jost*" pitchFamily="2" charset="77"/>
                <a:cs typeface="Arial" panose="020B0604020202020204" pitchFamily="34" charset="0"/>
              </a:rPr>
              <a:t>CI-DESSOUS NOS RECOMMANDATIONS HABITUELLES CONCERNANT LES ÉTAPES À SUIVRE POUR LA CRÉATION D’UNE CHARTE GRAPHIQUE :</a:t>
            </a:r>
            <a:endParaRPr lang="fr-FR" sz="900" dirty="0">
              <a:solidFill>
                <a:srgbClr val="17324B"/>
              </a:solidFill>
              <a:latin typeface="Jost*" pitchFamily="2" charset="77"/>
              <a:ea typeface="Jost*" pitchFamily="2" charset="77"/>
              <a:cs typeface="Arial" panose="020B0604020202020204" pitchFamily="34" charset="0"/>
            </a:endParaRPr>
          </a:p>
        </p:txBody>
      </p:sp>
      <p:sp>
        <p:nvSpPr>
          <p:cNvPr id="68" name="Rectangle 67">
            <a:extLst>
              <a:ext uri="{FF2B5EF4-FFF2-40B4-BE49-F238E27FC236}">
                <a16:creationId xmlns:a16="http://schemas.microsoft.com/office/drawing/2014/main" id="{05664B40-F748-DA49-9E31-AAF99D1A9F94}"/>
              </a:ext>
            </a:extLst>
          </p:cNvPr>
          <p:cNvSpPr/>
          <p:nvPr/>
        </p:nvSpPr>
        <p:spPr>
          <a:xfrm>
            <a:off x="1620018" y="3846692"/>
            <a:ext cx="4568931" cy="276999"/>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Présentation de planches concepts de la charte graphique.</a:t>
            </a:r>
          </a:p>
        </p:txBody>
      </p:sp>
      <p:sp>
        <p:nvSpPr>
          <p:cNvPr id="69" name="Rectangle 68">
            <a:extLst>
              <a:ext uri="{FF2B5EF4-FFF2-40B4-BE49-F238E27FC236}">
                <a16:creationId xmlns:a16="http://schemas.microsoft.com/office/drawing/2014/main" id="{902F6458-286C-0246-A629-910BF7F53170}"/>
              </a:ext>
            </a:extLst>
          </p:cNvPr>
          <p:cNvSpPr/>
          <p:nvPr/>
        </p:nvSpPr>
        <p:spPr>
          <a:xfrm>
            <a:off x="1649372" y="2051645"/>
            <a:ext cx="6893523" cy="478336"/>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Réception du </a:t>
            </a:r>
            <a:r>
              <a:rPr lang="fr-FR" sz="1200" dirty="0" err="1">
                <a:solidFill>
                  <a:srgbClr val="242340"/>
                </a:solidFill>
                <a:latin typeface="Jost" pitchFamily="2" charset="77"/>
                <a:ea typeface="Jost" pitchFamily="2" charset="77"/>
                <a:cs typeface="Arial" panose="020B0604020202020204" pitchFamily="34" charset="0"/>
              </a:rPr>
              <a:t>brief</a:t>
            </a:r>
            <a:r>
              <a:rPr lang="fr-FR" sz="1200" dirty="0">
                <a:solidFill>
                  <a:srgbClr val="242340"/>
                </a:solidFill>
                <a:latin typeface="Jost" pitchFamily="2" charset="77"/>
                <a:ea typeface="Jost" pitchFamily="2" charset="77"/>
                <a:cs typeface="Arial" panose="020B0604020202020204" pitchFamily="34" charset="0"/>
              </a:rPr>
              <a:t> dès demande de votre part du démarrage du projet.</a:t>
            </a:r>
          </a:p>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Prise en charge et vérification de l’ensemble des éléments (ouverture des fichiers, lisibilité, etc.)</a:t>
            </a:r>
          </a:p>
        </p:txBody>
      </p:sp>
      <p:sp>
        <p:nvSpPr>
          <p:cNvPr id="70" name="Rectangle 69">
            <a:extLst>
              <a:ext uri="{FF2B5EF4-FFF2-40B4-BE49-F238E27FC236}">
                <a16:creationId xmlns:a16="http://schemas.microsoft.com/office/drawing/2014/main" id="{7E1D655A-7125-D643-A54E-335EB21E606E}"/>
              </a:ext>
            </a:extLst>
          </p:cNvPr>
          <p:cNvSpPr/>
          <p:nvPr/>
        </p:nvSpPr>
        <p:spPr>
          <a:xfrm>
            <a:off x="1620018" y="2917482"/>
            <a:ext cx="4562716" cy="657872"/>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Recherche de concept, choix de typos, couleurs, etc.</a:t>
            </a:r>
          </a:p>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Recherche iconographique sur notre banque d’images si besoin.</a:t>
            </a:r>
          </a:p>
        </p:txBody>
      </p:sp>
      <p:sp>
        <p:nvSpPr>
          <p:cNvPr id="71" name="Rectangle 70">
            <a:extLst>
              <a:ext uri="{FF2B5EF4-FFF2-40B4-BE49-F238E27FC236}">
                <a16:creationId xmlns:a16="http://schemas.microsoft.com/office/drawing/2014/main" id="{0E0AE145-A2C8-E645-A782-27D745D3669B}"/>
              </a:ext>
            </a:extLst>
          </p:cNvPr>
          <p:cNvSpPr/>
          <p:nvPr/>
        </p:nvSpPr>
        <p:spPr>
          <a:xfrm>
            <a:off x="1606299" y="5254708"/>
            <a:ext cx="5845863" cy="276999"/>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Correction et présentation de la charte graphique.</a:t>
            </a:r>
          </a:p>
        </p:txBody>
      </p:sp>
      <p:sp>
        <p:nvSpPr>
          <p:cNvPr id="72" name="Rectangle 71">
            <a:extLst>
              <a:ext uri="{FF2B5EF4-FFF2-40B4-BE49-F238E27FC236}">
                <a16:creationId xmlns:a16="http://schemas.microsoft.com/office/drawing/2014/main" id="{95E6EED1-71EA-7141-B11E-A56E08B5963E}"/>
              </a:ext>
            </a:extLst>
          </p:cNvPr>
          <p:cNvSpPr/>
          <p:nvPr/>
        </p:nvSpPr>
        <p:spPr>
          <a:xfrm>
            <a:off x="1606299" y="4357642"/>
            <a:ext cx="6134463" cy="657872"/>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Premier retour client et envoi des corrections sous forme de PDF annoté avec commentaires.</a:t>
            </a:r>
          </a:p>
          <a:p>
            <a:pPr marL="188989" indent="-188989">
              <a:lnSpc>
                <a:spcPts val="1400"/>
              </a:lnSpc>
              <a:spcAft>
                <a:spcPts val="200"/>
              </a:spcAft>
              <a:buClr>
                <a:srgbClr val="ABCC3A"/>
              </a:buClr>
              <a:buFont typeface="Arial" panose="020B0604020202020204" pitchFamily="34" charset="0"/>
              <a:buChar char="•"/>
            </a:pPr>
            <a:r>
              <a:rPr lang="fr-FR" sz="1200" dirty="0" err="1">
                <a:solidFill>
                  <a:srgbClr val="242340"/>
                </a:solidFill>
                <a:latin typeface="Jost" pitchFamily="2" charset="77"/>
                <a:ea typeface="Jost" pitchFamily="2" charset="77"/>
                <a:cs typeface="Arial" panose="020B0604020202020204" pitchFamily="34" charset="0"/>
              </a:rPr>
              <a:t>Débrief</a:t>
            </a:r>
            <a:r>
              <a:rPr lang="fr-FR" sz="1200" dirty="0">
                <a:solidFill>
                  <a:srgbClr val="242340"/>
                </a:solidFill>
                <a:latin typeface="Jost" pitchFamily="2" charset="77"/>
                <a:ea typeface="Jost" pitchFamily="2" charset="77"/>
                <a:cs typeface="Arial" panose="020B0604020202020204" pitchFamily="34" charset="0"/>
              </a:rPr>
              <a:t> en présentiel ou par vidéo si besoin</a:t>
            </a:r>
          </a:p>
        </p:txBody>
      </p:sp>
      <p:sp>
        <p:nvSpPr>
          <p:cNvPr id="73" name="Rectangle 72">
            <a:extLst>
              <a:ext uri="{FF2B5EF4-FFF2-40B4-BE49-F238E27FC236}">
                <a16:creationId xmlns:a16="http://schemas.microsoft.com/office/drawing/2014/main" id="{B013ACC7-0FAB-7D4E-88ED-50A60CF3A6BC}"/>
              </a:ext>
            </a:extLst>
          </p:cNvPr>
          <p:cNvSpPr/>
          <p:nvPr/>
        </p:nvSpPr>
        <p:spPr>
          <a:xfrm>
            <a:off x="1606300" y="5868069"/>
            <a:ext cx="6619926" cy="657872"/>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Deuxième retour client pour validation des choix graphiques et envoi des corrections sous forme de PDF annoté avec commentaires.</a:t>
            </a:r>
          </a:p>
          <a:p>
            <a:pPr marL="188989" indent="-188989">
              <a:lnSpc>
                <a:spcPts val="1400"/>
              </a:lnSpc>
              <a:spcAft>
                <a:spcPts val="200"/>
              </a:spcAft>
              <a:buClr>
                <a:srgbClr val="ABCC3A"/>
              </a:buClr>
              <a:buFont typeface="Arial" panose="020B0604020202020204" pitchFamily="34" charset="0"/>
              <a:buChar char="•"/>
            </a:pPr>
            <a:r>
              <a:rPr lang="fr-FR" sz="1200" dirty="0" err="1">
                <a:solidFill>
                  <a:srgbClr val="242340"/>
                </a:solidFill>
                <a:latin typeface="Jost" pitchFamily="2" charset="77"/>
                <a:ea typeface="Jost" pitchFamily="2" charset="77"/>
                <a:cs typeface="Arial" panose="020B0604020202020204" pitchFamily="34" charset="0"/>
              </a:rPr>
              <a:t>Débrief</a:t>
            </a:r>
            <a:r>
              <a:rPr lang="fr-FR" sz="1200" dirty="0">
                <a:solidFill>
                  <a:srgbClr val="242340"/>
                </a:solidFill>
                <a:latin typeface="Jost" pitchFamily="2" charset="77"/>
                <a:ea typeface="Jost" pitchFamily="2" charset="77"/>
                <a:cs typeface="Arial" panose="020B0604020202020204" pitchFamily="34" charset="0"/>
              </a:rPr>
              <a:t> en présentiel ou par vidéo si besoin</a:t>
            </a:r>
          </a:p>
        </p:txBody>
      </p:sp>
      <p:sp>
        <p:nvSpPr>
          <p:cNvPr id="89" name="Rectangle 88">
            <a:extLst>
              <a:ext uri="{FF2B5EF4-FFF2-40B4-BE49-F238E27FC236}">
                <a16:creationId xmlns:a16="http://schemas.microsoft.com/office/drawing/2014/main" id="{FEA6AF0A-D4AA-5542-AAB1-42D46F807238}"/>
              </a:ext>
            </a:extLst>
          </p:cNvPr>
          <p:cNvSpPr/>
          <p:nvPr/>
        </p:nvSpPr>
        <p:spPr>
          <a:xfrm>
            <a:off x="1606299" y="6734666"/>
            <a:ext cx="5845863" cy="276999"/>
          </a:xfrm>
          <a:prstGeom prst="rect">
            <a:avLst/>
          </a:prstGeom>
        </p:spPr>
        <p:txBody>
          <a:bodyPr wrap="square">
            <a:spAutoFit/>
          </a:bodyPr>
          <a:lstStyle/>
          <a:p>
            <a:pPr marL="188989" indent="-188989">
              <a:lnSpc>
                <a:spcPts val="1400"/>
              </a:lnSpc>
              <a:spcAft>
                <a:spcPts val="200"/>
              </a:spcAft>
              <a:buClr>
                <a:srgbClr val="ABCC3A"/>
              </a:buClr>
              <a:buFont typeface="Arial" panose="020B0604020202020204" pitchFamily="34" charset="0"/>
              <a:buChar char="•"/>
            </a:pPr>
            <a:r>
              <a:rPr lang="fr-FR" sz="1200" dirty="0">
                <a:solidFill>
                  <a:srgbClr val="242340"/>
                </a:solidFill>
                <a:latin typeface="Jost" pitchFamily="2" charset="77"/>
                <a:ea typeface="Jost" pitchFamily="2" charset="77"/>
                <a:cs typeface="Arial" panose="020B0604020202020204" pitchFamily="34" charset="0"/>
              </a:rPr>
              <a:t>Correction et présentation définitive de la charte graphique.</a:t>
            </a:r>
          </a:p>
        </p:txBody>
      </p:sp>
      <p:grpSp>
        <p:nvGrpSpPr>
          <p:cNvPr id="121" name="Groupe 120">
            <a:extLst>
              <a:ext uri="{FF2B5EF4-FFF2-40B4-BE49-F238E27FC236}">
                <a16:creationId xmlns:a16="http://schemas.microsoft.com/office/drawing/2014/main" id="{7E7EA1EC-E71B-534C-871D-99A6B45C20DF}"/>
              </a:ext>
            </a:extLst>
          </p:cNvPr>
          <p:cNvGrpSpPr/>
          <p:nvPr/>
        </p:nvGrpSpPr>
        <p:grpSpPr>
          <a:xfrm>
            <a:off x="343665" y="1900825"/>
            <a:ext cx="1160014" cy="769441"/>
            <a:chOff x="-124841" y="1797330"/>
            <a:chExt cx="1160014" cy="769441"/>
          </a:xfrm>
        </p:grpSpPr>
        <p:sp>
          <p:nvSpPr>
            <p:cNvPr id="7" name="ZoneTexte 6">
              <a:extLst>
                <a:ext uri="{FF2B5EF4-FFF2-40B4-BE49-F238E27FC236}">
                  <a16:creationId xmlns:a16="http://schemas.microsoft.com/office/drawing/2014/main" id="{E976AF41-A3EA-CC40-A952-55B4DAA5E3F6}"/>
                </a:ext>
              </a:extLst>
            </p:cNvPr>
            <p:cNvSpPr txBox="1"/>
            <p:nvPr/>
          </p:nvSpPr>
          <p:spPr>
            <a:xfrm>
              <a:off x="-124841" y="2034489"/>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0" name="Rectangle 109">
              <a:extLst>
                <a:ext uri="{FF2B5EF4-FFF2-40B4-BE49-F238E27FC236}">
                  <a16:creationId xmlns:a16="http://schemas.microsoft.com/office/drawing/2014/main" id="{4EFC1B6F-4725-F545-8F2C-23B1320BD1EA}"/>
                </a:ext>
              </a:extLst>
            </p:cNvPr>
            <p:cNvSpPr/>
            <p:nvPr/>
          </p:nvSpPr>
          <p:spPr>
            <a:xfrm>
              <a:off x="427314" y="1797330"/>
              <a:ext cx="607859"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1</a:t>
              </a:r>
            </a:p>
          </p:txBody>
        </p:sp>
        <p:cxnSp>
          <p:nvCxnSpPr>
            <p:cNvPr id="16" name="Connecteur droit 15">
              <a:extLst>
                <a:ext uri="{FF2B5EF4-FFF2-40B4-BE49-F238E27FC236}">
                  <a16:creationId xmlns:a16="http://schemas.microsoft.com/office/drawing/2014/main" id="{A429DA5D-F1AA-0E40-8344-B33400B4E547}"/>
                </a:ext>
              </a:extLst>
            </p:cNvPr>
            <p:cNvCxnSpPr/>
            <p:nvPr/>
          </p:nvCxnSpPr>
          <p:spPr>
            <a:xfrm>
              <a:off x="0" y="2330358"/>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8" name="Groupe 17">
            <a:extLst>
              <a:ext uri="{FF2B5EF4-FFF2-40B4-BE49-F238E27FC236}">
                <a16:creationId xmlns:a16="http://schemas.microsoft.com/office/drawing/2014/main" id="{90731701-928E-DB4D-83BE-B36ECD452E59}"/>
              </a:ext>
            </a:extLst>
          </p:cNvPr>
          <p:cNvGrpSpPr/>
          <p:nvPr/>
        </p:nvGrpSpPr>
        <p:grpSpPr>
          <a:xfrm>
            <a:off x="314311" y="2739614"/>
            <a:ext cx="1227340" cy="769441"/>
            <a:chOff x="-124841" y="2438723"/>
            <a:chExt cx="1227340" cy="769441"/>
          </a:xfrm>
        </p:grpSpPr>
        <p:sp>
          <p:nvSpPr>
            <p:cNvPr id="111" name="ZoneTexte 110">
              <a:extLst>
                <a:ext uri="{FF2B5EF4-FFF2-40B4-BE49-F238E27FC236}">
                  <a16:creationId xmlns:a16="http://schemas.microsoft.com/office/drawing/2014/main" id="{80F926DD-C434-6F4C-812F-80A1B0A11289}"/>
                </a:ext>
              </a:extLst>
            </p:cNvPr>
            <p:cNvSpPr txBox="1"/>
            <p:nvPr/>
          </p:nvSpPr>
          <p:spPr>
            <a:xfrm>
              <a:off x="-124841" y="2675882"/>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2" name="Rectangle 111">
              <a:extLst>
                <a:ext uri="{FF2B5EF4-FFF2-40B4-BE49-F238E27FC236}">
                  <a16:creationId xmlns:a16="http://schemas.microsoft.com/office/drawing/2014/main" id="{A31C220A-2433-3B4D-8C2A-7749B6B67CCC}"/>
                </a:ext>
              </a:extLst>
            </p:cNvPr>
            <p:cNvSpPr/>
            <p:nvPr/>
          </p:nvSpPr>
          <p:spPr>
            <a:xfrm>
              <a:off x="427314" y="2438723"/>
              <a:ext cx="675185"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2</a:t>
              </a:r>
            </a:p>
          </p:txBody>
        </p:sp>
        <p:cxnSp>
          <p:nvCxnSpPr>
            <p:cNvPr id="113" name="Connecteur droit 112">
              <a:extLst>
                <a:ext uri="{FF2B5EF4-FFF2-40B4-BE49-F238E27FC236}">
                  <a16:creationId xmlns:a16="http://schemas.microsoft.com/office/drawing/2014/main" id="{C960432A-83E7-FE43-8B48-53580D792138}"/>
                </a:ext>
              </a:extLst>
            </p:cNvPr>
            <p:cNvCxnSpPr/>
            <p:nvPr/>
          </p:nvCxnSpPr>
          <p:spPr>
            <a:xfrm>
              <a:off x="0" y="2971751"/>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7" name="Groupe 16">
            <a:extLst>
              <a:ext uri="{FF2B5EF4-FFF2-40B4-BE49-F238E27FC236}">
                <a16:creationId xmlns:a16="http://schemas.microsoft.com/office/drawing/2014/main" id="{0437A8AC-8488-6B4A-B295-D87DE7000821}"/>
              </a:ext>
            </a:extLst>
          </p:cNvPr>
          <p:cNvGrpSpPr/>
          <p:nvPr/>
        </p:nvGrpSpPr>
        <p:grpSpPr>
          <a:xfrm>
            <a:off x="314311" y="3552114"/>
            <a:ext cx="1214516" cy="769441"/>
            <a:chOff x="-124841" y="3119312"/>
            <a:chExt cx="1214516" cy="769441"/>
          </a:xfrm>
        </p:grpSpPr>
        <p:sp>
          <p:nvSpPr>
            <p:cNvPr id="114" name="ZoneTexte 113">
              <a:extLst>
                <a:ext uri="{FF2B5EF4-FFF2-40B4-BE49-F238E27FC236}">
                  <a16:creationId xmlns:a16="http://schemas.microsoft.com/office/drawing/2014/main" id="{491FA118-8B87-6240-BB43-D99EE86EB59D}"/>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5" name="Rectangle 114">
              <a:extLst>
                <a:ext uri="{FF2B5EF4-FFF2-40B4-BE49-F238E27FC236}">
                  <a16:creationId xmlns:a16="http://schemas.microsoft.com/office/drawing/2014/main" id="{080F37F7-0448-6944-A004-048822F1F2C2}"/>
                </a:ext>
              </a:extLst>
            </p:cNvPr>
            <p:cNvSpPr/>
            <p:nvPr/>
          </p:nvSpPr>
          <p:spPr>
            <a:xfrm>
              <a:off x="427314" y="3119312"/>
              <a:ext cx="662361"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3</a:t>
              </a:r>
            </a:p>
          </p:txBody>
        </p:sp>
        <p:cxnSp>
          <p:nvCxnSpPr>
            <p:cNvPr id="116" name="Connecteur droit 115">
              <a:extLst>
                <a:ext uri="{FF2B5EF4-FFF2-40B4-BE49-F238E27FC236}">
                  <a16:creationId xmlns:a16="http://schemas.microsoft.com/office/drawing/2014/main" id="{AAAFD9FA-A399-444F-AFF6-759BEB714354}"/>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17" name="Groupe 116">
            <a:extLst>
              <a:ext uri="{FF2B5EF4-FFF2-40B4-BE49-F238E27FC236}">
                <a16:creationId xmlns:a16="http://schemas.microsoft.com/office/drawing/2014/main" id="{430E0176-5B9B-4340-B1BF-B08633A64ACC}"/>
              </a:ext>
            </a:extLst>
          </p:cNvPr>
          <p:cNvGrpSpPr/>
          <p:nvPr/>
        </p:nvGrpSpPr>
        <p:grpSpPr>
          <a:xfrm>
            <a:off x="300593" y="4282764"/>
            <a:ext cx="1235355" cy="769441"/>
            <a:chOff x="-124841" y="3119312"/>
            <a:chExt cx="1235355" cy="769441"/>
          </a:xfrm>
        </p:grpSpPr>
        <p:sp>
          <p:nvSpPr>
            <p:cNvPr id="118" name="ZoneTexte 117">
              <a:extLst>
                <a:ext uri="{FF2B5EF4-FFF2-40B4-BE49-F238E27FC236}">
                  <a16:creationId xmlns:a16="http://schemas.microsoft.com/office/drawing/2014/main" id="{52AE0E2F-CB20-E948-B17B-F36F845F6E12}"/>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19" name="Rectangle 118">
              <a:extLst>
                <a:ext uri="{FF2B5EF4-FFF2-40B4-BE49-F238E27FC236}">
                  <a16:creationId xmlns:a16="http://schemas.microsoft.com/office/drawing/2014/main" id="{37743765-2D6D-9E47-AF51-D535930C35F7}"/>
                </a:ext>
              </a:extLst>
            </p:cNvPr>
            <p:cNvSpPr/>
            <p:nvPr/>
          </p:nvSpPr>
          <p:spPr>
            <a:xfrm>
              <a:off x="427314" y="3119312"/>
              <a:ext cx="683200"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4</a:t>
              </a:r>
            </a:p>
          </p:txBody>
        </p:sp>
        <p:cxnSp>
          <p:nvCxnSpPr>
            <p:cNvPr id="120" name="Connecteur droit 119">
              <a:extLst>
                <a:ext uri="{FF2B5EF4-FFF2-40B4-BE49-F238E27FC236}">
                  <a16:creationId xmlns:a16="http://schemas.microsoft.com/office/drawing/2014/main" id="{ADAEDDF5-B047-2D4C-BB41-43B048B96F3F}"/>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22" name="Groupe 121">
            <a:extLst>
              <a:ext uri="{FF2B5EF4-FFF2-40B4-BE49-F238E27FC236}">
                <a16:creationId xmlns:a16="http://schemas.microsoft.com/office/drawing/2014/main" id="{2F5F8D05-121E-A547-9E18-75E2503D13B7}"/>
              </a:ext>
            </a:extLst>
          </p:cNvPr>
          <p:cNvGrpSpPr/>
          <p:nvPr/>
        </p:nvGrpSpPr>
        <p:grpSpPr>
          <a:xfrm>
            <a:off x="320029" y="5043071"/>
            <a:ext cx="1225737" cy="769441"/>
            <a:chOff x="-124841" y="3119312"/>
            <a:chExt cx="1225737" cy="769441"/>
          </a:xfrm>
        </p:grpSpPr>
        <p:sp>
          <p:nvSpPr>
            <p:cNvPr id="123" name="ZoneTexte 122">
              <a:extLst>
                <a:ext uri="{FF2B5EF4-FFF2-40B4-BE49-F238E27FC236}">
                  <a16:creationId xmlns:a16="http://schemas.microsoft.com/office/drawing/2014/main" id="{A7CEC3B0-0354-D043-9EDA-EB6A91D38910}"/>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24" name="Rectangle 123">
              <a:extLst>
                <a:ext uri="{FF2B5EF4-FFF2-40B4-BE49-F238E27FC236}">
                  <a16:creationId xmlns:a16="http://schemas.microsoft.com/office/drawing/2014/main" id="{AA02B24B-EB0C-6F4D-8B76-50E7DF5E9847}"/>
                </a:ext>
              </a:extLst>
            </p:cNvPr>
            <p:cNvSpPr/>
            <p:nvPr/>
          </p:nvSpPr>
          <p:spPr>
            <a:xfrm>
              <a:off x="427314" y="3119312"/>
              <a:ext cx="673582"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5</a:t>
              </a:r>
            </a:p>
          </p:txBody>
        </p:sp>
        <p:cxnSp>
          <p:nvCxnSpPr>
            <p:cNvPr id="125" name="Connecteur droit 124">
              <a:extLst>
                <a:ext uri="{FF2B5EF4-FFF2-40B4-BE49-F238E27FC236}">
                  <a16:creationId xmlns:a16="http://schemas.microsoft.com/office/drawing/2014/main" id="{A9800289-0A13-5A4B-9B5C-4192AD3BAB4E}"/>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26" name="Groupe 125">
            <a:extLst>
              <a:ext uri="{FF2B5EF4-FFF2-40B4-BE49-F238E27FC236}">
                <a16:creationId xmlns:a16="http://schemas.microsoft.com/office/drawing/2014/main" id="{D233164A-8122-AC42-A61E-ECBA1A694D12}"/>
              </a:ext>
            </a:extLst>
          </p:cNvPr>
          <p:cNvGrpSpPr/>
          <p:nvPr/>
        </p:nvGrpSpPr>
        <p:grpSpPr>
          <a:xfrm>
            <a:off x="320029" y="5766516"/>
            <a:ext cx="1232149" cy="769441"/>
            <a:chOff x="-124841" y="3119312"/>
            <a:chExt cx="1232149" cy="769441"/>
          </a:xfrm>
        </p:grpSpPr>
        <p:sp>
          <p:nvSpPr>
            <p:cNvPr id="127" name="ZoneTexte 126">
              <a:extLst>
                <a:ext uri="{FF2B5EF4-FFF2-40B4-BE49-F238E27FC236}">
                  <a16:creationId xmlns:a16="http://schemas.microsoft.com/office/drawing/2014/main" id="{AE7C0A33-C09F-6743-AA3F-B76ADFD0487E}"/>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28" name="Rectangle 127">
              <a:extLst>
                <a:ext uri="{FF2B5EF4-FFF2-40B4-BE49-F238E27FC236}">
                  <a16:creationId xmlns:a16="http://schemas.microsoft.com/office/drawing/2014/main" id="{ABF5F4C2-82D7-3048-8FA7-8EF56BF271E2}"/>
                </a:ext>
              </a:extLst>
            </p:cNvPr>
            <p:cNvSpPr/>
            <p:nvPr/>
          </p:nvSpPr>
          <p:spPr>
            <a:xfrm>
              <a:off x="427314" y="3119312"/>
              <a:ext cx="679994"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6</a:t>
              </a:r>
            </a:p>
          </p:txBody>
        </p:sp>
        <p:cxnSp>
          <p:nvCxnSpPr>
            <p:cNvPr id="129" name="Connecteur droit 128">
              <a:extLst>
                <a:ext uri="{FF2B5EF4-FFF2-40B4-BE49-F238E27FC236}">
                  <a16:creationId xmlns:a16="http://schemas.microsoft.com/office/drawing/2014/main" id="{7B9047CF-E94F-F14A-AAD8-2BA7FE08E6EB}"/>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grpSp>
        <p:nvGrpSpPr>
          <p:cNvPr id="130" name="Groupe 129">
            <a:extLst>
              <a:ext uri="{FF2B5EF4-FFF2-40B4-BE49-F238E27FC236}">
                <a16:creationId xmlns:a16="http://schemas.microsoft.com/office/drawing/2014/main" id="{3EA5EE60-88E1-6D4B-B148-37C64D6EEA98}"/>
              </a:ext>
            </a:extLst>
          </p:cNvPr>
          <p:cNvGrpSpPr/>
          <p:nvPr/>
        </p:nvGrpSpPr>
        <p:grpSpPr>
          <a:xfrm>
            <a:off x="310997" y="6466780"/>
            <a:ext cx="1203295" cy="769441"/>
            <a:chOff x="-124841" y="3119312"/>
            <a:chExt cx="1203295" cy="769441"/>
          </a:xfrm>
        </p:grpSpPr>
        <p:sp>
          <p:nvSpPr>
            <p:cNvPr id="131" name="ZoneTexte 130">
              <a:extLst>
                <a:ext uri="{FF2B5EF4-FFF2-40B4-BE49-F238E27FC236}">
                  <a16:creationId xmlns:a16="http://schemas.microsoft.com/office/drawing/2014/main" id="{293DBAE2-09DE-DD48-B72E-AA712927680C}"/>
                </a:ext>
              </a:extLst>
            </p:cNvPr>
            <p:cNvSpPr txBox="1"/>
            <p:nvPr/>
          </p:nvSpPr>
          <p:spPr>
            <a:xfrm>
              <a:off x="-124841" y="3356471"/>
              <a:ext cx="755080" cy="295915"/>
            </a:xfrm>
            <a:prstGeom prst="rect">
              <a:avLst/>
            </a:prstGeom>
            <a:noFill/>
          </p:spPr>
          <p:txBody>
            <a:bodyPr wrap="square" rtlCol="0">
              <a:spAutoFit/>
            </a:bodyPr>
            <a:lstStyle/>
            <a:p>
              <a:pPr algn="ctr" defTabSz="1007943">
                <a:defRPr/>
              </a:pPr>
              <a:r>
                <a:rPr lang="fr-FR" sz="1323" b="1" dirty="0">
                  <a:solidFill>
                    <a:srgbClr val="17324B"/>
                  </a:solidFill>
                  <a:latin typeface="Jost" pitchFamily="2" charset="77"/>
                  <a:ea typeface="Jost" pitchFamily="2" charset="77"/>
                  <a:cs typeface="Arial Black" panose="020B0604020202020204" pitchFamily="34" charset="0"/>
                </a:rPr>
                <a:t>ETAPE</a:t>
              </a:r>
              <a:endParaRPr lang="fr-FR" sz="1323" b="1" dirty="0">
                <a:solidFill>
                  <a:srgbClr val="17324B"/>
                </a:solidFill>
                <a:latin typeface="Jost" pitchFamily="2" charset="77"/>
                <a:ea typeface="Jost" pitchFamily="2" charset="77"/>
              </a:endParaRPr>
            </a:p>
          </p:txBody>
        </p:sp>
        <p:sp>
          <p:nvSpPr>
            <p:cNvPr id="132" name="Rectangle 131">
              <a:extLst>
                <a:ext uri="{FF2B5EF4-FFF2-40B4-BE49-F238E27FC236}">
                  <a16:creationId xmlns:a16="http://schemas.microsoft.com/office/drawing/2014/main" id="{500F60A8-C20D-C04E-8390-F2B762948DB2}"/>
                </a:ext>
              </a:extLst>
            </p:cNvPr>
            <p:cNvSpPr/>
            <p:nvPr/>
          </p:nvSpPr>
          <p:spPr>
            <a:xfrm>
              <a:off x="427314" y="3119312"/>
              <a:ext cx="651140" cy="769441"/>
            </a:xfrm>
            <a:prstGeom prst="rect">
              <a:avLst/>
            </a:prstGeom>
          </p:spPr>
          <p:txBody>
            <a:bodyPr wrap="none">
              <a:spAutoFit/>
            </a:bodyPr>
            <a:lstStyle/>
            <a:p>
              <a:r>
                <a:rPr lang="fr-FR" sz="4400" dirty="0">
                  <a:solidFill>
                    <a:srgbClr val="ABCC3A"/>
                  </a:solidFill>
                  <a:latin typeface="Jost" pitchFamily="2" charset="77"/>
                  <a:ea typeface="Jost" pitchFamily="2" charset="77"/>
                  <a:cs typeface="Arial Black" panose="020B0604020202020204" pitchFamily="34" charset="0"/>
                </a:rPr>
                <a:t> 7</a:t>
              </a:r>
            </a:p>
          </p:txBody>
        </p:sp>
        <p:cxnSp>
          <p:nvCxnSpPr>
            <p:cNvPr id="133" name="Connecteur droit 132">
              <a:extLst>
                <a:ext uri="{FF2B5EF4-FFF2-40B4-BE49-F238E27FC236}">
                  <a16:creationId xmlns:a16="http://schemas.microsoft.com/office/drawing/2014/main" id="{D402A8F7-370A-6E49-81D3-E4166BA24AD8}"/>
                </a:ext>
              </a:extLst>
            </p:cNvPr>
            <p:cNvCxnSpPr/>
            <p:nvPr/>
          </p:nvCxnSpPr>
          <p:spPr>
            <a:xfrm>
              <a:off x="0" y="3652340"/>
              <a:ext cx="502195" cy="0"/>
            </a:xfrm>
            <a:prstGeom prst="line">
              <a:avLst/>
            </a:prstGeom>
            <a:ln w="12700">
              <a:solidFill>
                <a:srgbClr val="ABCC3A"/>
              </a:solidFill>
            </a:ln>
          </p:spPr>
          <p:style>
            <a:lnRef idx="1">
              <a:schemeClr val="accent1"/>
            </a:lnRef>
            <a:fillRef idx="0">
              <a:schemeClr val="accent1"/>
            </a:fillRef>
            <a:effectRef idx="0">
              <a:schemeClr val="accent1"/>
            </a:effectRef>
            <a:fontRef idx="minor">
              <a:schemeClr val="tx1"/>
            </a:fontRef>
          </p:style>
        </p:cxnSp>
      </p:grpSp>
      <p:pic>
        <p:nvPicPr>
          <p:cNvPr id="45" name="Image 44">
            <a:extLst>
              <a:ext uri="{FF2B5EF4-FFF2-40B4-BE49-F238E27FC236}">
                <a16:creationId xmlns:a16="http://schemas.microsoft.com/office/drawing/2014/main" id="{6F380FF2-B226-694D-89D4-14ADF0578B4D}"/>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1502076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486E51F2-73E6-DD46-8881-36F23611F853}"/>
              </a:ext>
            </a:extLst>
          </p:cNvPr>
          <p:cNvPicPr>
            <a:picLocks noChangeAspect="1"/>
          </p:cNvPicPr>
          <p:nvPr/>
        </p:nvPicPr>
        <p:blipFill rotWithShape="1">
          <a:blip r:embed="rId2"/>
          <a:srcRect l="-3150" t="29" r="66149" b="47640"/>
          <a:stretch/>
        </p:blipFill>
        <p:spPr>
          <a:xfrm rot="4021533">
            <a:off x="5655856" y="-1661976"/>
            <a:ext cx="5291858" cy="5291858"/>
          </a:xfrm>
          <a:prstGeom prst="rect">
            <a:avLst/>
          </a:prstGeom>
        </p:spPr>
      </p:pic>
      <p:pic>
        <p:nvPicPr>
          <p:cNvPr id="18" name="Image 17">
            <a:extLst>
              <a:ext uri="{FF2B5EF4-FFF2-40B4-BE49-F238E27FC236}">
                <a16:creationId xmlns:a16="http://schemas.microsoft.com/office/drawing/2014/main" id="{E60859F7-306B-4F46-9409-0F3771B07BCB}"/>
              </a:ext>
            </a:extLst>
          </p:cNvPr>
          <p:cNvPicPr>
            <a:picLocks noChangeAspect="1"/>
          </p:cNvPicPr>
          <p:nvPr/>
        </p:nvPicPr>
        <p:blipFill rotWithShape="1">
          <a:blip r:embed="rId3"/>
          <a:srcRect l="231" t="72628" r="83335" b="-4306"/>
          <a:stretch/>
        </p:blipFill>
        <p:spPr>
          <a:xfrm rot="5400000" flipH="1">
            <a:off x="-49408" y="4085655"/>
            <a:ext cx="2906750" cy="4069450"/>
          </a:xfrm>
          <a:prstGeom prst="rect">
            <a:avLst/>
          </a:prstGeom>
        </p:spPr>
      </p:pic>
      <p:sp>
        <p:nvSpPr>
          <p:cNvPr id="14" name="Rectangle : avec coins arrondis en diagonale 13">
            <a:extLst>
              <a:ext uri="{FF2B5EF4-FFF2-40B4-BE49-F238E27FC236}">
                <a16:creationId xmlns:a16="http://schemas.microsoft.com/office/drawing/2014/main" id="{4B7B8A39-C36E-C443-B903-8D53D8C193EF}"/>
              </a:ext>
            </a:extLst>
          </p:cNvPr>
          <p:cNvSpPr/>
          <p:nvPr/>
        </p:nvSpPr>
        <p:spPr>
          <a:xfrm>
            <a:off x="247564" y="2890970"/>
            <a:ext cx="4306254" cy="2329027"/>
          </a:xfrm>
          <a:prstGeom prst="round2DiagRect">
            <a:avLst>
              <a:gd name="adj1" fmla="val 5120"/>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5" name="Rectangle : avec coins arrondis en diagonale 14">
            <a:extLst>
              <a:ext uri="{FF2B5EF4-FFF2-40B4-BE49-F238E27FC236}">
                <a16:creationId xmlns:a16="http://schemas.microsoft.com/office/drawing/2014/main" id="{632D1358-9724-644C-8960-AB100DE41185}"/>
              </a:ext>
            </a:extLst>
          </p:cNvPr>
          <p:cNvSpPr/>
          <p:nvPr/>
        </p:nvSpPr>
        <p:spPr>
          <a:xfrm>
            <a:off x="4832973" y="3392627"/>
            <a:ext cx="5521953" cy="2475442"/>
          </a:xfrm>
          <a:prstGeom prst="round2DiagRect">
            <a:avLst>
              <a:gd name="adj1" fmla="val 0"/>
              <a:gd name="adj2" fmla="val 5389"/>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F5795DA9-2A8F-6A48-82C2-7326FAC3E956}"/>
              </a:ext>
            </a:extLst>
          </p:cNvPr>
          <p:cNvSpPr>
            <a:spLocks noGrp="1"/>
          </p:cNvSpPr>
          <p:nvPr>
            <p:ph type="sldNum" sz="quarter" idx="12"/>
          </p:nvPr>
        </p:nvSpPr>
        <p:spPr/>
        <p:txBody>
          <a:bodyPr/>
          <a:lstStyle/>
          <a:p>
            <a:fld id="{762342CF-B6B4-1749-BE13-BD0DDABD5460}" type="slidenum">
              <a:rPr lang="fr-FR" smtClean="0">
                <a:latin typeface="Jost" pitchFamily="2" charset="77"/>
              </a:rPr>
              <a:pPr/>
              <a:t>17</a:t>
            </a:fld>
            <a:endParaRPr lang="fr-FR" dirty="0">
              <a:latin typeface="Jost" pitchFamily="2" charset="77"/>
            </a:endParaRPr>
          </a:p>
        </p:txBody>
      </p:sp>
      <p:sp>
        <p:nvSpPr>
          <p:cNvPr id="3" name="Rectangle 2">
            <a:extLst>
              <a:ext uri="{FF2B5EF4-FFF2-40B4-BE49-F238E27FC236}">
                <a16:creationId xmlns:a16="http://schemas.microsoft.com/office/drawing/2014/main" id="{E9FB7A88-27E5-E641-90FE-DDC0F0208EF1}"/>
              </a:ext>
            </a:extLst>
          </p:cNvPr>
          <p:cNvSpPr/>
          <p:nvPr/>
        </p:nvSpPr>
        <p:spPr>
          <a:xfrm>
            <a:off x="233338" y="829250"/>
            <a:ext cx="488627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VOTRE ÉQUIPE DÉDIÉE</a:t>
            </a:r>
          </a:p>
        </p:txBody>
      </p:sp>
      <p:sp>
        <p:nvSpPr>
          <p:cNvPr id="4" name="Rectangle 3">
            <a:extLst>
              <a:ext uri="{FF2B5EF4-FFF2-40B4-BE49-F238E27FC236}">
                <a16:creationId xmlns:a16="http://schemas.microsoft.com/office/drawing/2014/main" id="{CC92F970-7D7F-5046-BB35-B787E93054E3}"/>
              </a:ext>
            </a:extLst>
          </p:cNvPr>
          <p:cNvSpPr/>
          <p:nvPr/>
        </p:nvSpPr>
        <p:spPr>
          <a:xfrm>
            <a:off x="379215" y="404506"/>
            <a:ext cx="2088232" cy="307777"/>
          </a:xfrm>
          <a:prstGeom prst="rect">
            <a:avLst/>
          </a:prstGeom>
          <a:solidFill>
            <a:srgbClr val="ABCC3A"/>
          </a:solidFill>
        </p:spPr>
        <p:txBody>
          <a:bodyPr wrap="square"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sp>
        <p:nvSpPr>
          <p:cNvPr id="6" name="ZoneTexte 5">
            <a:extLst>
              <a:ext uri="{FF2B5EF4-FFF2-40B4-BE49-F238E27FC236}">
                <a16:creationId xmlns:a16="http://schemas.microsoft.com/office/drawing/2014/main" id="{7F051B71-48F5-C249-B279-6CBD1D2AD45F}"/>
              </a:ext>
            </a:extLst>
          </p:cNvPr>
          <p:cNvSpPr txBox="1"/>
          <p:nvPr/>
        </p:nvSpPr>
        <p:spPr>
          <a:xfrm>
            <a:off x="227876" y="1398245"/>
            <a:ext cx="5344160" cy="307777"/>
          </a:xfrm>
          <a:prstGeom prst="rect">
            <a:avLst/>
          </a:prstGeom>
          <a:noFill/>
        </p:spPr>
        <p:txBody>
          <a:bodyPr wrap="square">
            <a:spAutoFit/>
          </a:bodyPr>
          <a:lstStyle/>
          <a:p>
            <a:pPr defTabSz="1007943">
              <a:defRPr/>
            </a:pPr>
            <a:r>
              <a:rPr lang="fr-FR" sz="1400" dirty="0">
                <a:solidFill>
                  <a:srgbClr val="17324B"/>
                </a:solidFill>
                <a:latin typeface="Jost" pitchFamily="2" charset="77"/>
                <a:ea typeface="Jost" pitchFamily="2" charset="77"/>
                <a:cs typeface="Arial Black" panose="020B0604020202020204" pitchFamily="34" charset="0"/>
              </a:rPr>
              <a:t>…AFIN D’ÊTRE EN LIEN AVEC VOS ATTENTES </a:t>
            </a:r>
          </a:p>
        </p:txBody>
      </p:sp>
      <p:sp>
        <p:nvSpPr>
          <p:cNvPr id="23" name="ZoneTexte 22">
            <a:extLst>
              <a:ext uri="{FF2B5EF4-FFF2-40B4-BE49-F238E27FC236}">
                <a16:creationId xmlns:a16="http://schemas.microsoft.com/office/drawing/2014/main" id="{A79E12A6-F095-1D45-94F2-8D169BC7BB56}"/>
              </a:ext>
            </a:extLst>
          </p:cNvPr>
          <p:cNvSpPr txBox="1"/>
          <p:nvPr/>
        </p:nvSpPr>
        <p:spPr>
          <a:xfrm>
            <a:off x="247564" y="2125118"/>
            <a:ext cx="1733654"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SÉVERINE GRASSET</a:t>
            </a:r>
            <a:endParaRPr lang="fr-FR" sz="1323" dirty="0">
              <a:solidFill>
                <a:schemeClr val="bg1"/>
              </a:solidFill>
              <a:latin typeface="Jost" pitchFamily="2" charset="77"/>
              <a:ea typeface="Jost" pitchFamily="2" charset="77"/>
            </a:endParaRPr>
          </a:p>
        </p:txBody>
      </p:sp>
      <p:sp>
        <p:nvSpPr>
          <p:cNvPr id="28" name="Rectangle 27">
            <a:extLst>
              <a:ext uri="{FF2B5EF4-FFF2-40B4-BE49-F238E27FC236}">
                <a16:creationId xmlns:a16="http://schemas.microsoft.com/office/drawing/2014/main" id="{DE9F1989-1F93-A449-9DD3-4D0CEFE71621}"/>
              </a:ext>
            </a:extLst>
          </p:cNvPr>
          <p:cNvSpPr/>
          <p:nvPr/>
        </p:nvSpPr>
        <p:spPr>
          <a:xfrm>
            <a:off x="161330" y="2515391"/>
            <a:ext cx="3937450"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DIRECTRICE PÔLE DIGITAL ET CRÉATION</a:t>
            </a:r>
          </a:p>
        </p:txBody>
      </p:sp>
      <p:sp>
        <p:nvSpPr>
          <p:cNvPr id="29" name="Rectangle 28">
            <a:extLst>
              <a:ext uri="{FF2B5EF4-FFF2-40B4-BE49-F238E27FC236}">
                <a16:creationId xmlns:a16="http://schemas.microsoft.com/office/drawing/2014/main" id="{0D3D176D-636A-D446-BF08-CA6FF5CD1090}"/>
              </a:ext>
            </a:extLst>
          </p:cNvPr>
          <p:cNvSpPr/>
          <p:nvPr/>
        </p:nvSpPr>
        <p:spPr>
          <a:xfrm>
            <a:off x="327458" y="2952323"/>
            <a:ext cx="4046434" cy="2123658"/>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Séverine a effectué une grande partie de sa carrière dans les principales agences de communication parisiennes où elle pilotait des projets transversaux digitaux. </a:t>
            </a:r>
          </a:p>
          <a:p>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Chez </a:t>
            </a:r>
            <a:r>
              <a:rPr lang="fr-FR" sz="1200" dirty="0" err="1">
                <a:solidFill>
                  <a:srgbClr val="17324B"/>
                </a:solidFill>
                <a:latin typeface="Jost" pitchFamily="2" charset="77"/>
                <a:ea typeface="Jost" pitchFamily="2" charset="77"/>
                <a:cs typeface="Arial" panose="020B0604020202020204" pitchFamily="34" charset="0"/>
              </a:rPr>
              <a:t>Jénome</a:t>
            </a:r>
            <a:r>
              <a:rPr lang="fr-FR" sz="1200" dirty="0">
                <a:solidFill>
                  <a:srgbClr val="17324B"/>
                </a:solidFill>
                <a:latin typeface="Jost" pitchFamily="2" charset="77"/>
                <a:ea typeface="Jost" pitchFamily="2" charset="77"/>
                <a:cs typeface="Arial" panose="020B0604020202020204" pitchFamily="34" charset="0"/>
              </a:rPr>
              <a:t>, elle œuvre sur des problématiques de stratégie, de conseil et fournit des recommandations pertinentes en réponse aux </a:t>
            </a:r>
            <a:r>
              <a:rPr lang="fr-FR" sz="1200" dirty="0" err="1">
                <a:solidFill>
                  <a:srgbClr val="17324B"/>
                </a:solidFill>
                <a:latin typeface="Jost" pitchFamily="2" charset="77"/>
                <a:ea typeface="Jost" pitchFamily="2" charset="77"/>
                <a:cs typeface="Arial" panose="020B0604020202020204" pitchFamily="34" charset="0"/>
              </a:rPr>
              <a:t>briefs</a:t>
            </a:r>
            <a:r>
              <a:rPr lang="fr-FR" sz="1200" dirty="0">
                <a:solidFill>
                  <a:srgbClr val="17324B"/>
                </a:solidFill>
                <a:latin typeface="Jost" pitchFamily="2" charset="77"/>
                <a:ea typeface="Jost" pitchFamily="2" charset="77"/>
                <a:cs typeface="Arial" panose="020B0604020202020204" pitchFamily="34" charset="0"/>
              </a:rPr>
              <a:t> clients.</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cs typeface="Arial" panose="020B0604020202020204" pitchFamily="34" charset="0"/>
              </a:rPr>
              <a:t>Elle coordonne les projets transversaux tels que les plateformes d’automatisation, les solutions informatiques et tous types d’outils collaboratifs.</a:t>
            </a:r>
          </a:p>
        </p:txBody>
      </p:sp>
      <p:sp>
        <p:nvSpPr>
          <p:cNvPr id="31" name="Rectangle 30">
            <a:extLst>
              <a:ext uri="{FF2B5EF4-FFF2-40B4-BE49-F238E27FC236}">
                <a16:creationId xmlns:a16="http://schemas.microsoft.com/office/drawing/2014/main" id="{7B99EFE1-FF42-A044-8A6A-463C3518DB08}"/>
              </a:ext>
            </a:extLst>
          </p:cNvPr>
          <p:cNvSpPr/>
          <p:nvPr/>
        </p:nvSpPr>
        <p:spPr>
          <a:xfrm>
            <a:off x="4936521" y="3470558"/>
            <a:ext cx="5521953" cy="2308324"/>
          </a:xfrm>
          <a:prstGeom prst="rect">
            <a:avLst/>
          </a:prstGeom>
        </p:spPr>
        <p:txBody>
          <a:bodyPr wrap="square">
            <a:spAutoFit/>
          </a:bodyPr>
          <a:lstStyle/>
          <a:p>
            <a:pPr defTabSz="1007943">
              <a:defRPr/>
            </a:pPr>
            <a:r>
              <a:rPr lang="fr-FR" sz="1200" dirty="0">
                <a:solidFill>
                  <a:srgbClr val="17324B"/>
                </a:solidFill>
                <a:latin typeface="Jost" pitchFamily="2" charset="77"/>
                <a:ea typeface="Jost" pitchFamily="2" charset="77"/>
                <a:cs typeface="Arial" panose="020B0604020202020204" pitchFamily="34" charset="0"/>
              </a:rPr>
              <a:t>Avec une expérience de plus de 20 ans dans le domaine des industries graphiques tout en évoluant dans les nouveaux outils de la communication digitale, Isabelle est une spécialiste qui saura vous accompagner pour des projets sur-mesure. </a:t>
            </a:r>
          </a:p>
          <a:p>
            <a:pPr defTabSz="1007943">
              <a:defRPr/>
            </a:pPr>
            <a:endParaRPr lang="fr-FR" sz="1200" dirty="0">
              <a:solidFill>
                <a:srgbClr val="17324B"/>
              </a:solidFill>
              <a:latin typeface="Jost" pitchFamily="2" charset="77"/>
              <a:ea typeface="Jost" pitchFamily="2" charset="77"/>
              <a:cs typeface="Arial" panose="020B0604020202020204" pitchFamily="34" charset="0"/>
            </a:endParaRPr>
          </a:p>
          <a:p>
            <a:pPr lvl="0">
              <a:defRPr/>
            </a:pPr>
            <a:r>
              <a:rPr lang="fr-FR" sz="1200" dirty="0">
                <a:solidFill>
                  <a:srgbClr val="17324B"/>
                </a:solidFill>
                <a:latin typeface="Jost" pitchFamily="2" charset="77"/>
                <a:ea typeface="Jost" pitchFamily="2" charset="77"/>
                <a:cs typeface="Arial" panose="020B0604020202020204" pitchFamily="34" charset="0"/>
              </a:rPr>
              <a:t>Responsable d'une centaine de collectivités territoriales, elle connaît bien les attentes et les exigences du service public. Vous apprécierez ses capacités d’écoute, sa connaissance des stratégies de communication </a:t>
            </a:r>
            <a:r>
              <a:rPr lang="fr-FR" sz="1200" dirty="0" err="1">
                <a:solidFill>
                  <a:srgbClr val="17324B"/>
                </a:solidFill>
                <a:latin typeface="Jost" pitchFamily="2" charset="77"/>
                <a:ea typeface="Jost" pitchFamily="2" charset="77"/>
                <a:cs typeface="Arial" panose="020B0604020202020204" pitchFamily="34" charset="0"/>
              </a:rPr>
              <a:t>omnicanale</a:t>
            </a:r>
            <a:r>
              <a:rPr lang="fr-FR" sz="1200" dirty="0">
                <a:solidFill>
                  <a:srgbClr val="17324B"/>
                </a:solidFill>
                <a:latin typeface="Jost" pitchFamily="2" charset="77"/>
                <a:ea typeface="Jost" pitchFamily="2" charset="77"/>
                <a:cs typeface="Arial" panose="020B0604020202020204" pitchFamily="34" charset="0"/>
              </a:rPr>
              <a:t> et sa gestion du travail d’équipe. </a:t>
            </a:r>
          </a:p>
          <a:p>
            <a:pPr defTabSz="1007943">
              <a:defRPr/>
            </a:pPr>
            <a:endParaRPr lang="fr-FR" sz="1200" dirty="0">
              <a:solidFill>
                <a:srgbClr val="17324B"/>
              </a:solidFill>
              <a:latin typeface="Jost" pitchFamily="2" charset="77"/>
              <a:ea typeface="Jost" pitchFamily="2" charset="77"/>
              <a:cs typeface="Arial" panose="020B0604020202020204" pitchFamily="34" charset="0"/>
            </a:endParaRPr>
          </a:p>
          <a:p>
            <a:pPr defTabSz="1007943">
              <a:defRPr/>
            </a:pPr>
            <a:r>
              <a:rPr lang="fr-FR" sz="1200" dirty="0">
                <a:solidFill>
                  <a:srgbClr val="17324B"/>
                </a:solidFill>
                <a:latin typeface="Jost" pitchFamily="2" charset="77"/>
                <a:ea typeface="Jost" pitchFamily="2" charset="77"/>
                <a:cs typeface="Arial" panose="020B0604020202020204" pitchFamily="34" charset="0"/>
              </a:rPr>
              <a:t>Son objectif permanent : vous apporter de la réactivité, de la fiabilité et de la satisfaction dans la mise en œuvre de vos projets.</a:t>
            </a:r>
            <a:endParaRPr lang="fr-FR" sz="1200" dirty="0">
              <a:solidFill>
                <a:srgbClr val="17324B"/>
              </a:solidFill>
              <a:latin typeface="Jost" pitchFamily="2" charset="77"/>
              <a:ea typeface="Jost" pitchFamily="2" charset="77"/>
            </a:endParaRPr>
          </a:p>
        </p:txBody>
      </p:sp>
      <p:sp>
        <p:nvSpPr>
          <p:cNvPr id="34" name="ZoneTexte 33">
            <a:extLst>
              <a:ext uri="{FF2B5EF4-FFF2-40B4-BE49-F238E27FC236}">
                <a16:creationId xmlns:a16="http://schemas.microsoft.com/office/drawing/2014/main" id="{1CA70CC1-50FD-F446-8C49-96BF530633D4}"/>
              </a:ext>
            </a:extLst>
          </p:cNvPr>
          <p:cNvSpPr txBox="1"/>
          <p:nvPr/>
        </p:nvSpPr>
        <p:spPr>
          <a:xfrm>
            <a:off x="4841850" y="2631735"/>
            <a:ext cx="1733654"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ISABELLE CHATTÉ</a:t>
            </a:r>
            <a:endParaRPr lang="fr-FR" sz="1323" dirty="0">
              <a:solidFill>
                <a:schemeClr val="bg1"/>
              </a:solidFill>
              <a:latin typeface="Jost" pitchFamily="2" charset="77"/>
              <a:ea typeface="Jost" pitchFamily="2" charset="77"/>
            </a:endParaRPr>
          </a:p>
        </p:txBody>
      </p:sp>
      <p:sp>
        <p:nvSpPr>
          <p:cNvPr id="35" name="Rectangle 34">
            <a:extLst>
              <a:ext uri="{FF2B5EF4-FFF2-40B4-BE49-F238E27FC236}">
                <a16:creationId xmlns:a16="http://schemas.microsoft.com/office/drawing/2014/main" id="{DB9B8488-8B74-F349-ABD6-770EC77C3E80}"/>
              </a:ext>
            </a:extLst>
          </p:cNvPr>
          <p:cNvSpPr/>
          <p:nvPr/>
        </p:nvSpPr>
        <p:spPr>
          <a:xfrm>
            <a:off x="4769842" y="3040012"/>
            <a:ext cx="5513076"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DIRECTRICE DE CLIENTÈLE PÔLE COLLECTIVITÉS TERRITORIALES</a:t>
            </a:r>
          </a:p>
        </p:txBody>
      </p:sp>
      <p:pic>
        <p:nvPicPr>
          <p:cNvPr id="16" name="Image 15">
            <a:extLst>
              <a:ext uri="{FF2B5EF4-FFF2-40B4-BE49-F238E27FC236}">
                <a16:creationId xmlns:a16="http://schemas.microsoft.com/office/drawing/2014/main" id="{87141D07-0457-8040-A914-64ACC9C70B93}"/>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281933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020F2D10-0794-664B-BDF7-2B0C7D6B6207}"/>
              </a:ext>
            </a:extLst>
          </p:cNvPr>
          <p:cNvPicPr>
            <a:picLocks noChangeAspect="1"/>
          </p:cNvPicPr>
          <p:nvPr/>
        </p:nvPicPr>
        <p:blipFill rotWithShape="1">
          <a:blip r:embed="rId2"/>
          <a:srcRect l="231" t="72628" r="83335" b="-4306"/>
          <a:stretch/>
        </p:blipFill>
        <p:spPr>
          <a:xfrm flipH="1">
            <a:off x="8345143" y="4653959"/>
            <a:ext cx="2343527" cy="3374350"/>
          </a:xfrm>
          <a:prstGeom prst="rect">
            <a:avLst/>
          </a:prstGeom>
        </p:spPr>
      </p:pic>
      <p:pic>
        <p:nvPicPr>
          <p:cNvPr id="22" name="Image 21">
            <a:extLst>
              <a:ext uri="{FF2B5EF4-FFF2-40B4-BE49-F238E27FC236}">
                <a16:creationId xmlns:a16="http://schemas.microsoft.com/office/drawing/2014/main" id="{4028FE95-08E3-BF4D-B8C1-86EDE797962C}"/>
              </a:ext>
            </a:extLst>
          </p:cNvPr>
          <p:cNvPicPr>
            <a:picLocks noChangeAspect="1"/>
          </p:cNvPicPr>
          <p:nvPr/>
        </p:nvPicPr>
        <p:blipFill rotWithShape="1">
          <a:blip r:embed="rId3"/>
          <a:srcRect l="-3150" t="29" r="66149" b="47640"/>
          <a:stretch/>
        </p:blipFill>
        <p:spPr>
          <a:xfrm rot="16200000">
            <a:off x="12206" y="4427908"/>
            <a:ext cx="3487167" cy="3487167"/>
          </a:xfrm>
          <a:prstGeom prst="rect">
            <a:avLst/>
          </a:prstGeom>
        </p:spPr>
      </p:pic>
      <p:sp>
        <p:nvSpPr>
          <p:cNvPr id="2" name="Espace réservé du numéro de diapositive 1">
            <a:extLst>
              <a:ext uri="{FF2B5EF4-FFF2-40B4-BE49-F238E27FC236}">
                <a16:creationId xmlns:a16="http://schemas.microsoft.com/office/drawing/2014/main" id="{F5795DA9-2A8F-6A48-82C2-7326FAC3E956}"/>
              </a:ext>
            </a:extLst>
          </p:cNvPr>
          <p:cNvSpPr>
            <a:spLocks noGrp="1"/>
          </p:cNvSpPr>
          <p:nvPr>
            <p:ph type="sldNum" sz="quarter" idx="12"/>
          </p:nvPr>
        </p:nvSpPr>
        <p:spPr/>
        <p:txBody>
          <a:bodyPr/>
          <a:lstStyle/>
          <a:p>
            <a:fld id="{762342CF-B6B4-1749-BE13-BD0DDABD5460}" type="slidenum">
              <a:rPr lang="fr-FR" smtClean="0">
                <a:latin typeface="Jost" pitchFamily="2" charset="77"/>
              </a:rPr>
              <a:pPr/>
              <a:t>18</a:t>
            </a:fld>
            <a:endParaRPr lang="fr-FR" dirty="0">
              <a:latin typeface="Jost" pitchFamily="2" charset="77"/>
            </a:endParaRPr>
          </a:p>
        </p:txBody>
      </p:sp>
      <p:sp>
        <p:nvSpPr>
          <p:cNvPr id="3" name="Rectangle 2">
            <a:extLst>
              <a:ext uri="{FF2B5EF4-FFF2-40B4-BE49-F238E27FC236}">
                <a16:creationId xmlns:a16="http://schemas.microsoft.com/office/drawing/2014/main" id="{E9FB7A88-27E5-E641-90FE-DDC0F0208EF1}"/>
              </a:ext>
            </a:extLst>
          </p:cNvPr>
          <p:cNvSpPr/>
          <p:nvPr/>
        </p:nvSpPr>
        <p:spPr>
          <a:xfrm>
            <a:off x="233338" y="829250"/>
            <a:ext cx="493436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VOTRE ÉQUIPE STUDIO</a:t>
            </a:r>
          </a:p>
        </p:txBody>
      </p:sp>
      <p:sp>
        <p:nvSpPr>
          <p:cNvPr id="23" name="ZoneTexte 22">
            <a:extLst>
              <a:ext uri="{FF2B5EF4-FFF2-40B4-BE49-F238E27FC236}">
                <a16:creationId xmlns:a16="http://schemas.microsoft.com/office/drawing/2014/main" id="{A79E12A6-F095-1D45-94F2-8D169BC7BB56}"/>
              </a:ext>
            </a:extLst>
          </p:cNvPr>
          <p:cNvSpPr txBox="1"/>
          <p:nvPr/>
        </p:nvSpPr>
        <p:spPr>
          <a:xfrm>
            <a:off x="305345" y="1935250"/>
            <a:ext cx="1944217"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HAROLD CAENBERGS</a:t>
            </a:r>
            <a:endParaRPr lang="fr-FR" sz="1323" dirty="0">
              <a:solidFill>
                <a:schemeClr val="bg1"/>
              </a:solidFill>
              <a:latin typeface="Jost" pitchFamily="2" charset="77"/>
              <a:ea typeface="Jost" pitchFamily="2" charset="77"/>
            </a:endParaRPr>
          </a:p>
        </p:txBody>
      </p:sp>
      <p:sp>
        <p:nvSpPr>
          <p:cNvPr id="28" name="Rectangle 27">
            <a:extLst>
              <a:ext uri="{FF2B5EF4-FFF2-40B4-BE49-F238E27FC236}">
                <a16:creationId xmlns:a16="http://schemas.microsoft.com/office/drawing/2014/main" id="{DE9F1989-1F93-A449-9DD3-4D0CEFE71621}"/>
              </a:ext>
            </a:extLst>
          </p:cNvPr>
          <p:cNvSpPr/>
          <p:nvPr/>
        </p:nvSpPr>
        <p:spPr>
          <a:xfrm>
            <a:off x="215702" y="2343527"/>
            <a:ext cx="2489300"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SÉNIOR</a:t>
            </a:r>
          </a:p>
        </p:txBody>
      </p:sp>
      <p:sp>
        <p:nvSpPr>
          <p:cNvPr id="29" name="Rectangle 28">
            <a:extLst>
              <a:ext uri="{FF2B5EF4-FFF2-40B4-BE49-F238E27FC236}">
                <a16:creationId xmlns:a16="http://schemas.microsoft.com/office/drawing/2014/main" id="{0D3D176D-636A-D446-BF08-CA6FF5CD1090}"/>
              </a:ext>
            </a:extLst>
          </p:cNvPr>
          <p:cNvSpPr/>
          <p:nvPr/>
        </p:nvSpPr>
        <p:spPr>
          <a:xfrm>
            <a:off x="223587" y="2602257"/>
            <a:ext cx="2890071" cy="2123658"/>
          </a:xfrm>
          <a:prstGeom prst="rect">
            <a:avLst/>
          </a:prstGeom>
        </p:spPr>
        <p:txBody>
          <a:bodyPr wrap="square">
            <a:spAutoFit/>
          </a:bodyPr>
          <a:lstStyle/>
          <a:p>
            <a:r>
              <a:rPr lang="fr-FR" sz="1200" dirty="0" err="1">
                <a:solidFill>
                  <a:srgbClr val="17324B"/>
                </a:solidFill>
                <a:latin typeface="Jost" pitchFamily="2" charset="77"/>
                <a:ea typeface="Jost" pitchFamily="2" charset="77"/>
              </a:rPr>
              <a:t>Desbouis</a:t>
            </a:r>
            <a:r>
              <a:rPr lang="fr-FR" sz="1200" dirty="0">
                <a:solidFill>
                  <a:srgbClr val="17324B"/>
                </a:solidFill>
                <a:latin typeface="Jost" pitchFamily="2" charset="77"/>
                <a:ea typeface="Jost" pitchFamily="2" charset="77"/>
              </a:rPr>
              <a:t> Grésil</a:t>
            </a:r>
          </a:p>
          <a:p>
            <a:r>
              <a:rPr lang="fr-FR" sz="1200" dirty="0">
                <a:solidFill>
                  <a:srgbClr val="17324B"/>
                </a:solidFill>
                <a:latin typeface="Jost" pitchFamily="2" charset="77"/>
                <a:ea typeface="Jost" pitchFamily="2" charset="77"/>
              </a:rPr>
              <a:t>Depuis 2013</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rPr>
              <a:t>GRAPHISTE &amp; RESPONSABLE STUDIO</a:t>
            </a:r>
          </a:p>
          <a:p>
            <a:pPr fontAlgn="auto"/>
            <a:r>
              <a:rPr lang="fr-FR" sz="1200" dirty="0" err="1">
                <a:solidFill>
                  <a:srgbClr val="17324B"/>
                </a:solidFill>
                <a:latin typeface="Jost" pitchFamily="2" charset="77"/>
                <a:ea typeface="Jost" pitchFamily="2" charset="77"/>
              </a:rPr>
              <a:t>Camhi</a:t>
            </a:r>
            <a:endParaRPr lang="fr-FR" sz="1200" dirty="0">
              <a:solidFill>
                <a:srgbClr val="17324B"/>
              </a:solidFill>
              <a:latin typeface="Jost" pitchFamily="2" charset="77"/>
              <a:ea typeface="Jost" pitchFamily="2" charset="77"/>
            </a:endParaRPr>
          </a:p>
          <a:p>
            <a:r>
              <a:rPr lang="fr-FR" sz="1200" dirty="0">
                <a:solidFill>
                  <a:srgbClr val="17324B"/>
                </a:solidFill>
                <a:latin typeface="Jost" pitchFamily="2" charset="77"/>
                <a:ea typeface="Jost" pitchFamily="2" charset="77"/>
              </a:rPr>
              <a:t>De 2003 à 2012</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BTS communication graphisme</a:t>
            </a:r>
          </a:p>
          <a:p>
            <a:r>
              <a:rPr lang="fr-FR" sz="1200" dirty="0">
                <a:solidFill>
                  <a:srgbClr val="17324B"/>
                </a:solidFill>
                <a:latin typeface="Jost" pitchFamily="2" charset="77"/>
                <a:ea typeface="Jost" pitchFamily="2" charset="77"/>
              </a:rPr>
              <a:t>Ecole des Gobelins</a:t>
            </a:r>
          </a:p>
          <a:p>
            <a:endParaRPr lang="fr-FR" sz="1200" dirty="0">
              <a:solidFill>
                <a:srgbClr val="17324B"/>
              </a:solidFill>
              <a:latin typeface="Jost" pitchFamily="2" charset="77"/>
              <a:ea typeface="Jost" pitchFamily="2" charset="77"/>
              <a:cs typeface="Arial" panose="020B0604020202020204" pitchFamily="34" charset="0"/>
            </a:endParaRPr>
          </a:p>
        </p:txBody>
      </p:sp>
      <p:sp>
        <p:nvSpPr>
          <p:cNvPr id="34" name="ZoneTexte 33">
            <a:extLst>
              <a:ext uri="{FF2B5EF4-FFF2-40B4-BE49-F238E27FC236}">
                <a16:creationId xmlns:a16="http://schemas.microsoft.com/office/drawing/2014/main" id="{1CA70CC1-50FD-F446-8C49-96BF530633D4}"/>
              </a:ext>
            </a:extLst>
          </p:cNvPr>
          <p:cNvSpPr txBox="1"/>
          <p:nvPr/>
        </p:nvSpPr>
        <p:spPr>
          <a:xfrm>
            <a:off x="3252211" y="1935490"/>
            <a:ext cx="1733655"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CHRISTIAN MORITZ</a:t>
            </a:r>
            <a:endParaRPr lang="fr-FR" sz="1323" dirty="0">
              <a:solidFill>
                <a:schemeClr val="bg1"/>
              </a:solidFill>
              <a:latin typeface="Jost" pitchFamily="2" charset="77"/>
              <a:ea typeface="Jost" pitchFamily="2" charset="77"/>
            </a:endParaRPr>
          </a:p>
        </p:txBody>
      </p:sp>
      <p:sp>
        <p:nvSpPr>
          <p:cNvPr id="35" name="Rectangle 34">
            <a:extLst>
              <a:ext uri="{FF2B5EF4-FFF2-40B4-BE49-F238E27FC236}">
                <a16:creationId xmlns:a16="http://schemas.microsoft.com/office/drawing/2014/main" id="{DB9B8488-8B74-F349-ABD6-770EC77C3E80}"/>
              </a:ext>
            </a:extLst>
          </p:cNvPr>
          <p:cNvSpPr/>
          <p:nvPr/>
        </p:nvSpPr>
        <p:spPr>
          <a:xfrm>
            <a:off x="3155983" y="2343767"/>
            <a:ext cx="204436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SÉNIOR</a:t>
            </a:r>
          </a:p>
        </p:txBody>
      </p:sp>
      <p:sp>
        <p:nvSpPr>
          <p:cNvPr id="12" name="ZoneTexte 11">
            <a:extLst>
              <a:ext uri="{FF2B5EF4-FFF2-40B4-BE49-F238E27FC236}">
                <a16:creationId xmlns:a16="http://schemas.microsoft.com/office/drawing/2014/main" id="{77009504-EF19-5E48-8708-CDCCC84BA46D}"/>
              </a:ext>
            </a:extLst>
          </p:cNvPr>
          <p:cNvSpPr txBox="1"/>
          <p:nvPr/>
        </p:nvSpPr>
        <p:spPr>
          <a:xfrm>
            <a:off x="3261887" y="5085145"/>
            <a:ext cx="1733655"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ANAÏS MICHELETTI</a:t>
            </a:r>
            <a:endParaRPr lang="fr-FR" sz="1323" dirty="0">
              <a:solidFill>
                <a:schemeClr val="bg1"/>
              </a:solidFill>
              <a:latin typeface="Jost" pitchFamily="2" charset="77"/>
              <a:ea typeface="Jost" pitchFamily="2" charset="77"/>
            </a:endParaRPr>
          </a:p>
        </p:txBody>
      </p:sp>
      <p:sp>
        <p:nvSpPr>
          <p:cNvPr id="13" name="Rectangle 12">
            <a:extLst>
              <a:ext uri="{FF2B5EF4-FFF2-40B4-BE49-F238E27FC236}">
                <a16:creationId xmlns:a16="http://schemas.microsoft.com/office/drawing/2014/main" id="{34E5C98B-303E-D144-9FC8-231B1DFD0865}"/>
              </a:ext>
            </a:extLst>
          </p:cNvPr>
          <p:cNvSpPr/>
          <p:nvPr/>
        </p:nvSpPr>
        <p:spPr>
          <a:xfrm>
            <a:off x="3155983" y="5493422"/>
            <a:ext cx="204436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JUNIOR</a:t>
            </a:r>
          </a:p>
        </p:txBody>
      </p:sp>
      <p:sp>
        <p:nvSpPr>
          <p:cNvPr id="14" name="ZoneTexte 13">
            <a:extLst>
              <a:ext uri="{FF2B5EF4-FFF2-40B4-BE49-F238E27FC236}">
                <a16:creationId xmlns:a16="http://schemas.microsoft.com/office/drawing/2014/main" id="{AE1A519A-E3AD-E945-A566-256A6682D299}"/>
              </a:ext>
            </a:extLst>
          </p:cNvPr>
          <p:cNvSpPr txBox="1"/>
          <p:nvPr/>
        </p:nvSpPr>
        <p:spPr>
          <a:xfrm>
            <a:off x="6780603" y="5085144"/>
            <a:ext cx="1492726"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AFEF GUIRRE</a:t>
            </a:r>
            <a:endParaRPr lang="fr-FR" sz="1323" dirty="0">
              <a:solidFill>
                <a:schemeClr val="bg1"/>
              </a:solidFill>
              <a:latin typeface="Jost" pitchFamily="2" charset="77"/>
              <a:ea typeface="Jost" pitchFamily="2" charset="77"/>
            </a:endParaRPr>
          </a:p>
        </p:txBody>
      </p:sp>
      <p:sp>
        <p:nvSpPr>
          <p:cNvPr id="15" name="Rectangle 14">
            <a:extLst>
              <a:ext uri="{FF2B5EF4-FFF2-40B4-BE49-F238E27FC236}">
                <a16:creationId xmlns:a16="http://schemas.microsoft.com/office/drawing/2014/main" id="{B8F9C4A2-BC23-1344-A013-5F5C64665E5C}"/>
              </a:ext>
            </a:extLst>
          </p:cNvPr>
          <p:cNvSpPr/>
          <p:nvPr/>
        </p:nvSpPr>
        <p:spPr>
          <a:xfrm>
            <a:off x="6661008" y="5493421"/>
            <a:ext cx="204436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WEB DESIGNER</a:t>
            </a:r>
          </a:p>
        </p:txBody>
      </p:sp>
      <p:sp>
        <p:nvSpPr>
          <p:cNvPr id="16" name="ZoneTexte 15">
            <a:extLst>
              <a:ext uri="{FF2B5EF4-FFF2-40B4-BE49-F238E27FC236}">
                <a16:creationId xmlns:a16="http://schemas.microsoft.com/office/drawing/2014/main" id="{96ED82A7-38CD-FB4F-9FE2-6264837CB2CA}"/>
              </a:ext>
            </a:extLst>
          </p:cNvPr>
          <p:cNvSpPr txBox="1"/>
          <p:nvPr/>
        </p:nvSpPr>
        <p:spPr>
          <a:xfrm>
            <a:off x="6780603" y="1935250"/>
            <a:ext cx="1733655" cy="295915"/>
          </a:xfrm>
          <a:prstGeom prst="rect">
            <a:avLst/>
          </a:prstGeom>
          <a:solidFill>
            <a:srgbClr val="17324B"/>
          </a:solidFill>
        </p:spPr>
        <p:txBody>
          <a:bodyPr wrap="square"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SANDRINE RIBEIRO</a:t>
            </a:r>
            <a:endParaRPr lang="fr-FR" sz="1323" dirty="0">
              <a:solidFill>
                <a:schemeClr val="bg1"/>
              </a:solidFill>
              <a:latin typeface="Jost" pitchFamily="2" charset="77"/>
              <a:ea typeface="Jost" pitchFamily="2" charset="77"/>
            </a:endParaRPr>
          </a:p>
        </p:txBody>
      </p:sp>
      <p:sp>
        <p:nvSpPr>
          <p:cNvPr id="17" name="Rectangle 16">
            <a:extLst>
              <a:ext uri="{FF2B5EF4-FFF2-40B4-BE49-F238E27FC236}">
                <a16:creationId xmlns:a16="http://schemas.microsoft.com/office/drawing/2014/main" id="{F296C8B5-1DE3-0841-9411-7370914F180D}"/>
              </a:ext>
            </a:extLst>
          </p:cNvPr>
          <p:cNvSpPr/>
          <p:nvPr/>
        </p:nvSpPr>
        <p:spPr>
          <a:xfrm>
            <a:off x="6642050" y="2343527"/>
            <a:ext cx="6460788" cy="307777"/>
          </a:xfrm>
          <a:prstGeom prst="rect">
            <a:avLst/>
          </a:prstGeom>
        </p:spPr>
        <p:txBody>
          <a:bodyPr wrap="square">
            <a:spAutoFit/>
          </a:bodyPr>
          <a:lstStyle/>
          <a:p>
            <a:pPr lvl="0">
              <a:defRPr/>
            </a:pPr>
            <a:r>
              <a:rPr lang="fr-FR" sz="1400" dirty="0">
                <a:solidFill>
                  <a:srgbClr val="ABCC3A"/>
                </a:solidFill>
                <a:latin typeface="Jost" pitchFamily="2" charset="77"/>
                <a:ea typeface="Jost" pitchFamily="2" charset="77"/>
                <a:cs typeface="Arial" panose="020B0604020202020204" pitchFamily="34" charset="0"/>
              </a:rPr>
              <a:t>GRAPHISTE SÉNIOR</a:t>
            </a:r>
          </a:p>
        </p:txBody>
      </p:sp>
      <p:sp>
        <p:nvSpPr>
          <p:cNvPr id="20" name="Rectangle 19">
            <a:extLst>
              <a:ext uri="{FF2B5EF4-FFF2-40B4-BE49-F238E27FC236}">
                <a16:creationId xmlns:a16="http://schemas.microsoft.com/office/drawing/2014/main" id="{54663AD5-9899-E74C-A3F5-F06FE7C443EE}"/>
              </a:ext>
            </a:extLst>
          </p:cNvPr>
          <p:cNvSpPr/>
          <p:nvPr/>
        </p:nvSpPr>
        <p:spPr>
          <a:xfrm>
            <a:off x="3155983" y="5801199"/>
            <a:ext cx="2890071" cy="1015663"/>
          </a:xfrm>
          <a:prstGeom prst="rect">
            <a:avLst/>
          </a:prstGeom>
        </p:spPr>
        <p:txBody>
          <a:bodyPr wrap="square">
            <a:spAutoFit/>
          </a:bodyPr>
          <a:lstStyle/>
          <a:p>
            <a:r>
              <a:rPr lang="fr-FR" sz="1200" dirty="0" err="1">
                <a:solidFill>
                  <a:srgbClr val="17324B"/>
                </a:solidFill>
                <a:latin typeface="Jost" pitchFamily="2" charset="77"/>
                <a:ea typeface="Jost" pitchFamily="2" charset="77"/>
              </a:rPr>
              <a:t>Desbouis</a:t>
            </a:r>
            <a:r>
              <a:rPr lang="fr-FR" sz="1200" dirty="0">
                <a:solidFill>
                  <a:srgbClr val="17324B"/>
                </a:solidFill>
                <a:latin typeface="Jost" pitchFamily="2" charset="77"/>
                <a:ea typeface="Jost" pitchFamily="2" charset="77"/>
              </a:rPr>
              <a:t> Grésil</a:t>
            </a:r>
          </a:p>
          <a:p>
            <a:r>
              <a:rPr lang="fr-FR" sz="1200" dirty="0">
                <a:solidFill>
                  <a:srgbClr val="17324B"/>
                </a:solidFill>
                <a:latin typeface="Jost" pitchFamily="2" charset="77"/>
                <a:ea typeface="Jost" pitchFamily="2" charset="77"/>
              </a:rPr>
              <a:t>Depuis 2022</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2</a:t>
            </a:r>
            <a:r>
              <a:rPr lang="fr-FR" sz="1200" baseline="30000" dirty="0">
                <a:solidFill>
                  <a:srgbClr val="17324B"/>
                </a:solidFill>
                <a:latin typeface="Jost" pitchFamily="2" charset="77"/>
                <a:ea typeface="Jost" pitchFamily="2" charset="77"/>
              </a:rPr>
              <a:t>ème</a:t>
            </a:r>
            <a:r>
              <a:rPr lang="fr-FR" sz="1200" dirty="0">
                <a:solidFill>
                  <a:srgbClr val="17324B"/>
                </a:solidFill>
                <a:latin typeface="Jost" pitchFamily="2" charset="77"/>
                <a:ea typeface="Jost" pitchFamily="2" charset="77"/>
              </a:rPr>
              <a:t> année de Visual Design </a:t>
            </a:r>
            <a:endParaRPr lang="fr-FR" sz="1200" dirty="0">
              <a:solidFill>
                <a:srgbClr val="17324B"/>
              </a:solidFill>
              <a:latin typeface="Jost" pitchFamily="2" charset="77"/>
              <a:ea typeface="Jost" pitchFamily="2" charset="77"/>
              <a:cs typeface="Arial" panose="020B0604020202020204" pitchFamily="34" charset="0"/>
            </a:endParaRPr>
          </a:p>
        </p:txBody>
      </p:sp>
      <p:sp>
        <p:nvSpPr>
          <p:cNvPr id="21" name="Rectangle 20">
            <a:extLst>
              <a:ext uri="{FF2B5EF4-FFF2-40B4-BE49-F238E27FC236}">
                <a16:creationId xmlns:a16="http://schemas.microsoft.com/office/drawing/2014/main" id="{943E2AF3-F7A0-6443-8EEA-50487C0EB12B}"/>
              </a:ext>
            </a:extLst>
          </p:cNvPr>
          <p:cNvSpPr/>
          <p:nvPr/>
        </p:nvSpPr>
        <p:spPr>
          <a:xfrm>
            <a:off x="6668273" y="5749997"/>
            <a:ext cx="2890071" cy="1569660"/>
          </a:xfrm>
          <a:prstGeom prst="rect">
            <a:avLst/>
          </a:prstGeom>
        </p:spPr>
        <p:txBody>
          <a:bodyPr wrap="square">
            <a:spAutoFit/>
          </a:bodyPr>
          <a:lstStyle/>
          <a:p>
            <a:r>
              <a:rPr lang="fr-FR" sz="1200" dirty="0">
                <a:solidFill>
                  <a:srgbClr val="17324B"/>
                </a:solidFill>
                <a:latin typeface="Jost" pitchFamily="2" charset="77"/>
                <a:ea typeface="Jost" pitchFamily="2" charset="77"/>
              </a:rPr>
              <a:t>MM </a:t>
            </a:r>
            <a:r>
              <a:rPr lang="fr-FR" sz="1200" dirty="0" err="1">
                <a:solidFill>
                  <a:srgbClr val="17324B"/>
                </a:solidFill>
                <a:latin typeface="Jost" pitchFamily="2" charset="77"/>
                <a:ea typeface="Jost" pitchFamily="2" charset="77"/>
              </a:rPr>
              <a:t>Connect</a:t>
            </a:r>
            <a:endParaRPr lang="fr-FR" sz="1200" dirty="0">
              <a:solidFill>
                <a:srgbClr val="17324B"/>
              </a:solidFill>
              <a:latin typeface="Jost" pitchFamily="2" charset="77"/>
              <a:ea typeface="Jost" pitchFamily="2" charset="77"/>
            </a:endParaRPr>
          </a:p>
          <a:p>
            <a:r>
              <a:rPr lang="fr-FR" sz="1200" dirty="0">
                <a:solidFill>
                  <a:srgbClr val="17324B"/>
                </a:solidFill>
                <a:latin typeface="Jost" pitchFamily="2" charset="77"/>
                <a:ea typeface="Jost" pitchFamily="2" charset="77"/>
              </a:rPr>
              <a:t>Depuis 2019</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BTS Multimédia</a:t>
            </a:r>
          </a:p>
          <a:p>
            <a:r>
              <a:rPr lang="fr-FR" sz="1200" dirty="0">
                <a:solidFill>
                  <a:srgbClr val="17324B"/>
                </a:solidFill>
                <a:latin typeface="Jost" pitchFamily="2" charset="77"/>
                <a:ea typeface="Jost" pitchFamily="2" charset="77"/>
              </a:rPr>
              <a:t>Institut des Etudes technologiques</a:t>
            </a:r>
          </a:p>
          <a:p>
            <a:r>
              <a:rPr lang="fr-FR" sz="1200" dirty="0">
                <a:solidFill>
                  <a:srgbClr val="17324B"/>
                </a:solidFill>
                <a:latin typeface="Jost" pitchFamily="2" charset="77"/>
                <a:ea typeface="Jost" pitchFamily="2" charset="77"/>
              </a:rPr>
              <a:t>Diplôme PAO et UI/UX design</a:t>
            </a:r>
          </a:p>
          <a:p>
            <a:endParaRPr lang="fr-FR" sz="1200" dirty="0">
              <a:solidFill>
                <a:srgbClr val="17324B"/>
              </a:solidFill>
              <a:latin typeface="Jost" pitchFamily="2" charset="77"/>
              <a:ea typeface="Jost" pitchFamily="2" charset="77"/>
              <a:cs typeface="Arial" panose="020B0604020202020204" pitchFamily="34" charset="0"/>
            </a:endParaRPr>
          </a:p>
        </p:txBody>
      </p:sp>
      <p:sp>
        <p:nvSpPr>
          <p:cNvPr id="25" name="Rectangle 24">
            <a:extLst>
              <a:ext uri="{FF2B5EF4-FFF2-40B4-BE49-F238E27FC236}">
                <a16:creationId xmlns:a16="http://schemas.microsoft.com/office/drawing/2014/main" id="{E590854A-65B9-DF45-93FF-ABA7137E7432}"/>
              </a:ext>
            </a:extLst>
          </p:cNvPr>
          <p:cNvSpPr/>
          <p:nvPr/>
        </p:nvSpPr>
        <p:spPr>
          <a:xfrm>
            <a:off x="379215" y="404506"/>
            <a:ext cx="2088232" cy="307777"/>
          </a:xfrm>
          <a:prstGeom prst="rect">
            <a:avLst/>
          </a:prstGeom>
          <a:solidFill>
            <a:srgbClr val="ABCC3A"/>
          </a:solidFill>
        </p:spPr>
        <p:txBody>
          <a:bodyPr wrap="square">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sp>
        <p:nvSpPr>
          <p:cNvPr id="18" name="Rectangle 17">
            <a:extLst>
              <a:ext uri="{FF2B5EF4-FFF2-40B4-BE49-F238E27FC236}">
                <a16:creationId xmlns:a16="http://schemas.microsoft.com/office/drawing/2014/main" id="{85BBE040-14CE-5E4F-8BA4-6EC9E1EC2A72}"/>
              </a:ext>
            </a:extLst>
          </p:cNvPr>
          <p:cNvSpPr/>
          <p:nvPr/>
        </p:nvSpPr>
        <p:spPr>
          <a:xfrm>
            <a:off x="3217413" y="2617675"/>
            <a:ext cx="2890071" cy="2123658"/>
          </a:xfrm>
          <a:prstGeom prst="rect">
            <a:avLst/>
          </a:prstGeom>
        </p:spPr>
        <p:txBody>
          <a:bodyPr wrap="square">
            <a:spAutoFit/>
          </a:bodyPr>
          <a:lstStyle/>
          <a:p>
            <a:r>
              <a:rPr lang="fr-FR" sz="1200" dirty="0" err="1">
                <a:solidFill>
                  <a:srgbClr val="17324B"/>
                </a:solidFill>
                <a:latin typeface="Jost" pitchFamily="2" charset="77"/>
                <a:ea typeface="Jost" pitchFamily="2" charset="77"/>
              </a:rPr>
              <a:t>Desbouis</a:t>
            </a:r>
            <a:r>
              <a:rPr lang="fr-FR" sz="1200" dirty="0">
                <a:solidFill>
                  <a:srgbClr val="17324B"/>
                </a:solidFill>
                <a:latin typeface="Jost" pitchFamily="2" charset="77"/>
                <a:ea typeface="Jost" pitchFamily="2" charset="77"/>
              </a:rPr>
              <a:t> Grésil</a:t>
            </a:r>
          </a:p>
          <a:p>
            <a:r>
              <a:rPr lang="fr-FR" sz="1200" dirty="0">
                <a:solidFill>
                  <a:srgbClr val="17324B"/>
                </a:solidFill>
                <a:latin typeface="Jost" pitchFamily="2" charset="77"/>
                <a:ea typeface="Jost" pitchFamily="2" charset="77"/>
              </a:rPr>
              <a:t>Depuis 2004</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rPr>
              <a:t>GRAPHISTE FREE LANCE</a:t>
            </a:r>
          </a:p>
          <a:p>
            <a:r>
              <a:rPr lang="fr-FR" sz="1200" dirty="0">
                <a:solidFill>
                  <a:srgbClr val="17324B"/>
                </a:solidFill>
                <a:latin typeface="Jost" pitchFamily="2" charset="77"/>
                <a:ea typeface="Jost" pitchFamily="2" charset="77"/>
              </a:rPr>
              <a:t>De 2002 à 2004</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Diplôme National d’Arts Plastiques, ENBA (1992) /</a:t>
            </a:r>
          </a:p>
          <a:p>
            <a:r>
              <a:rPr lang="fr-FR" sz="1200" dirty="0">
                <a:solidFill>
                  <a:srgbClr val="17324B"/>
                </a:solidFill>
                <a:latin typeface="Jost" pitchFamily="2" charset="77"/>
                <a:ea typeface="Jost" pitchFamily="2" charset="77"/>
              </a:rPr>
              <a:t>Spécialisation marketing direct, ISMAC (1994)</a:t>
            </a:r>
          </a:p>
        </p:txBody>
      </p:sp>
      <p:sp>
        <p:nvSpPr>
          <p:cNvPr id="24" name="Rectangle 23">
            <a:extLst>
              <a:ext uri="{FF2B5EF4-FFF2-40B4-BE49-F238E27FC236}">
                <a16:creationId xmlns:a16="http://schemas.microsoft.com/office/drawing/2014/main" id="{F47A6810-6F5D-5143-B1A8-8CAA901A85BC}"/>
              </a:ext>
            </a:extLst>
          </p:cNvPr>
          <p:cNvSpPr/>
          <p:nvPr/>
        </p:nvSpPr>
        <p:spPr>
          <a:xfrm>
            <a:off x="6662866" y="2577060"/>
            <a:ext cx="2890071" cy="2123658"/>
          </a:xfrm>
          <a:prstGeom prst="rect">
            <a:avLst/>
          </a:prstGeom>
        </p:spPr>
        <p:txBody>
          <a:bodyPr wrap="square">
            <a:spAutoFit/>
          </a:bodyPr>
          <a:lstStyle/>
          <a:p>
            <a:r>
              <a:rPr lang="fr-FR" sz="1200" dirty="0" err="1">
                <a:solidFill>
                  <a:srgbClr val="17324B"/>
                </a:solidFill>
                <a:latin typeface="Jost" pitchFamily="2" charset="77"/>
                <a:ea typeface="Jost" pitchFamily="2" charset="77"/>
              </a:rPr>
              <a:t>Azaprim</a:t>
            </a:r>
            <a:endParaRPr lang="fr-FR" sz="1200" dirty="0">
              <a:solidFill>
                <a:srgbClr val="17324B"/>
              </a:solidFill>
              <a:latin typeface="Jost" pitchFamily="2" charset="77"/>
              <a:ea typeface="Jost" pitchFamily="2" charset="77"/>
            </a:endParaRPr>
          </a:p>
          <a:p>
            <a:r>
              <a:rPr lang="fr-FR" sz="1200" dirty="0">
                <a:solidFill>
                  <a:srgbClr val="17324B"/>
                </a:solidFill>
                <a:latin typeface="Jost" pitchFamily="2" charset="77"/>
                <a:ea typeface="Jost" pitchFamily="2" charset="77"/>
              </a:rPr>
              <a:t>Depuis 2004</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rPr>
              <a:t>GRAPHISTE &amp; RESPONSABLE STUDIO</a:t>
            </a:r>
          </a:p>
          <a:p>
            <a:r>
              <a:rPr lang="fr-FR" sz="1200" dirty="0">
                <a:solidFill>
                  <a:srgbClr val="17324B"/>
                </a:solidFill>
                <a:latin typeface="Jost" pitchFamily="2" charset="77"/>
                <a:ea typeface="Jost" pitchFamily="2" charset="77"/>
              </a:rPr>
              <a:t>CTP/imposition</a:t>
            </a:r>
          </a:p>
          <a:p>
            <a:endParaRPr lang="fr-FR" sz="1200" dirty="0">
              <a:latin typeface="Jost" pitchFamily="2" charset="77"/>
              <a:ea typeface="Jost" pitchFamily="2" charset="77"/>
            </a:endParaRPr>
          </a:p>
          <a:p>
            <a:r>
              <a:rPr lang="fr-FR" sz="1200" dirty="0">
                <a:solidFill>
                  <a:srgbClr val="ABCC3A"/>
                </a:solidFill>
                <a:latin typeface="Jost" pitchFamily="2" charset="77"/>
                <a:ea typeface="Jost" pitchFamily="2" charset="77"/>
              </a:rPr>
              <a:t>FORMATION </a:t>
            </a:r>
          </a:p>
          <a:p>
            <a:r>
              <a:rPr lang="fr-FR" sz="1200" dirty="0">
                <a:solidFill>
                  <a:srgbClr val="17324B"/>
                </a:solidFill>
                <a:latin typeface="Jost" pitchFamily="2" charset="77"/>
                <a:ea typeface="Jost" pitchFamily="2" charset="77"/>
              </a:rPr>
              <a:t>Diplôme National d’Arts Plastiques, ENBA (1992) /</a:t>
            </a:r>
          </a:p>
          <a:p>
            <a:r>
              <a:rPr lang="fr-FR" sz="1200" dirty="0">
                <a:solidFill>
                  <a:srgbClr val="17324B"/>
                </a:solidFill>
                <a:latin typeface="Jost" pitchFamily="2" charset="77"/>
                <a:ea typeface="Jost" pitchFamily="2" charset="77"/>
              </a:rPr>
              <a:t>Spécialisation marketing direct, ISMAC (1994)</a:t>
            </a:r>
          </a:p>
        </p:txBody>
      </p:sp>
      <p:pic>
        <p:nvPicPr>
          <p:cNvPr id="7" name="Image 6">
            <a:extLst>
              <a:ext uri="{FF2B5EF4-FFF2-40B4-BE49-F238E27FC236}">
                <a16:creationId xmlns:a16="http://schemas.microsoft.com/office/drawing/2014/main" id="{B9FC604F-E260-DC40-86FB-57FBFBEF4AF3}"/>
              </a:ext>
            </a:extLst>
          </p:cNvPr>
          <p:cNvPicPr>
            <a:picLocks noChangeAspect="1"/>
          </p:cNvPicPr>
          <p:nvPr/>
        </p:nvPicPr>
        <p:blipFill>
          <a:blip r:embed="rId4"/>
          <a:stretch>
            <a:fillRect/>
          </a:stretch>
        </p:blipFill>
        <p:spPr>
          <a:xfrm>
            <a:off x="8099335" y="211976"/>
            <a:ext cx="2346586" cy="1723274"/>
          </a:xfrm>
          <a:prstGeom prst="rect">
            <a:avLst/>
          </a:prstGeom>
        </p:spPr>
      </p:pic>
      <p:pic>
        <p:nvPicPr>
          <p:cNvPr id="26" name="Image 25">
            <a:extLst>
              <a:ext uri="{FF2B5EF4-FFF2-40B4-BE49-F238E27FC236}">
                <a16:creationId xmlns:a16="http://schemas.microsoft.com/office/drawing/2014/main" id="{5F176824-2FA0-7E46-95B5-C5B6523323F0}"/>
              </a:ext>
            </a:extLst>
          </p:cNvPr>
          <p:cNvPicPr>
            <a:picLocks noChangeAspect="1"/>
          </p:cNvPicPr>
          <p:nvPr/>
        </p:nvPicPr>
        <p:blipFill>
          <a:blip r:embed="rId5"/>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96418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D6FD12-A973-574E-8E4C-2BA98FBC837E}"/>
              </a:ext>
            </a:extLst>
          </p:cNvPr>
          <p:cNvPicPr>
            <a:picLocks noChangeAspect="1"/>
          </p:cNvPicPr>
          <p:nvPr/>
        </p:nvPicPr>
        <p:blipFill rotWithShape="1">
          <a:blip r:embed="rId2"/>
          <a:srcRect r="12673" b="-4"/>
          <a:stretch/>
        </p:blipFill>
        <p:spPr>
          <a:xfrm>
            <a:off x="0" y="0"/>
            <a:ext cx="10692000" cy="7560000"/>
          </a:xfrm>
          <a:prstGeom prst="rect">
            <a:avLst/>
          </a:prstGeom>
        </p:spPr>
      </p:pic>
      <p:pic>
        <p:nvPicPr>
          <p:cNvPr id="7" name="Image 6">
            <a:extLst>
              <a:ext uri="{FF2B5EF4-FFF2-40B4-BE49-F238E27FC236}">
                <a16:creationId xmlns:a16="http://schemas.microsoft.com/office/drawing/2014/main" id="{1D0F4A80-99AF-1643-BCF8-3A5416DB23C8}"/>
              </a:ext>
            </a:extLst>
          </p:cNvPr>
          <p:cNvPicPr>
            <a:picLocks noChangeAspect="1"/>
          </p:cNvPicPr>
          <p:nvPr/>
        </p:nvPicPr>
        <p:blipFill>
          <a:blip r:embed="rId3"/>
          <a:stretch>
            <a:fillRect/>
          </a:stretch>
        </p:blipFill>
        <p:spPr>
          <a:xfrm>
            <a:off x="5556" y="1587"/>
            <a:ext cx="10680700" cy="7556500"/>
          </a:xfrm>
          <a:prstGeom prst="rect">
            <a:avLst/>
          </a:prstGeom>
        </p:spPr>
      </p:pic>
      <p:pic>
        <p:nvPicPr>
          <p:cNvPr id="11" name="Image 10">
            <a:extLst>
              <a:ext uri="{FF2B5EF4-FFF2-40B4-BE49-F238E27FC236}">
                <a16:creationId xmlns:a16="http://schemas.microsoft.com/office/drawing/2014/main" id="{A48BA555-BC4B-4048-99B1-96FDA5862598}"/>
              </a:ext>
            </a:extLst>
          </p:cNvPr>
          <p:cNvPicPr>
            <a:picLocks noChangeAspect="1"/>
          </p:cNvPicPr>
          <p:nvPr/>
        </p:nvPicPr>
        <p:blipFill>
          <a:blip r:embed="rId4"/>
          <a:stretch>
            <a:fillRect/>
          </a:stretch>
        </p:blipFill>
        <p:spPr>
          <a:xfrm>
            <a:off x="305346" y="6022725"/>
            <a:ext cx="3006188" cy="635110"/>
          </a:xfrm>
          <a:prstGeom prst="rect">
            <a:avLst/>
          </a:prstGeom>
        </p:spPr>
      </p:pic>
      <p:sp>
        <p:nvSpPr>
          <p:cNvPr id="49" name="ZoneTexte 48">
            <a:extLst>
              <a:ext uri="{FF2B5EF4-FFF2-40B4-BE49-F238E27FC236}">
                <a16:creationId xmlns:a16="http://schemas.microsoft.com/office/drawing/2014/main" id="{B8977B20-A95A-8940-86B9-5C3371B524FF}"/>
              </a:ext>
            </a:extLst>
          </p:cNvPr>
          <p:cNvSpPr txBox="1"/>
          <p:nvPr/>
        </p:nvSpPr>
        <p:spPr>
          <a:xfrm>
            <a:off x="305346" y="6657835"/>
            <a:ext cx="3312364" cy="600164"/>
          </a:xfrm>
          <a:prstGeom prst="rect">
            <a:avLst/>
          </a:prstGeom>
          <a:noFill/>
        </p:spPr>
        <p:txBody>
          <a:bodyPr wrap="square">
            <a:spAutoFit/>
          </a:bodyPr>
          <a:lstStyle/>
          <a:p>
            <a:pPr defTabSz="1007943">
              <a:defRPr/>
            </a:pPr>
            <a:r>
              <a:rPr lang="fr-FR" sz="1100" dirty="0">
                <a:solidFill>
                  <a:srgbClr val="17324B"/>
                </a:solidFill>
                <a:latin typeface="Jost" pitchFamily="2" charset="77"/>
                <a:ea typeface="Jost" pitchFamily="2" charset="77"/>
                <a:cs typeface="Arial Black" panose="020B0604020202020204" pitchFamily="34" charset="0"/>
              </a:rPr>
              <a:t>10-12 Rue Mercure 91230 Montgeron</a:t>
            </a:r>
          </a:p>
          <a:p>
            <a:pPr defTabSz="1007943">
              <a:defRPr/>
            </a:pPr>
            <a:endParaRPr lang="fr-FR" sz="1100" dirty="0">
              <a:solidFill>
                <a:srgbClr val="17324B"/>
              </a:solidFill>
              <a:latin typeface="Jost" pitchFamily="2" charset="77"/>
              <a:ea typeface="Jost" pitchFamily="2" charset="77"/>
              <a:cs typeface="Arial Black" panose="020B0604020202020204" pitchFamily="34" charset="0"/>
            </a:endParaRPr>
          </a:p>
          <a:p>
            <a:pPr defTabSz="1007943">
              <a:defRPr/>
            </a:pPr>
            <a:r>
              <a:rPr lang="fr-FR" sz="1100" dirty="0">
                <a:solidFill>
                  <a:schemeClr val="bg1"/>
                </a:solidFill>
                <a:latin typeface="Jost" pitchFamily="2" charset="77"/>
                <a:ea typeface="Jost" pitchFamily="2" charset="77"/>
                <a:cs typeface="Arial Black" panose="020B0604020202020204" pitchFamily="34" charset="0"/>
                <a:hlinkClick r:id="rId5">
                  <a:extLst>
                    <a:ext uri="{A12FA001-AC4F-418D-AE19-62706E023703}">
                      <ahyp:hlinkClr xmlns:ahyp="http://schemas.microsoft.com/office/drawing/2018/hyperlinkcolor" val="tx"/>
                    </a:ext>
                  </a:extLst>
                </a:hlinkClick>
              </a:rPr>
              <a:t>www.groupejenome.fr</a:t>
            </a:r>
            <a:endParaRPr lang="fr-FR" sz="1100" dirty="0">
              <a:solidFill>
                <a:schemeClr val="bg1"/>
              </a:solidFill>
              <a:latin typeface="Jost" pitchFamily="2" charset="77"/>
              <a:ea typeface="Jost" pitchFamily="2" charset="77"/>
              <a:cs typeface="Arial Black" panose="020B0604020202020204" pitchFamily="34" charset="0"/>
            </a:endParaRPr>
          </a:p>
        </p:txBody>
      </p:sp>
    </p:spTree>
    <p:extLst>
      <p:ext uri="{BB962C8B-B14F-4D97-AF65-F5344CB8AC3E}">
        <p14:creationId xmlns:p14="http://schemas.microsoft.com/office/powerpoint/2010/main" val="39300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93980F4-F25A-6148-85DE-80DAB670E75E}"/>
              </a:ext>
            </a:extLst>
          </p:cNvPr>
          <p:cNvPicPr>
            <a:picLocks noChangeAspect="1"/>
          </p:cNvPicPr>
          <p:nvPr/>
        </p:nvPicPr>
        <p:blipFill>
          <a:blip r:embed="rId2"/>
          <a:stretch>
            <a:fillRect/>
          </a:stretch>
        </p:blipFill>
        <p:spPr>
          <a:xfrm>
            <a:off x="5555" y="2154"/>
            <a:ext cx="10686257" cy="6111878"/>
          </a:xfrm>
          <a:prstGeom prst="rect">
            <a:avLst/>
          </a:prstGeom>
        </p:spPr>
      </p:pic>
      <p:pic>
        <p:nvPicPr>
          <p:cNvPr id="5" name="Image 4">
            <a:extLst>
              <a:ext uri="{FF2B5EF4-FFF2-40B4-BE49-F238E27FC236}">
                <a16:creationId xmlns:a16="http://schemas.microsoft.com/office/drawing/2014/main" id="{016A660D-EB6D-E745-BA70-2917E4CEEF00}"/>
              </a:ext>
            </a:extLst>
          </p:cNvPr>
          <p:cNvPicPr>
            <a:picLocks noChangeAspect="1"/>
          </p:cNvPicPr>
          <p:nvPr/>
        </p:nvPicPr>
        <p:blipFill>
          <a:blip r:embed="rId3"/>
          <a:stretch>
            <a:fillRect/>
          </a:stretch>
        </p:blipFill>
        <p:spPr>
          <a:xfrm>
            <a:off x="5650" y="2855"/>
            <a:ext cx="10680700" cy="5397500"/>
          </a:xfrm>
          <a:prstGeom prst="rect">
            <a:avLst/>
          </a:prstGeom>
        </p:spPr>
      </p:pic>
      <p:sp>
        <p:nvSpPr>
          <p:cNvPr id="2" name="Rectangle 1">
            <a:extLst>
              <a:ext uri="{FF2B5EF4-FFF2-40B4-BE49-F238E27FC236}">
                <a16:creationId xmlns:a16="http://schemas.microsoft.com/office/drawing/2014/main" id="{72D95C77-9478-9D4B-8F5F-230F116073A8}"/>
              </a:ext>
            </a:extLst>
          </p:cNvPr>
          <p:cNvSpPr/>
          <p:nvPr/>
        </p:nvSpPr>
        <p:spPr>
          <a:xfrm>
            <a:off x="6137994" y="1331565"/>
            <a:ext cx="3744416"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QUI SOMMES-NOUS ?</a:t>
            </a:r>
          </a:p>
        </p:txBody>
      </p:sp>
      <p:pic>
        <p:nvPicPr>
          <p:cNvPr id="13" name="Image 12">
            <a:extLst>
              <a:ext uri="{FF2B5EF4-FFF2-40B4-BE49-F238E27FC236}">
                <a16:creationId xmlns:a16="http://schemas.microsoft.com/office/drawing/2014/main" id="{11F91CB0-8863-8745-8C7A-656E180B58E7}"/>
              </a:ext>
            </a:extLst>
          </p:cNvPr>
          <p:cNvPicPr>
            <a:picLocks noChangeAspect="1"/>
          </p:cNvPicPr>
          <p:nvPr/>
        </p:nvPicPr>
        <p:blipFill>
          <a:blip r:embed="rId4"/>
          <a:stretch>
            <a:fillRect/>
          </a:stretch>
        </p:blipFill>
        <p:spPr>
          <a:xfrm>
            <a:off x="350421" y="6738566"/>
            <a:ext cx="3006188" cy="635110"/>
          </a:xfrm>
          <a:prstGeom prst="rect">
            <a:avLst/>
          </a:prstGeom>
        </p:spPr>
      </p:pic>
    </p:spTree>
    <p:extLst>
      <p:ext uri="{BB962C8B-B14F-4D97-AF65-F5344CB8AC3E}">
        <p14:creationId xmlns:p14="http://schemas.microsoft.com/office/powerpoint/2010/main" val="354443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B186694-3876-B44E-ABC7-8EC3CE9E1460}"/>
              </a:ext>
            </a:extLst>
          </p:cNvPr>
          <p:cNvPicPr>
            <a:picLocks noChangeAspect="1"/>
          </p:cNvPicPr>
          <p:nvPr/>
        </p:nvPicPr>
        <p:blipFill>
          <a:blip r:embed="rId2"/>
          <a:srcRect t="21544" b="21544"/>
          <a:stretch/>
        </p:blipFill>
        <p:spPr bwMode="auto">
          <a:xfrm>
            <a:off x="3673503" y="2484240"/>
            <a:ext cx="7018310" cy="4032448"/>
          </a:xfrm>
          <a:prstGeom prst="rect">
            <a:avLst/>
          </a:prstGeom>
          <a:ln>
            <a:noFill/>
          </a:ln>
          <a:extLst>
            <a:ext uri="{53640926-AAD7-44D8-BBD7-CCE9431645EC}">
              <a14:shadowObscured xmlns:a14="http://schemas.microsoft.com/office/drawing/2010/main"/>
            </a:ext>
          </a:extLst>
        </p:spPr>
      </p:pic>
      <p:sp>
        <p:nvSpPr>
          <p:cNvPr id="13" name="Triangle rectangle 12">
            <a:extLst>
              <a:ext uri="{FF2B5EF4-FFF2-40B4-BE49-F238E27FC236}">
                <a16:creationId xmlns:a16="http://schemas.microsoft.com/office/drawing/2014/main" id="{80B39681-8B8C-674B-A1CF-A6EEBBD13379}"/>
              </a:ext>
            </a:extLst>
          </p:cNvPr>
          <p:cNvSpPr/>
          <p:nvPr/>
        </p:nvSpPr>
        <p:spPr>
          <a:xfrm rot="16200000" flipV="1">
            <a:off x="3650039" y="2431373"/>
            <a:ext cx="4230274" cy="423027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latin typeface="Jost" pitchFamily="2" charset="77"/>
              </a:rPr>
              <a:pPr/>
              <a:t>3</a:t>
            </a:fld>
            <a:endParaRPr lang="fr-FR" dirty="0">
              <a:latin typeface="Jost" pitchFamily="2" charset="77"/>
            </a:endParaRPr>
          </a:p>
        </p:txBody>
      </p:sp>
      <p:sp>
        <p:nvSpPr>
          <p:cNvPr id="3" name="Rectangle 2">
            <a:extLst>
              <a:ext uri="{FF2B5EF4-FFF2-40B4-BE49-F238E27FC236}">
                <a16:creationId xmlns:a16="http://schemas.microsoft.com/office/drawing/2014/main" id="{02FC3519-93D8-DF4D-80D3-5D800540FD64}"/>
              </a:ext>
            </a:extLst>
          </p:cNvPr>
          <p:cNvSpPr/>
          <p:nvPr/>
        </p:nvSpPr>
        <p:spPr>
          <a:xfrm>
            <a:off x="327571" y="932207"/>
            <a:ext cx="4729180"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PROCHE ET ENGAGÉ</a:t>
            </a:r>
          </a:p>
        </p:txBody>
      </p:sp>
      <p:sp>
        <p:nvSpPr>
          <p:cNvPr id="4" name="ZoneTexte 3">
            <a:extLst>
              <a:ext uri="{FF2B5EF4-FFF2-40B4-BE49-F238E27FC236}">
                <a16:creationId xmlns:a16="http://schemas.microsoft.com/office/drawing/2014/main" id="{83B1FBBF-5750-5343-98D2-478498B3759D}"/>
              </a:ext>
            </a:extLst>
          </p:cNvPr>
          <p:cNvSpPr txBox="1"/>
          <p:nvPr/>
        </p:nvSpPr>
        <p:spPr>
          <a:xfrm>
            <a:off x="327571" y="1631406"/>
            <a:ext cx="5018335" cy="738664"/>
          </a:xfrm>
          <a:prstGeom prst="rect">
            <a:avLst/>
          </a:prstGeom>
          <a:noFill/>
        </p:spPr>
        <p:txBody>
          <a:bodyPr wrap="square">
            <a:spAutoFit/>
          </a:bodyPr>
          <a:lstStyle/>
          <a:p>
            <a:r>
              <a:rPr lang="fr-FR" sz="1400" dirty="0">
                <a:solidFill>
                  <a:srgbClr val="17324B"/>
                </a:solidFill>
                <a:latin typeface="Jost" pitchFamily="2" charset="77"/>
                <a:ea typeface="Jost" pitchFamily="2" charset="77"/>
                <a:cs typeface="Arial" panose="020B0604020202020204" pitchFamily="34" charset="0"/>
              </a:rPr>
              <a:t>VOTRE VILLE EST SITUÉE À 30 KMS DE NOTRE USINE. </a:t>
            </a:r>
            <a:br>
              <a:rPr lang="fr-FR" sz="1400" dirty="0">
                <a:solidFill>
                  <a:srgbClr val="17324B"/>
                </a:solidFill>
                <a:latin typeface="Jost" pitchFamily="2" charset="77"/>
                <a:ea typeface="Jost" pitchFamily="2" charset="77"/>
                <a:cs typeface="Arial" panose="020B0604020202020204" pitchFamily="34" charset="0"/>
              </a:rPr>
            </a:br>
            <a:r>
              <a:rPr lang="fr-FR" sz="1400" dirty="0">
                <a:solidFill>
                  <a:srgbClr val="17324B"/>
                </a:solidFill>
                <a:latin typeface="Jost" pitchFamily="2" charset="77"/>
                <a:ea typeface="Jost" pitchFamily="2" charset="77"/>
                <a:cs typeface="Arial" panose="020B0604020202020204" pitchFamily="34" charset="0"/>
              </a:rPr>
              <a:t>EN 42 MN NOUS SOMMES CHEZ VOUS, </a:t>
            </a:r>
          </a:p>
          <a:p>
            <a:r>
              <a:rPr lang="fr-FR" sz="1400" dirty="0">
                <a:solidFill>
                  <a:srgbClr val="17324B"/>
                </a:solidFill>
                <a:latin typeface="Jost" pitchFamily="2" charset="77"/>
                <a:ea typeface="Jost" pitchFamily="2" charset="77"/>
                <a:cs typeface="Arial" panose="020B0604020202020204" pitchFamily="34" charset="0"/>
              </a:rPr>
              <a:t>VOUS ÊTES CHEZ NOUS ! </a:t>
            </a:r>
          </a:p>
        </p:txBody>
      </p:sp>
      <p:sp>
        <p:nvSpPr>
          <p:cNvPr id="6" name="ZoneTexte 5">
            <a:extLst>
              <a:ext uri="{FF2B5EF4-FFF2-40B4-BE49-F238E27FC236}">
                <a16:creationId xmlns:a16="http://schemas.microsoft.com/office/drawing/2014/main" id="{5D856D3C-267C-0243-A025-105241DB1AB0}"/>
              </a:ext>
            </a:extLst>
          </p:cNvPr>
          <p:cNvSpPr txBox="1"/>
          <p:nvPr/>
        </p:nvSpPr>
        <p:spPr>
          <a:xfrm>
            <a:off x="294400" y="4139877"/>
            <a:ext cx="4895378" cy="1938992"/>
          </a:xfrm>
          <a:prstGeom prst="rect">
            <a:avLst/>
          </a:prstGeom>
          <a:noFill/>
        </p:spPr>
        <p:txBody>
          <a:bodyPr wrap="square">
            <a:spAutoFit/>
          </a:bodyPr>
          <a:lstStyle/>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cs typeface="Arial" panose="020B0604020202020204" pitchFamily="34" charset="0"/>
              </a:rPr>
              <a:t>DEPUIS 140 ANS DESBOUIS GRESIL est un acteur engagé dans l’économie locale et départementale.</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cs typeface="Arial" panose="020B0604020202020204" pitchFamily="34" charset="0"/>
              </a:rPr>
              <a:t>Notre Imprimerie est spécialisée dans la communication des collectivités locales et territoriales depuis plus de 60 ans.</a:t>
            </a:r>
          </a:p>
          <a:p>
            <a:endParaRPr lang="fr-FR" sz="1200" dirty="0">
              <a:solidFill>
                <a:srgbClr val="17324B"/>
              </a:solidFill>
              <a:latin typeface="Jost" pitchFamily="2" charset="77"/>
              <a:ea typeface="Jost" pitchFamily="2" charset="77"/>
              <a:cs typeface="Arial" panose="020B0604020202020204" pitchFamily="34" charset="0"/>
            </a:endParaRPr>
          </a:p>
          <a:p>
            <a:r>
              <a:rPr lang="fr-FR" sz="1200" b="1" dirty="0">
                <a:solidFill>
                  <a:srgbClr val="17324B"/>
                </a:solidFill>
                <a:latin typeface="Jost" pitchFamily="2" charset="77"/>
                <a:ea typeface="Jost" pitchFamily="2" charset="77"/>
                <a:cs typeface="Arial" panose="020B0604020202020204" pitchFamily="34" charset="0"/>
              </a:rPr>
              <a:t>Au travers de ce mémoire, nous avons à cœur de vous présenter l’organisation que nous mettrons en œuvre pour l’exécution de votre marché. </a:t>
            </a:r>
          </a:p>
        </p:txBody>
      </p:sp>
      <p:pic>
        <p:nvPicPr>
          <p:cNvPr id="9" name="Image 8">
            <a:extLst>
              <a:ext uri="{FF2B5EF4-FFF2-40B4-BE49-F238E27FC236}">
                <a16:creationId xmlns:a16="http://schemas.microsoft.com/office/drawing/2014/main" id="{39967A40-A5B6-CB46-9483-5AF27BA05BDE}"/>
              </a:ext>
            </a:extLst>
          </p:cNvPr>
          <p:cNvPicPr>
            <a:picLocks noChangeAspect="1"/>
          </p:cNvPicPr>
          <p:nvPr/>
        </p:nvPicPr>
        <p:blipFill rotWithShape="1">
          <a:blip r:embed="rId3"/>
          <a:srcRect l="7481" t="6" r="4287" b="14557"/>
          <a:stretch/>
        </p:blipFill>
        <p:spPr>
          <a:xfrm>
            <a:off x="280220" y="2589522"/>
            <a:ext cx="1692000" cy="1584000"/>
          </a:xfrm>
          <a:prstGeom prst="rect">
            <a:avLst/>
          </a:prstGeom>
        </p:spPr>
      </p:pic>
      <p:pic>
        <p:nvPicPr>
          <p:cNvPr id="8" name="Image 7">
            <a:extLst>
              <a:ext uri="{FF2B5EF4-FFF2-40B4-BE49-F238E27FC236}">
                <a16:creationId xmlns:a16="http://schemas.microsoft.com/office/drawing/2014/main" id="{EB1524DE-E26C-FE46-B1A9-78A5C6F4483D}"/>
              </a:ext>
            </a:extLst>
          </p:cNvPr>
          <p:cNvPicPr>
            <a:picLocks noChangeAspect="1"/>
          </p:cNvPicPr>
          <p:nvPr/>
        </p:nvPicPr>
        <p:blipFill>
          <a:blip r:embed="rId4"/>
          <a:stretch>
            <a:fillRect/>
          </a:stretch>
        </p:blipFill>
        <p:spPr>
          <a:xfrm>
            <a:off x="8874298" y="3851845"/>
            <a:ext cx="311558" cy="396528"/>
          </a:xfrm>
          <a:prstGeom prst="rect">
            <a:avLst/>
          </a:prstGeom>
        </p:spPr>
      </p:pic>
      <p:pic>
        <p:nvPicPr>
          <p:cNvPr id="14" name="Image 13">
            <a:extLst>
              <a:ext uri="{FF2B5EF4-FFF2-40B4-BE49-F238E27FC236}">
                <a16:creationId xmlns:a16="http://schemas.microsoft.com/office/drawing/2014/main" id="{BE9C7447-19C5-704F-8EF4-5970B9E2BE7B}"/>
              </a:ext>
            </a:extLst>
          </p:cNvPr>
          <p:cNvPicPr>
            <a:picLocks noChangeAspect="1"/>
          </p:cNvPicPr>
          <p:nvPr/>
        </p:nvPicPr>
        <p:blipFill>
          <a:blip r:embed="rId4"/>
          <a:stretch>
            <a:fillRect/>
          </a:stretch>
        </p:blipFill>
        <p:spPr>
          <a:xfrm>
            <a:off x="7794178" y="4607445"/>
            <a:ext cx="311558" cy="396528"/>
          </a:xfrm>
          <a:prstGeom prst="rect">
            <a:avLst/>
          </a:prstGeom>
        </p:spPr>
      </p:pic>
      <p:sp>
        <p:nvSpPr>
          <p:cNvPr id="17" name="Rectangle 16">
            <a:extLst>
              <a:ext uri="{FF2B5EF4-FFF2-40B4-BE49-F238E27FC236}">
                <a16:creationId xmlns:a16="http://schemas.microsoft.com/office/drawing/2014/main" id="{4F508F2B-6734-AE41-BB6D-AB2DE5D746FF}"/>
              </a:ext>
            </a:extLst>
          </p:cNvPr>
          <p:cNvSpPr/>
          <p:nvPr/>
        </p:nvSpPr>
        <p:spPr>
          <a:xfrm>
            <a:off x="360000" y="396000"/>
            <a:ext cx="2088232"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pic>
        <p:nvPicPr>
          <p:cNvPr id="11" name="Image 10">
            <a:extLst>
              <a:ext uri="{FF2B5EF4-FFF2-40B4-BE49-F238E27FC236}">
                <a16:creationId xmlns:a16="http://schemas.microsoft.com/office/drawing/2014/main" id="{06B5B726-66B7-4448-8D0D-A779431E824A}"/>
              </a:ext>
            </a:extLst>
          </p:cNvPr>
          <p:cNvPicPr>
            <a:picLocks noChangeAspect="1"/>
          </p:cNvPicPr>
          <p:nvPr/>
        </p:nvPicPr>
        <p:blipFill>
          <a:blip r:embed="rId5"/>
          <a:stretch>
            <a:fillRect/>
          </a:stretch>
        </p:blipFill>
        <p:spPr>
          <a:xfrm>
            <a:off x="-630000" y="444094"/>
            <a:ext cx="1041400" cy="114300"/>
          </a:xfrm>
          <a:prstGeom prst="rect">
            <a:avLst/>
          </a:prstGeom>
        </p:spPr>
      </p:pic>
    </p:spTree>
    <p:extLst>
      <p:ext uri="{BB962C8B-B14F-4D97-AF65-F5344CB8AC3E}">
        <p14:creationId xmlns:p14="http://schemas.microsoft.com/office/powerpoint/2010/main" val="2524157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FD2A72B-7ACE-2945-8B72-6D9AD31529BE}"/>
              </a:ext>
            </a:extLst>
          </p:cNvPr>
          <p:cNvSpPr>
            <a:spLocks noGrp="1"/>
          </p:cNvSpPr>
          <p:nvPr>
            <p:ph type="sldNum" sz="quarter" idx="12"/>
          </p:nvPr>
        </p:nvSpPr>
        <p:spPr/>
        <p:txBody>
          <a:bodyPr/>
          <a:lstStyle/>
          <a:p>
            <a:pPr defTabSz="1007943">
              <a:defRPr/>
            </a:pPr>
            <a:fld id="{852AD8FB-B0EC-BD46-B954-055813A8BB05}" type="slidenum">
              <a:rPr lang="fr-FR">
                <a:solidFill>
                  <a:srgbClr val="242340"/>
                </a:solidFill>
                <a:latin typeface="Jost" pitchFamily="2" charset="77"/>
              </a:rPr>
              <a:pPr defTabSz="1007943">
                <a:defRPr/>
              </a:pPr>
              <a:t>4</a:t>
            </a:fld>
            <a:endParaRPr lang="fr-FR" dirty="0">
              <a:solidFill>
                <a:srgbClr val="242340"/>
              </a:solidFill>
              <a:latin typeface="Jost" pitchFamily="2" charset="77"/>
            </a:endParaRPr>
          </a:p>
        </p:txBody>
      </p:sp>
      <p:sp>
        <p:nvSpPr>
          <p:cNvPr id="6" name="Rectangle 5">
            <a:extLst>
              <a:ext uri="{FF2B5EF4-FFF2-40B4-BE49-F238E27FC236}">
                <a16:creationId xmlns:a16="http://schemas.microsoft.com/office/drawing/2014/main" id="{733E8E15-2AB5-7341-9DDA-8826C8E2BE1E}"/>
              </a:ext>
            </a:extLst>
          </p:cNvPr>
          <p:cNvSpPr/>
          <p:nvPr/>
        </p:nvSpPr>
        <p:spPr>
          <a:xfrm>
            <a:off x="233338" y="746765"/>
            <a:ext cx="4192173"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LES CHIFFRES CLÉS</a:t>
            </a:r>
          </a:p>
        </p:txBody>
      </p:sp>
      <p:sp>
        <p:nvSpPr>
          <p:cNvPr id="8" name="Rectangle 7">
            <a:extLst>
              <a:ext uri="{FF2B5EF4-FFF2-40B4-BE49-F238E27FC236}">
                <a16:creationId xmlns:a16="http://schemas.microsoft.com/office/drawing/2014/main" id="{D04737FF-3BDC-DA41-B8A4-A244C34D656D}"/>
              </a:ext>
            </a:extLst>
          </p:cNvPr>
          <p:cNvSpPr/>
          <p:nvPr/>
        </p:nvSpPr>
        <p:spPr>
          <a:xfrm>
            <a:off x="360000" y="396000"/>
            <a:ext cx="2088232"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QUI SOMMES-NOUS ?</a:t>
            </a:r>
          </a:p>
        </p:txBody>
      </p:sp>
      <p:pic>
        <p:nvPicPr>
          <p:cNvPr id="9" name="Image 8">
            <a:extLst>
              <a:ext uri="{FF2B5EF4-FFF2-40B4-BE49-F238E27FC236}">
                <a16:creationId xmlns:a16="http://schemas.microsoft.com/office/drawing/2014/main" id="{6D88531E-7718-2749-AE72-3027CBEAD46E}"/>
              </a:ext>
            </a:extLst>
          </p:cNvPr>
          <p:cNvPicPr>
            <a:picLocks noChangeAspect="1"/>
          </p:cNvPicPr>
          <p:nvPr/>
        </p:nvPicPr>
        <p:blipFill>
          <a:blip r:embed="rId2"/>
          <a:stretch>
            <a:fillRect/>
          </a:stretch>
        </p:blipFill>
        <p:spPr>
          <a:xfrm>
            <a:off x="-630000" y="444094"/>
            <a:ext cx="1041400" cy="114300"/>
          </a:xfrm>
          <a:prstGeom prst="rect">
            <a:avLst/>
          </a:prstGeom>
        </p:spPr>
      </p:pic>
      <p:pic>
        <p:nvPicPr>
          <p:cNvPr id="4" name="Image 3">
            <a:extLst>
              <a:ext uri="{FF2B5EF4-FFF2-40B4-BE49-F238E27FC236}">
                <a16:creationId xmlns:a16="http://schemas.microsoft.com/office/drawing/2014/main" id="{84B1F945-25D6-B14B-8068-84C77BDCE4D2}"/>
              </a:ext>
            </a:extLst>
          </p:cNvPr>
          <p:cNvPicPr>
            <a:picLocks noChangeAspect="1"/>
          </p:cNvPicPr>
          <p:nvPr/>
        </p:nvPicPr>
        <p:blipFill rotWithShape="1">
          <a:blip r:embed="rId3"/>
          <a:srcRect t="25418" b="5109"/>
          <a:stretch/>
        </p:blipFill>
        <p:spPr>
          <a:xfrm>
            <a:off x="286728" y="1907629"/>
            <a:ext cx="9973893" cy="4896544"/>
          </a:xfrm>
          <a:prstGeom prst="rect">
            <a:avLst/>
          </a:prstGeom>
        </p:spPr>
      </p:pic>
    </p:spTree>
    <p:extLst>
      <p:ext uri="{BB962C8B-B14F-4D97-AF65-F5344CB8AC3E}">
        <p14:creationId xmlns:p14="http://schemas.microsoft.com/office/powerpoint/2010/main" val="330366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 coins arrondis 50">
            <a:extLst>
              <a:ext uri="{FF2B5EF4-FFF2-40B4-BE49-F238E27FC236}">
                <a16:creationId xmlns:a16="http://schemas.microsoft.com/office/drawing/2014/main" id="{1FE3D38E-FF43-7046-A046-9E8CB81EFBE1}"/>
              </a:ext>
            </a:extLst>
          </p:cNvPr>
          <p:cNvSpPr/>
          <p:nvPr/>
        </p:nvSpPr>
        <p:spPr>
          <a:xfrm>
            <a:off x="302736" y="1189546"/>
            <a:ext cx="3941434"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54" name="Rectangle : coins arrondis 53">
            <a:extLst>
              <a:ext uri="{FF2B5EF4-FFF2-40B4-BE49-F238E27FC236}">
                <a16:creationId xmlns:a16="http://schemas.microsoft.com/office/drawing/2014/main" id="{D54209AE-BD6E-AA48-A911-6005AD2E849A}"/>
              </a:ext>
            </a:extLst>
          </p:cNvPr>
          <p:cNvSpPr/>
          <p:nvPr/>
        </p:nvSpPr>
        <p:spPr>
          <a:xfrm>
            <a:off x="327288" y="3384718"/>
            <a:ext cx="3941434"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55" name="Rectangle : coins arrondis 54">
            <a:extLst>
              <a:ext uri="{FF2B5EF4-FFF2-40B4-BE49-F238E27FC236}">
                <a16:creationId xmlns:a16="http://schemas.microsoft.com/office/drawing/2014/main" id="{71C6061F-F1C3-0440-8B92-447E6AEBEA6E}"/>
              </a:ext>
            </a:extLst>
          </p:cNvPr>
          <p:cNvSpPr/>
          <p:nvPr/>
        </p:nvSpPr>
        <p:spPr>
          <a:xfrm>
            <a:off x="305346" y="5594050"/>
            <a:ext cx="3941434"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2" name="Espace réservé du numéro de diapositive 1">
            <a:extLst>
              <a:ext uri="{FF2B5EF4-FFF2-40B4-BE49-F238E27FC236}">
                <a16:creationId xmlns:a16="http://schemas.microsoft.com/office/drawing/2014/main" id="{F882A46A-E5F2-1043-977F-77D7546B27DD}"/>
              </a:ext>
            </a:extLst>
          </p:cNvPr>
          <p:cNvSpPr>
            <a:spLocks noGrp="1"/>
          </p:cNvSpPr>
          <p:nvPr>
            <p:ph type="sldNum" sz="quarter" idx="12"/>
          </p:nvPr>
        </p:nvSpPr>
        <p:spPr/>
        <p:txBody>
          <a:bodyPr/>
          <a:lstStyle/>
          <a:p>
            <a:fld id="{762342CF-B6B4-1749-BE13-BD0DDABD5460}" type="slidenum">
              <a:rPr lang="fr-FR" smtClean="0">
                <a:latin typeface="Jost" pitchFamily="2" charset="77"/>
              </a:rPr>
              <a:t>5</a:t>
            </a:fld>
            <a:endParaRPr lang="fr-FR">
              <a:latin typeface="Jost" pitchFamily="2" charset="77"/>
            </a:endParaRPr>
          </a:p>
        </p:txBody>
      </p:sp>
      <p:sp>
        <p:nvSpPr>
          <p:cNvPr id="37" name="ZoneTexte 36">
            <a:extLst>
              <a:ext uri="{FF2B5EF4-FFF2-40B4-BE49-F238E27FC236}">
                <a16:creationId xmlns:a16="http://schemas.microsoft.com/office/drawing/2014/main" id="{5C8A7FAE-8416-5244-A2A9-B5B9D7277175}"/>
              </a:ext>
            </a:extLst>
          </p:cNvPr>
          <p:cNvSpPr txBox="1"/>
          <p:nvPr/>
        </p:nvSpPr>
        <p:spPr>
          <a:xfrm>
            <a:off x="464988" y="1004880"/>
            <a:ext cx="1273391"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CONSEIL</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38" name="ZoneTexte 37">
            <a:extLst>
              <a:ext uri="{FF2B5EF4-FFF2-40B4-BE49-F238E27FC236}">
                <a16:creationId xmlns:a16="http://schemas.microsoft.com/office/drawing/2014/main" id="{336BB5B8-B906-DE4E-8E63-DD1B67B7E0F3}"/>
              </a:ext>
            </a:extLst>
          </p:cNvPr>
          <p:cNvSpPr txBox="1"/>
          <p:nvPr/>
        </p:nvSpPr>
        <p:spPr>
          <a:xfrm>
            <a:off x="502364" y="3208549"/>
            <a:ext cx="3591282"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PRODUCTION DE CONTENUS</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39" name="ZoneTexte 38">
            <a:extLst>
              <a:ext uri="{FF2B5EF4-FFF2-40B4-BE49-F238E27FC236}">
                <a16:creationId xmlns:a16="http://schemas.microsoft.com/office/drawing/2014/main" id="{5E138CF8-01D9-994C-A72F-EBAB8A3481EE}"/>
              </a:ext>
            </a:extLst>
          </p:cNvPr>
          <p:cNvSpPr txBox="1"/>
          <p:nvPr/>
        </p:nvSpPr>
        <p:spPr>
          <a:xfrm>
            <a:off x="480422" y="5409384"/>
            <a:ext cx="1174070"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ÉDITION</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56" name="Rectangle : coins arrondis 55">
            <a:extLst>
              <a:ext uri="{FF2B5EF4-FFF2-40B4-BE49-F238E27FC236}">
                <a16:creationId xmlns:a16="http://schemas.microsoft.com/office/drawing/2014/main" id="{5DBC3151-7039-454E-9BD9-905BBD947FA5}"/>
              </a:ext>
            </a:extLst>
          </p:cNvPr>
          <p:cNvSpPr/>
          <p:nvPr/>
        </p:nvSpPr>
        <p:spPr>
          <a:xfrm>
            <a:off x="5504168" y="1189207"/>
            <a:ext cx="4459276"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57" name="Rectangle : coins arrondis 56">
            <a:extLst>
              <a:ext uri="{FF2B5EF4-FFF2-40B4-BE49-F238E27FC236}">
                <a16:creationId xmlns:a16="http://schemas.microsoft.com/office/drawing/2014/main" id="{191C8EEE-8C79-FE4B-9B3E-0791C865A186}"/>
              </a:ext>
            </a:extLst>
          </p:cNvPr>
          <p:cNvSpPr/>
          <p:nvPr/>
        </p:nvSpPr>
        <p:spPr>
          <a:xfrm>
            <a:off x="5370865" y="3419297"/>
            <a:ext cx="4459276"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sp>
        <p:nvSpPr>
          <p:cNvPr id="58" name="Rectangle : coins arrondis 57">
            <a:extLst>
              <a:ext uri="{FF2B5EF4-FFF2-40B4-BE49-F238E27FC236}">
                <a16:creationId xmlns:a16="http://schemas.microsoft.com/office/drawing/2014/main" id="{D0E40663-0692-0649-9FC6-64B349AAD844}"/>
              </a:ext>
            </a:extLst>
          </p:cNvPr>
          <p:cNvSpPr/>
          <p:nvPr/>
        </p:nvSpPr>
        <p:spPr>
          <a:xfrm>
            <a:off x="5348923" y="5594050"/>
            <a:ext cx="4459276" cy="1540449"/>
          </a:xfrm>
          <a:prstGeom prst="roundRect">
            <a:avLst>
              <a:gd name="adj" fmla="val 8509"/>
            </a:avLst>
          </a:prstGeom>
          <a:noFill/>
          <a:ln>
            <a:solidFill>
              <a:srgbClr val="AB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Jost" pitchFamily="2" charset="77"/>
              <a:ea typeface="Jost" pitchFamily="2" charset="77"/>
            </a:endParaRPr>
          </a:p>
        </p:txBody>
      </p:sp>
      <p:pic>
        <p:nvPicPr>
          <p:cNvPr id="46" name="Image 45">
            <a:extLst>
              <a:ext uri="{FF2B5EF4-FFF2-40B4-BE49-F238E27FC236}">
                <a16:creationId xmlns:a16="http://schemas.microsoft.com/office/drawing/2014/main" id="{2B49094F-62C4-CB4B-A8AD-A6F22969A2C5}"/>
              </a:ext>
            </a:extLst>
          </p:cNvPr>
          <p:cNvPicPr>
            <a:picLocks noChangeAspect="1"/>
          </p:cNvPicPr>
          <p:nvPr/>
        </p:nvPicPr>
        <p:blipFill>
          <a:blip r:embed="rId2"/>
          <a:stretch>
            <a:fillRect/>
          </a:stretch>
        </p:blipFill>
        <p:spPr>
          <a:xfrm>
            <a:off x="2652747" y="1376751"/>
            <a:ext cx="1792253" cy="1194835"/>
          </a:xfrm>
          <a:prstGeom prst="rect">
            <a:avLst/>
          </a:prstGeom>
          <a:ln w="25400">
            <a:noFill/>
          </a:ln>
        </p:spPr>
      </p:pic>
      <p:sp>
        <p:nvSpPr>
          <p:cNvPr id="40" name="ZoneTexte 39">
            <a:extLst>
              <a:ext uri="{FF2B5EF4-FFF2-40B4-BE49-F238E27FC236}">
                <a16:creationId xmlns:a16="http://schemas.microsoft.com/office/drawing/2014/main" id="{216FDA97-4D49-CE44-8986-8B388F591334}"/>
              </a:ext>
            </a:extLst>
          </p:cNvPr>
          <p:cNvSpPr txBox="1"/>
          <p:nvPr/>
        </p:nvSpPr>
        <p:spPr>
          <a:xfrm>
            <a:off x="5617949" y="1012734"/>
            <a:ext cx="1168117"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DESIGN</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44" name="ZoneTexte 43">
            <a:extLst>
              <a:ext uri="{FF2B5EF4-FFF2-40B4-BE49-F238E27FC236}">
                <a16:creationId xmlns:a16="http://schemas.microsoft.com/office/drawing/2014/main" id="{712AF927-86B5-804D-BC76-8C745F077B75}"/>
              </a:ext>
            </a:extLst>
          </p:cNvPr>
          <p:cNvSpPr txBox="1"/>
          <p:nvPr/>
        </p:nvSpPr>
        <p:spPr>
          <a:xfrm>
            <a:off x="5488422" y="3237688"/>
            <a:ext cx="1164780"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DIGITAL</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45" name="ZoneTexte 44">
            <a:extLst>
              <a:ext uri="{FF2B5EF4-FFF2-40B4-BE49-F238E27FC236}">
                <a16:creationId xmlns:a16="http://schemas.microsoft.com/office/drawing/2014/main" id="{43A80C07-71DB-B048-923F-DD8A3684C3B4}"/>
              </a:ext>
            </a:extLst>
          </p:cNvPr>
          <p:cNvSpPr txBox="1"/>
          <p:nvPr/>
        </p:nvSpPr>
        <p:spPr>
          <a:xfrm>
            <a:off x="5550558" y="5399334"/>
            <a:ext cx="1102644" cy="400110"/>
          </a:xfrm>
          <a:prstGeom prst="rect">
            <a:avLst/>
          </a:prstGeom>
          <a:solidFill>
            <a:schemeClr val="bg1"/>
          </a:solidFill>
        </p:spPr>
        <p:txBody>
          <a:bodyPr wrap="square">
            <a:spAutoFit/>
          </a:bodyPr>
          <a:lstStyle/>
          <a:p>
            <a:r>
              <a:rPr lang="fr-FR" sz="2000" dirty="0">
                <a:solidFill>
                  <a:srgbClr val="17324B"/>
                </a:solidFill>
                <a:latin typeface="Jost" pitchFamily="2" charset="77"/>
                <a:ea typeface="Jost" pitchFamily="2" charset="77"/>
                <a:cs typeface="Arial Black" panose="020B0604020202020204" pitchFamily="34" charset="0"/>
              </a:rPr>
              <a:t>VIDÉOS</a:t>
            </a:r>
            <a:endParaRPr lang="fr-FR" sz="2000" dirty="0">
              <a:solidFill>
                <a:srgbClr val="17324B"/>
              </a:solidFill>
              <a:latin typeface="Jost" pitchFamily="2" charset="77"/>
              <a:ea typeface="Jost" pitchFamily="2" charset="77"/>
              <a:cs typeface="Arial" panose="020B0604020202020204" pitchFamily="34" charset="0"/>
            </a:endParaRPr>
          </a:p>
        </p:txBody>
      </p:sp>
      <p:sp>
        <p:nvSpPr>
          <p:cNvPr id="19" name="Rectangle 18">
            <a:extLst>
              <a:ext uri="{FF2B5EF4-FFF2-40B4-BE49-F238E27FC236}">
                <a16:creationId xmlns:a16="http://schemas.microsoft.com/office/drawing/2014/main" id="{2155B544-F6B0-594B-B484-1BB6AEADAB64}"/>
              </a:ext>
            </a:extLst>
          </p:cNvPr>
          <p:cNvSpPr/>
          <p:nvPr/>
        </p:nvSpPr>
        <p:spPr>
          <a:xfrm>
            <a:off x="311854" y="1516118"/>
            <a:ext cx="2729795" cy="984885"/>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Stratégie de communication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globale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Stratégie digitale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Positionnement de marque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Conception de campagne</a:t>
            </a:r>
          </a:p>
        </p:txBody>
      </p:sp>
      <p:sp>
        <p:nvSpPr>
          <p:cNvPr id="29" name="Rectangle 28">
            <a:extLst>
              <a:ext uri="{FF2B5EF4-FFF2-40B4-BE49-F238E27FC236}">
                <a16:creationId xmlns:a16="http://schemas.microsoft.com/office/drawing/2014/main" id="{C28D370D-084B-8040-BC42-896363587C6B}"/>
              </a:ext>
            </a:extLst>
          </p:cNvPr>
          <p:cNvSpPr/>
          <p:nvPr/>
        </p:nvSpPr>
        <p:spPr>
          <a:xfrm>
            <a:off x="327288" y="5825122"/>
            <a:ext cx="4011905" cy="1215717"/>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Conseil en fabrication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Impression offset &amp; numérique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Façonnage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Embellissement</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Logistique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Routage</a:t>
            </a:r>
          </a:p>
        </p:txBody>
      </p:sp>
      <p:sp>
        <p:nvSpPr>
          <p:cNvPr id="31" name="Rectangle 30">
            <a:extLst>
              <a:ext uri="{FF2B5EF4-FFF2-40B4-BE49-F238E27FC236}">
                <a16:creationId xmlns:a16="http://schemas.microsoft.com/office/drawing/2014/main" id="{E2CED288-A1F0-FB42-B2AA-42C16A4E809A}"/>
              </a:ext>
            </a:extLst>
          </p:cNvPr>
          <p:cNvSpPr/>
          <p:nvPr/>
        </p:nvSpPr>
        <p:spPr>
          <a:xfrm>
            <a:off x="5572054" y="5878728"/>
            <a:ext cx="3968647" cy="792525"/>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Black" panose="020B0604020202020204" pitchFamily="34" charset="0"/>
              </a:rPr>
              <a:t>R</a:t>
            </a:r>
            <a:r>
              <a:rPr lang="fr-FR" sz="1200" dirty="0">
                <a:solidFill>
                  <a:srgbClr val="17324B"/>
                </a:solidFill>
                <a:latin typeface="Jost" pitchFamily="2" charset="77"/>
                <a:ea typeface="Jost" pitchFamily="2" charset="77"/>
                <a:cs typeface="Arial" panose="020B0604020202020204" pitchFamily="34" charset="0"/>
              </a:rPr>
              <a:t>éalisation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&amp; production audiovisuelle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Motion design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Vidéos 360°</a:t>
            </a:r>
          </a:p>
        </p:txBody>
      </p:sp>
      <p:sp>
        <p:nvSpPr>
          <p:cNvPr id="41" name="Rectangle 40">
            <a:extLst>
              <a:ext uri="{FF2B5EF4-FFF2-40B4-BE49-F238E27FC236}">
                <a16:creationId xmlns:a16="http://schemas.microsoft.com/office/drawing/2014/main" id="{D2D80525-B37E-2542-893C-C0691DB340C5}"/>
              </a:ext>
            </a:extLst>
          </p:cNvPr>
          <p:cNvSpPr/>
          <p:nvPr/>
        </p:nvSpPr>
        <p:spPr>
          <a:xfrm>
            <a:off x="5513286" y="1463178"/>
            <a:ext cx="4026719" cy="1015663"/>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Direction artistique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Création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Identité visuelle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Logotype - Charte graphique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Infographie</a:t>
            </a:r>
          </a:p>
        </p:txBody>
      </p:sp>
      <p:sp>
        <p:nvSpPr>
          <p:cNvPr id="42" name="ZoneTexte 41">
            <a:extLst>
              <a:ext uri="{FF2B5EF4-FFF2-40B4-BE49-F238E27FC236}">
                <a16:creationId xmlns:a16="http://schemas.microsoft.com/office/drawing/2014/main" id="{640D5BED-F358-714D-886C-9F547989CE77}"/>
              </a:ext>
            </a:extLst>
          </p:cNvPr>
          <p:cNvSpPr txBox="1"/>
          <p:nvPr/>
        </p:nvSpPr>
        <p:spPr>
          <a:xfrm>
            <a:off x="349230" y="3739443"/>
            <a:ext cx="3744416" cy="1015663"/>
          </a:xfrm>
          <a:prstGeom prst="rect">
            <a:avLst/>
          </a:prstGeom>
          <a:noFill/>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Conception-rédaction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Traduction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Photographie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Illustration</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Infographie modélisation 3D</a:t>
            </a:r>
          </a:p>
        </p:txBody>
      </p:sp>
      <p:sp>
        <p:nvSpPr>
          <p:cNvPr id="43" name="Rectangle 42">
            <a:extLst>
              <a:ext uri="{FF2B5EF4-FFF2-40B4-BE49-F238E27FC236}">
                <a16:creationId xmlns:a16="http://schemas.microsoft.com/office/drawing/2014/main" id="{C2CDE91E-9BF2-0D4C-8B17-7F32338B8BA2}"/>
              </a:ext>
            </a:extLst>
          </p:cNvPr>
          <p:cNvSpPr/>
          <p:nvPr/>
        </p:nvSpPr>
        <p:spPr>
          <a:xfrm>
            <a:off x="5488422" y="3635821"/>
            <a:ext cx="4011905" cy="1215717"/>
          </a:xfrm>
          <a:prstGeom prst="rect">
            <a:avLst/>
          </a:prstGeom>
        </p:spPr>
        <p:txBody>
          <a:bodyPr wrap="square">
            <a:spAutoFit/>
          </a:bodyPr>
          <a:lstStyle/>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Web to </a:t>
            </a:r>
            <a:r>
              <a:rPr lang="fr-FR" sz="1200" dirty="0" err="1">
                <a:solidFill>
                  <a:srgbClr val="17324B"/>
                </a:solidFill>
                <a:latin typeface="Jost" pitchFamily="2" charset="77"/>
                <a:ea typeface="Jost" pitchFamily="2" charset="77"/>
                <a:cs typeface="Arial" panose="020B0604020202020204" pitchFamily="34" charset="0"/>
              </a:rPr>
              <a:t>print</a:t>
            </a:r>
            <a:endParaRPr lang="fr-FR" sz="1200" dirty="0">
              <a:solidFill>
                <a:srgbClr val="17324B"/>
              </a:solidFill>
              <a:latin typeface="Jost" pitchFamily="2" charset="77"/>
              <a:ea typeface="Jost" pitchFamily="2" charset="77"/>
              <a:cs typeface="Arial" panose="020B0604020202020204" pitchFamily="34" charset="0"/>
            </a:endParaRP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Papier connecté</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Emailing - newsletters </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Site internet</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Plateforme dédiée</a:t>
            </a:r>
          </a:p>
          <a:p>
            <a:pPr marL="171450" indent="-171450">
              <a:lnSpc>
                <a:spcPts val="1200"/>
              </a:lnSpc>
              <a:spcAft>
                <a:spcPts val="300"/>
              </a:spcAft>
              <a:buClr>
                <a:srgbClr val="ABCC3A"/>
              </a:buClr>
              <a:buSzPct val="121000"/>
              <a:buFont typeface="Arial" panose="020B0604020202020204" pitchFamily="34" charset="0"/>
              <a:buChar char="•"/>
            </a:pPr>
            <a:r>
              <a:rPr lang="fr-FR" sz="1200" dirty="0">
                <a:solidFill>
                  <a:srgbClr val="17324B"/>
                </a:solidFill>
                <a:latin typeface="Jost" pitchFamily="2" charset="77"/>
                <a:ea typeface="Jost" pitchFamily="2" charset="77"/>
                <a:cs typeface="Arial" panose="020B0604020202020204" pitchFamily="34" charset="0"/>
              </a:rPr>
              <a:t>Gestion </a:t>
            </a:r>
            <a:r>
              <a:rPr lang="fr-FR" sz="1200" dirty="0" err="1">
                <a:solidFill>
                  <a:srgbClr val="17324B"/>
                </a:solidFill>
                <a:latin typeface="Jost" pitchFamily="2" charset="77"/>
                <a:ea typeface="Jost" pitchFamily="2" charset="77"/>
                <a:cs typeface="Arial" panose="020B0604020202020204" pitchFamily="34" charset="0"/>
              </a:rPr>
              <a:t>event</a:t>
            </a:r>
            <a:endParaRPr lang="fr-FR" sz="1200" dirty="0">
              <a:solidFill>
                <a:srgbClr val="17324B"/>
              </a:solidFill>
              <a:latin typeface="Jost" pitchFamily="2" charset="77"/>
              <a:ea typeface="Jost" pitchFamily="2" charset="77"/>
              <a:cs typeface="Arial" panose="020B0604020202020204" pitchFamily="34" charset="0"/>
            </a:endParaRPr>
          </a:p>
        </p:txBody>
      </p:sp>
      <p:pic>
        <p:nvPicPr>
          <p:cNvPr id="52" name="Image 51">
            <a:extLst>
              <a:ext uri="{FF2B5EF4-FFF2-40B4-BE49-F238E27FC236}">
                <a16:creationId xmlns:a16="http://schemas.microsoft.com/office/drawing/2014/main" id="{C5DDCCA3-EF47-2140-8F33-F3B6D303225E}"/>
              </a:ext>
            </a:extLst>
          </p:cNvPr>
          <p:cNvPicPr>
            <a:picLocks noChangeAspect="1"/>
          </p:cNvPicPr>
          <p:nvPr/>
        </p:nvPicPr>
        <p:blipFill>
          <a:blip r:embed="rId3"/>
          <a:stretch>
            <a:fillRect/>
          </a:stretch>
        </p:blipFill>
        <p:spPr>
          <a:xfrm>
            <a:off x="2777758" y="3593114"/>
            <a:ext cx="1792252" cy="1194835"/>
          </a:xfrm>
          <a:prstGeom prst="rect">
            <a:avLst/>
          </a:prstGeom>
          <a:ln w="25400">
            <a:noFill/>
          </a:ln>
        </p:spPr>
      </p:pic>
      <p:pic>
        <p:nvPicPr>
          <p:cNvPr id="60" name="Image 59">
            <a:extLst>
              <a:ext uri="{FF2B5EF4-FFF2-40B4-BE49-F238E27FC236}">
                <a16:creationId xmlns:a16="http://schemas.microsoft.com/office/drawing/2014/main" id="{1D8C70AF-FB21-0A44-AFA4-4E4DD4A7EFA5}"/>
              </a:ext>
            </a:extLst>
          </p:cNvPr>
          <p:cNvPicPr>
            <a:picLocks noChangeAspect="1"/>
          </p:cNvPicPr>
          <p:nvPr/>
        </p:nvPicPr>
        <p:blipFill>
          <a:blip r:embed="rId4"/>
          <a:stretch>
            <a:fillRect/>
          </a:stretch>
        </p:blipFill>
        <p:spPr>
          <a:xfrm>
            <a:off x="2777757" y="5779418"/>
            <a:ext cx="1792252" cy="1194835"/>
          </a:xfrm>
          <a:prstGeom prst="rect">
            <a:avLst/>
          </a:prstGeom>
          <a:ln w="25400">
            <a:noFill/>
          </a:ln>
        </p:spPr>
      </p:pic>
      <p:pic>
        <p:nvPicPr>
          <p:cNvPr id="67" name="Image 66">
            <a:extLst>
              <a:ext uri="{FF2B5EF4-FFF2-40B4-BE49-F238E27FC236}">
                <a16:creationId xmlns:a16="http://schemas.microsoft.com/office/drawing/2014/main" id="{804D57AA-84D1-B346-BE3F-2F645087CFB3}"/>
              </a:ext>
            </a:extLst>
          </p:cNvPr>
          <p:cNvPicPr>
            <a:picLocks noChangeAspect="1"/>
          </p:cNvPicPr>
          <p:nvPr/>
        </p:nvPicPr>
        <p:blipFill>
          <a:blip r:embed="rId5"/>
          <a:stretch>
            <a:fillRect/>
          </a:stretch>
        </p:blipFill>
        <p:spPr>
          <a:xfrm>
            <a:off x="8376214" y="1376751"/>
            <a:ext cx="1792252" cy="1194835"/>
          </a:xfrm>
          <a:prstGeom prst="rect">
            <a:avLst/>
          </a:prstGeom>
          <a:ln w="25400">
            <a:noFill/>
          </a:ln>
        </p:spPr>
      </p:pic>
      <p:pic>
        <p:nvPicPr>
          <p:cNvPr id="68" name="Image 67">
            <a:extLst>
              <a:ext uri="{FF2B5EF4-FFF2-40B4-BE49-F238E27FC236}">
                <a16:creationId xmlns:a16="http://schemas.microsoft.com/office/drawing/2014/main" id="{91702F38-81E9-5749-8CBE-AC41C275D67B}"/>
              </a:ext>
            </a:extLst>
          </p:cNvPr>
          <p:cNvPicPr>
            <a:picLocks noChangeAspect="1"/>
          </p:cNvPicPr>
          <p:nvPr/>
        </p:nvPicPr>
        <p:blipFill>
          <a:blip r:embed="rId6"/>
          <a:stretch>
            <a:fillRect/>
          </a:stretch>
        </p:blipFill>
        <p:spPr>
          <a:xfrm>
            <a:off x="8376214" y="5762484"/>
            <a:ext cx="1792252" cy="1194834"/>
          </a:xfrm>
          <a:prstGeom prst="rect">
            <a:avLst/>
          </a:prstGeom>
          <a:ln w="25400">
            <a:noFill/>
          </a:ln>
        </p:spPr>
      </p:pic>
      <p:pic>
        <p:nvPicPr>
          <p:cNvPr id="69" name="Image 68">
            <a:extLst>
              <a:ext uri="{FF2B5EF4-FFF2-40B4-BE49-F238E27FC236}">
                <a16:creationId xmlns:a16="http://schemas.microsoft.com/office/drawing/2014/main" id="{E7CF2DC4-BFA0-6B42-AC0B-EF881B86E6DA}"/>
              </a:ext>
            </a:extLst>
          </p:cNvPr>
          <p:cNvPicPr>
            <a:picLocks noChangeAspect="1"/>
          </p:cNvPicPr>
          <p:nvPr/>
        </p:nvPicPr>
        <p:blipFill>
          <a:blip r:embed="rId7"/>
          <a:stretch>
            <a:fillRect/>
          </a:stretch>
        </p:blipFill>
        <p:spPr>
          <a:xfrm>
            <a:off x="8223814" y="3586551"/>
            <a:ext cx="1792252" cy="1194835"/>
          </a:xfrm>
          <a:prstGeom prst="rect">
            <a:avLst/>
          </a:prstGeom>
          <a:ln w="25400">
            <a:noFill/>
          </a:ln>
        </p:spPr>
      </p:pic>
      <p:sp>
        <p:nvSpPr>
          <p:cNvPr id="71" name="Rectangle 70">
            <a:extLst>
              <a:ext uri="{FF2B5EF4-FFF2-40B4-BE49-F238E27FC236}">
                <a16:creationId xmlns:a16="http://schemas.microsoft.com/office/drawing/2014/main" id="{FCA91859-53DF-F44A-8703-24E60D9DD14A}"/>
              </a:ext>
            </a:extLst>
          </p:cNvPr>
          <p:cNvSpPr/>
          <p:nvPr/>
        </p:nvSpPr>
        <p:spPr>
          <a:xfrm>
            <a:off x="360000" y="396000"/>
            <a:ext cx="2681649"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NOS DOMAINES D’EXPERTISES</a:t>
            </a:r>
          </a:p>
        </p:txBody>
      </p:sp>
      <p:pic>
        <p:nvPicPr>
          <p:cNvPr id="72" name="Image 71">
            <a:extLst>
              <a:ext uri="{FF2B5EF4-FFF2-40B4-BE49-F238E27FC236}">
                <a16:creationId xmlns:a16="http://schemas.microsoft.com/office/drawing/2014/main" id="{D94E5D56-AFB4-6241-BD8C-7161F714166C}"/>
              </a:ext>
            </a:extLst>
          </p:cNvPr>
          <p:cNvPicPr>
            <a:picLocks noChangeAspect="1"/>
          </p:cNvPicPr>
          <p:nvPr/>
        </p:nvPicPr>
        <p:blipFill>
          <a:blip r:embed="rId8"/>
          <a:stretch>
            <a:fillRect/>
          </a:stretch>
        </p:blipFill>
        <p:spPr>
          <a:xfrm>
            <a:off x="-630000" y="444094"/>
            <a:ext cx="1041400" cy="114300"/>
          </a:xfrm>
          <a:prstGeom prst="rect">
            <a:avLst/>
          </a:prstGeom>
        </p:spPr>
      </p:pic>
    </p:spTree>
    <p:extLst>
      <p:ext uri="{BB962C8B-B14F-4D97-AF65-F5344CB8AC3E}">
        <p14:creationId xmlns:p14="http://schemas.microsoft.com/office/powerpoint/2010/main" val="1304364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6936893-4BEC-AC42-AB98-1694D77FBDCB}"/>
              </a:ext>
            </a:extLst>
          </p:cNvPr>
          <p:cNvPicPr>
            <a:picLocks noChangeAspect="1"/>
          </p:cNvPicPr>
          <p:nvPr/>
        </p:nvPicPr>
        <p:blipFill rotWithShape="1">
          <a:blip r:embed="rId2"/>
          <a:srcRect l="13795" t="17636" b="23255"/>
          <a:stretch/>
        </p:blipFill>
        <p:spPr>
          <a:xfrm>
            <a:off x="0" y="0"/>
            <a:ext cx="10691812" cy="6156102"/>
          </a:xfrm>
          <a:prstGeom prst="rect">
            <a:avLst/>
          </a:prstGeom>
        </p:spPr>
      </p:pic>
      <p:pic>
        <p:nvPicPr>
          <p:cNvPr id="8" name="Image 7">
            <a:extLst>
              <a:ext uri="{FF2B5EF4-FFF2-40B4-BE49-F238E27FC236}">
                <a16:creationId xmlns:a16="http://schemas.microsoft.com/office/drawing/2014/main" id="{B0D21C49-A9A1-E148-B2AD-13FB27F81B68}"/>
              </a:ext>
            </a:extLst>
          </p:cNvPr>
          <p:cNvPicPr>
            <a:picLocks noChangeAspect="1"/>
          </p:cNvPicPr>
          <p:nvPr/>
        </p:nvPicPr>
        <p:blipFill>
          <a:blip r:embed="rId3"/>
          <a:stretch>
            <a:fillRect/>
          </a:stretch>
        </p:blipFill>
        <p:spPr>
          <a:xfrm>
            <a:off x="0" y="0"/>
            <a:ext cx="10691999" cy="5403210"/>
          </a:xfrm>
          <a:prstGeom prst="rect">
            <a:avLst/>
          </a:prstGeom>
        </p:spPr>
      </p:pic>
      <p:pic>
        <p:nvPicPr>
          <p:cNvPr id="13" name="Image 12">
            <a:extLst>
              <a:ext uri="{FF2B5EF4-FFF2-40B4-BE49-F238E27FC236}">
                <a16:creationId xmlns:a16="http://schemas.microsoft.com/office/drawing/2014/main" id="{11F91CB0-8863-8745-8C7A-656E180B58E7}"/>
              </a:ext>
            </a:extLst>
          </p:cNvPr>
          <p:cNvPicPr>
            <a:picLocks noChangeAspect="1"/>
          </p:cNvPicPr>
          <p:nvPr/>
        </p:nvPicPr>
        <p:blipFill>
          <a:blip r:embed="rId4"/>
          <a:stretch>
            <a:fillRect/>
          </a:stretch>
        </p:blipFill>
        <p:spPr>
          <a:xfrm>
            <a:off x="350421" y="6738566"/>
            <a:ext cx="3006188" cy="635110"/>
          </a:xfrm>
          <a:prstGeom prst="rect">
            <a:avLst/>
          </a:prstGeom>
        </p:spPr>
      </p:pic>
      <p:sp>
        <p:nvSpPr>
          <p:cNvPr id="9" name="Rectangle 8">
            <a:extLst>
              <a:ext uri="{FF2B5EF4-FFF2-40B4-BE49-F238E27FC236}">
                <a16:creationId xmlns:a16="http://schemas.microsoft.com/office/drawing/2014/main" id="{0FD353DB-1A08-2A4B-BDE3-8E76DCB4C30D}"/>
              </a:ext>
            </a:extLst>
          </p:cNvPr>
          <p:cNvSpPr/>
          <p:nvPr/>
        </p:nvSpPr>
        <p:spPr>
          <a:xfrm>
            <a:off x="5993978" y="1331565"/>
            <a:ext cx="4032448" cy="50405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07943">
              <a:defRPr/>
            </a:pPr>
            <a:r>
              <a:rPr lang="fr-FR" sz="2200" b="1" dirty="0">
                <a:solidFill>
                  <a:schemeClr val="bg1"/>
                </a:solidFill>
                <a:latin typeface="Jost*" pitchFamily="2" charset="77"/>
                <a:ea typeface="Jost*" pitchFamily="2" charset="77"/>
                <a:cs typeface="Arial" panose="020B0604020202020204" pitchFamily="34" charset="0"/>
              </a:rPr>
              <a:t>LES MOYENS HUMAINS</a:t>
            </a:r>
          </a:p>
        </p:txBody>
      </p:sp>
    </p:spTree>
    <p:extLst>
      <p:ext uri="{BB962C8B-B14F-4D97-AF65-F5344CB8AC3E}">
        <p14:creationId xmlns:p14="http://schemas.microsoft.com/office/powerpoint/2010/main" val="3233507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578CB9C-064A-3F47-9A8E-3D6D9EF6BD0B}"/>
              </a:ext>
            </a:extLst>
          </p:cNvPr>
          <p:cNvPicPr>
            <a:picLocks noChangeAspect="1"/>
          </p:cNvPicPr>
          <p:nvPr/>
        </p:nvPicPr>
        <p:blipFill rotWithShape="1">
          <a:blip r:embed="rId2">
            <a:alphaModFix/>
          </a:blip>
          <a:srcRect l="-7" t="-6" r="-7" b="-6"/>
          <a:stretch/>
        </p:blipFill>
        <p:spPr>
          <a:xfrm>
            <a:off x="0" y="0"/>
            <a:ext cx="7236000" cy="7113600"/>
          </a:xfrm>
          <a:prstGeom prst="rect">
            <a:avLst/>
          </a:prstGeom>
        </p:spPr>
      </p:pic>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latin typeface="Jost" pitchFamily="2" charset="77"/>
              </a:rPr>
              <a:pPr/>
              <a:t>7</a:t>
            </a:fld>
            <a:endParaRPr lang="fr-FR" dirty="0">
              <a:latin typeface="Jost" pitchFamily="2" charset="77"/>
            </a:endParaRPr>
          </a:p>
        </p:txBody>
      </p:sp>
      <p:sp>
        <p:nvSpPr>
          <p:cNvPr id="18" name="Rectangle 17">
            <a:extLst>
              <a:ext uri="{FF2B5EF4-FFF2-40B4-BE49-F238E27FC236}">
                <a16:creationId xmlns:a16="http://schemas.microsoft.com/office/drawing/2014/main" id="{6FF2BF22-0399-594F-B11B-83A9AD88B104}"/>
              </a:ext>
            </a:extLst>
          </p:cNvPr>
          <p:cNvSpPr/>
          <p:nvPr/>
        </p:nvSpPr>
        <p:spPr>
          <a:xfrm>
            <a:off x="227939" y="2173009"/>
            <a:ext cx="5698613" cy="3046988"/>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Avec son expérience de plus de 25 ans dans le domaine des industries graphiques, Isabelle est </a:t>
            </a:r>
            <a:r>
              <a:rPr lang="fr-FR" sz="1200" b="1" dirty="0">
                <a:solidFill>
                  <a:srgbClr val="17324B"/>
                </a:solidFill>
                <a:latin typeface="Jost" pitchFamily="2" charset="77"/>
                <a:ea typeface="Jost" pitchFamily="2" charset="77"/>
                <a:cs typeface="Arial" panose="020B0604020202020204" pitchFamily="34" charset="0"/>
              </a:rPr>
              <a:t>une spécialiste des collectivités locales et territoriales </a:t>
            </a:r>
            <a:r>
              <a:rPr lang="fr-FR" sz="1200" dirty="0">
                <a:solidFill>
                  <a:srgbClr val="17324B"/>
                </a:solidFill>
                <a:latin typeface="Jost" pitchFamily="2" charset="77"/>
                <a:ea typeface="Jost" pitchFamily="2" charset="77"/>
                <a:cs typeface="Arial" panose="020B0604020202020204" pitchFamily="34" charset="0"/>
              </a:rPr>
              <a:t>et vous accompagne dans tous vos projets.</a:t>
            </a:r>
          </a:p>
          <a:p>
            <a:r>
              <a:rPr lang="fr-FR" sz="1200" dirty="0">
                <a:solidFill>
                  <a:srgbClr val="17324B"/>
                </a:solidFill>
                <a:latin typeface="Jost" pitchFamily="2" charset="77"/>
                <a:ea typeface="Jost" pitchFamily="2" charset="77"/>
                <a:cs typeface="Arial" panose="020B0604020202020204" pitchFamily="34" charset="0"/>
              </a:rPr>
              <a:t>Elle se déplace pour vous écouter, comprendre, </a:t>
            </a:r>
            <a:r>
              <a:rPr lang="fr-FR" sz="1200" b="1" dirty="0">
                <a:solidFill>
                  <a:srgbClr val="17324B"/>
                </a:solidFill>
                <a:latin typeface="Jost" pitchFamily="2" charset="77"/>
                <a:ea typeface="Jost" pitchFamily="2" charset="77"/>
                <a:cs typeface="Arial" panose="020B0604020202020204" pitchFamily="34" charset="0"/>
              </a:rPr>
              <a:t>transformer vos enjeux </a:t>
            </a:r>
            <a:br>
              <a:rPr lang="fr-FR" sz="1200" b="1" dirty="0">
                <a:solidFill>
                  <a:srgbClr val="17324B"/>
                </a:solidFill>
                <a:latin typeface="Jost" pitchFamily="2" charset="77"/>
                <a:ea typeface="Jost" pitchFamily="2" charset="77"/>
                <a:cs typeface="Arial" panose="020B0604020202020204" pitchFamily="34" charset="0"/>
              </a:rPr>
            </a:br>
            <a:r>
              <a:rPr lang="fr-FR" sz="1200" b="1" dirty="0">
                <a:solidFill>
                  <a:srgbClr val="17324B"/>
                </a:solidFill>
                <a:latin typeface="Jost" pitchFamily="2" charset="77"/>
                <a:ea typeface="Jost" pitchFamily="2" charset="77"/>
                <a:cs typeface="Arial" panose="020B0604020202020204" pitchFamily="34" charset="0"/>
              </a:rPr>
              <a:t>en communication </a:t>
            </a:r>
            <a:r>
              <a:rPr lang="fr-FR" sz="1200" b="1" dirty="0" err="1">
                <a:solidFill>
                  <a:srgbClr val="17324B"/>
                </a:solidFill>
                <a:latin typeface="Jost" pitchFamily="2" charset="77"/>
                <a:ea typeface="Jost" pitchFamily="2" charset="77"/>
                <a:cs typeface="Arial" panose="020B0604020202020204" pitchFamily="34" charset="0"/>
              </a:rPr>
              <a:t>impactante</a:t>
            </a:r>
            <a:r>
              <a:rPr lang="fr-FR" sz="1200" b="1" dirty="0">
                <a:solidFill>
                  <a:srgbClr val="17324B"/>
                </a:solidFill>
                <a:latin typeface="Jost" pitchFamily="2" charset="77"/>
                <a:ea typeface="Jost" pitchFamily="2" charset="77"/>
                <a:cs typeface="Arial" panose="020B0604020202020204" pitchFamily="34" charset="0"/>
              </a:rPr>
              <a:t>.</a:t>
            </a:r>
          </a:p>
          <a:p>
            <a:endParaRPr lang="fr-FR" sz="1200" dirty="0">
              <a:solidFill>
                <a:srgbClr val="242340"/>
              </a:solidFill>
              <a:latin typeface="Jost" pitchFamily="2" charset="77"/>
              <a:ea typeface="Jost" pitchFamily="2" charset="77"/>
              <a:cs typeface="Arial" panose="020B0604020202020204" pitchFamily="34" charset="0"/>
            </a:endParaRPr>
          </a:p>
          <a:p>
            <a:r>
              <a:rPr lang="fr-FR" sz="1200" dirty="0">
                <a:solidFill>
                  <a:schemeClr val="bg1"/>
                </a:solidFill>
                <a:latin typeface="Jost" pitchFamily="2" charset="77"/>
                <a:ea typeface="Jost" pitchFamily="2" charset="77"/>
                <a:cs typeface="Arial" panose="020B0604020202020204" pitchFamily="34" charset="0"/>
              </a:rPr>
              <a:t>En cas de changement de format et/ou de maquette de votre journal </a:t>
            </a:r>
            <a:br>
              <a:rPr lang="fr-FR" sz="1200" dirty="0">
                <a:solidFill>
                  <a:schemeClr val="bg1"/>
                </a:solidFill>
                <a:latin typeface="Jost" pitchFamily="2" charset="77"/>
                <a:ea typeface="Jost" pitchFamily="2" charset="77"/>
                <a:cs typeface="Arial" panose="020B0604020202020204" pitchFamily="34" charset="0"/>
              </a:rPr>
            </a:br>
            <a:r>
              <a:rPr lang="fr-FR" sz="1200" dirty="0">
                <a:solidFill>
                  <a:schemeClr val="bg1"/>
                </a:solidFill>
                <a:latin typeface="Jost" pitchFamily="2" charset="77"/>
                <a:ea typeface="Jost" pitchFamily="2" charset="77"/>
                <a:cs typeface="Arial" panose="020B0604020202020204" pitchFamily="34" charset="0"/>
              </a:rPr>
              <a:t>municipal, Isabelle vous guidera sur le papier et la finition, </a:t>
            </a:r>
            <a:br>
              <a:rPr lang="fr-FR" sz="1200" dirty="0">
                <a:solidFill>
                  <a:schemeClr val="bg1"/>
                </a:solidFill>
                <a:latin typeface="Jost" pitchFamily="2" charset="77"/>
                <a:ea typeface="Jost" pitchFamily="2" charset="77"/>
                <a:cs typeface="Arial" panose="020B0604020202020204" pitchFamily="34" charset="0"/>
              </a:rPr>
            </a:br>
            <a:r>
              <a:rPr lang="fr-FR" sz="1200" dirty="0">
                <a:solidFill>
                  <a:schemeClr val="bg1"/>
                </a:solidFill>
                <a:latin typeface="Jost" pitchFamily="2" charset="77"/>
                <a:ea typeface="Jost" pitchFamily="2" charset="77"/>
                <a:cs typeface="Arial" panose="020B0604020202020204" pitchFamily="34" charset="0"/>
              </a:rPr>
              <a:t>l’optimisation de la production pour donner de la valeur </a:t>
            </a:r>
            <a:br>
              <a:rPr lang="fr-FR" sz="1200" dirty="0">
                <a:solidFill>
                  <a:schemeClr val="bg1"/>
                </a:solidFill>
                <a:latin typeface="Jost" pitchFamily="2" charset="77"/>
                <a:ea typeface="Jost" pitchFamily="2" charset="77"/>
                <a:cs typeface="Arial" panose="020B0604020202020204" pitchFamily="34" charset="0"/>
              </a:rPr>
            </a:br>
            <a:r>
              <a:rPr lang="fr-FR" sz="1200" dirty="0">
                <a:solidFill>
                  <a:schemeClr val="bg1"/>
                </a:solidFill>
                <a:latin typeface="Jost" pitchFamily="2" charset="77"/>
                <a:ea typeface="Jost" pitchFamily="2" charset="77"/>
                <a:cs typeface="Arial" panose="020B0604020202020204" pitchFamily="34" charset="0"/>
              </a:rPr>
              <a:t>ajoutée à votre communication tout en respectant vos contraintes.</a:t>
            </a:r>
          </a:p>
          <a:p>
            <a:endParaRPr lang="fr-FR" sz="1200" dirty="0">
              <a:solidFill>
                <a:srgbClr val="242340"/>
              </a:solidFill>
              <a:latin typeface="Jost" pitchFamily="2" charset="77"/>
              <a:ea typeface="Jost" pitchFamily="2" charset="77"/>
              <a:cs typeface="Arial" panose="020B0604020202020204" pitchFamily="34" charset="0"/>
            </a:endParaRPr>
          </a:p>
          <a:p>
            <a:r>
              <a:rPr lang="fr-FR" sz="1200" dirty="0">
                <a:solidFill>
                  <a:srgbClr val="17324B"/>
                </a:solidFill>
                <a:latin typeface="Jost" pitchFamily="2" charset="77"/>
                <a:ea typeface="Jost" pitchFamily="2" charset="77"/>
                <a:cs typeface="Arial" panose="020B0604020202020204" pitchFamily="34" charset="0"/>
              </a:rPr>
              <a:t>Rigoureuse et impliquée, vous apprécierez ses capacités d’écoute, </a:t>
            </a:r>
          </a:p>
          <a:p>
            <a:r>
              <a:rPr lang="fr-FR" sz="1200" dirty="0">
                <a:solidFill>
                  <a:srgbClr val="17324B"/>
                </a:solidFill>
                <a:latin typeface="Jost" pitchFamily="2" charset="77"/>
                <a:ea typeface="Jost" pitchFamily="2" charset="77"/>
                <a:cs typeface="Arial" panose="020B0604020202020204" pitchFamily="34" charset="0"/>
              </a:rPr>
              <a:t>son expérience pour vous faire bénéficier des meilleurs conseils.</a:t>
            </a:r>
          </a:p>
          <a:p>
            <a:r>
              <a:rPr lang="fr-FR" sz="1200" dirty="0">
                <a:solidFill>
                  <a:srgbClr val="17324B"/>
                </a:solidFill>
                <a:latin typeface="Jost" pitchFamily="2" charset="77"/>
                <a:ea typeface="Jost" pitchFamily="2" charset="77"/>
                <a:cs typeface="Arial" panose="020B0604020202020204" pitchFamily="34" charset="0"/>
              </a:rPr>
              <a:t>Son objectif permanent : vous apporter de la réactivité,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de la fiabilité et de la satisfaction dans la mise en œuvre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de vos projets.</a:t>
            </a:r>
          </a:p>
        </p:txBody>
      </p:sp>
      <p:sp>
        <p:nvSpPr>
          <p:cNvPr id="20" name="ZoneTexte 19">
            <a:extLst>
              <a:ext uri="{FF2B5EF4-FFF2-40B4-BE49-F238E27FC236}">
                <a16:creationId xmlns:a16="http://schemas.microsoft.com/office/drawing/2014/main" id="{4CE11A98-D70A-C64A-ACA9-F5B9D7600EF6}"/>
              </a:ext>
            </a:extLst>
          </p:cNvPr>
          <p:cNvSpPr txBox="1"/>
          <p:nvPr/>
        </p:nvSpPr>
        <p:spPr>
          <a:xfrm>
            <a:off x="350413" y="1477513"/>
            <a:ext cx="1523029" cy="286100"/>
          </a:xfrm>
          <a:prstGeom prst="rect">
            <a:avLst/>
          </a:prstGeom>
          <a:solidFill>
            <a:srgbClr val="17324B"/>
          </a:solidFill>
        </p:spPr>
        <p:txBody>
          <a:bodyPr wrap="square" bIns="36000" rtlCol="0" anchor="ctr" anchorCtr="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ISABELLE CHATTÉ</a:t>
            </a:r>
            <a:endParaRPr lang="fr-FR" sz="1323" dirty="0">
              <a:solidFill>
                <a:schemeClr val="bg1"/>
              </a:solidFill>
              <a:latin typeface="Jost" pitchFamily="2" charset="77"/>
              <a:ea typeface="Jost" pitchFamily="2" charset="77"/>
            </a:endParaRPr>
          </a:p>
        </p:txBody>
      </p:sp>
      <p:sp>
        <p:nvSpPr>
          <p:cNvPr id="21" name="Rectangle 20">
            <a:extLst>
              <a:ext uri="{FF2B5EF4-FFF2-40B4-BE49-F238E27FC236}">
                <a16:creationId xmlns:a16="http://schemas.microsoft.com/office/drawing/2014/main" id="{F7973A99-2197-F44F-AA07-3985AC4FC574}"/>
              </a:ext>
            </a:extLst>
          </p:cNvPr>
          <p:cNvSpPr/>
          <p:nvPr/>
        </p:nvSpPr>
        <p:spPr>
          <a:xfrm>
            <a:off x="227939" y="1891101"/>
            <a:ext cx="6460788" cy="307777"/>
          </a:xfrm>
          <a:prstGeom prst="rect">
            <a:avLst/>
          </a:prstGeom>
        </p:spPr>
        <p:txBody>
          <a:bodyPr wrap="square">
            <a:spAutoFit/>
          </a:bodyPr>
          <a:lstStyle/>
          <a:p>
            <a:r>
              <a:rPr lang="fr-FR" sz="1400" dirty="0">
                <a:solidFill>
                  <a:schemeClr val="bg1"/>
                </a:solidFill>
                <a:latin typeface="Jost" pitchFamily="2" charset="77"/>
                <a:ea typeface="Jost" pitchFamily="2" charset="77"/>
                <a:cs typeface="Arial" panose="020B0604020202020204" pitchFamily="34" charset="0"/>
              </a:rPr>
              <a:t>VOTRE INTERLOCUTRICE COMMERCIALE PRIVILÉGIÉE</a:t>
            </a:r>
          </a:p>
        </p:txBody>
      </p:sp>
      <p:sp>
        <p:nvSpPr>
          <p:cNvPr id="31" name="Rectangle 30">
            <a:extLst>
              <a:ext uri="{FF2B5EF4-FFF2-40B4-BE49-F238E27FC236}">
                <a16:creationId xmlns:a16="http://schemas.microsoft.com/office/drawing/2014/main" id="{8B406B8A-2669-834C-8ECC-0D6A0880A97B}"/>
              </a:ext>
            </a:extLst>
          </p:cNvPr>
          <p:cNvSpPr/>
          <p:nvPr/>
        </p:nvSpPr>
        <p:spPr>
          <a:xfrm>
            <a:off x="5860857" y="2453798"/>
            <a:ext cx="4510569" cy="2477601"/>
          </a:xfrm>
          <a:prstGeom prst="rect">
            <a:avLst/>
          </a:prstGeom>
        </p:spPr>
        <p:txBody>
          <a:bodyPr wrap="square">
            <a:spAutoFit/>
          </a:bodyPr>
          <a:lstStyle/>
          <a:p>
            <a:pPr lvl="0" algn="r"/>
            <a:r>
              <a:rPr lang="fr-FR" sz="1200" dirty="0">
                <a:solidFill>
                  <a:srgbClr val="17324B"/>
                </a:solidFill>
                <a:latin typeface="Jost" pitchFamily="2" charset="77"/>
                <a:ea typeface="Jost" pitchFamily="2" charset="77"/>
                <a:cs typeface="Arial" panose="020B0604020202020204" pitchFamily="34" charset="0"/>
              </a:rPr>
              <a:t>Diplômé de l’Ecole Estienne, Jean-Marie dispose </a:t>
            </a:r>
            <a:r>
              <a:rPr lang="fr-FR" sz="1200" b="1" dirty="0">
                <a:solidFill>
                  <a:srgbClr val="17324B"/>
                </a:solidFill>
                <a:latin typeface="Jost" pitchFamily="2" charset="77"/>
                <a:ea typeface="Jost" pitchFamily="2" charset="77"/>
                <a:cs typeface="Arial" panose="020B0604020202020204" pitchFamily="34" charset="0"/>
              </a:rPr>
              <a:t>d’une expérience de plus de 25 ans </a:t>
            </a:r>
            <a:r>
              <a:rPr lang="fr-FR" sz="1200" dirty="0">
                <a:solidFill>
                  <a:srgbClr val="17324B"/>
                </a:solidFill>
                <a:latin typeface="Jost" pitchFamily="2" charset="77"/>
                <a:ea typeface="Jost" pitchFamily="2" charset="77"/>
                <a:cs typeface="Arial" panose="020B0604020202020204" pitchFamily="34" charset="0"/>
              </a:rPr>
              <a:t>dans le suivi technique des dossiers d’impression pour les collectivités locales.</a:t>
            </a:r>
          </a:p>
          <a:p>
            <a:pPr algn="r"/>
            <a:r>
              <a:rPr lang="fr-FR" sz="1200" dirty="0">
                <a:solidFill>
                  <a:srgbClr val="17324B"/>
                </a:solidFill>
                <a:latin typeface="Jost" pitchFamily="2" charset="77"/>
                <a:ea typeface="Jost" pitchFamily="2" charset="77"/>
                <a:cs typeface="Arial" panose="020B0604020202020204" pitchFamily="34" charset="0"/>
              </a:rPr>
              <a:t>Jean-Marie à construit sa carrière au sein des grands noms de l’imprimerie avant de rejoindre nos équipes il y a 8 ans.</a:t>
            </a:r>
          </a:p>
          <a:p>
            <a:pPr algn="r"/>
            <a:endParaRPr lang="fr-FR" sz="1200" dirty="0">
              <a:solidFill>
                <a:srgbClr val="17324B"/>
              </a:solidFill>
              <a:latin typeface="Jost" pitchFamily="2" charset="77"/>
              <a:ea typeface="Jost" pitchFamily="2" charset="77"/>
              <a:cs typeface="Arial" panose="020B0604020202020204" pitchFamily="34" charset="0"/>
            </a:endParaRPr>
          </a:p>
          <a:p>
            <a:pPr algn="r"/>
            <a:r>
              <a:rPr lang="fr-FR" sz="1200" dirty="0">
                <a:solidFill>
                  <a:srgbClr val="17324B"/>
                </a:solidFill>
                <a:latin typeface="Jost" pitchFamily="2" charset="77"/>
                <a:ea typeface="Jost" pitchFamily="2" charset="77"/>
                <a:cs typeface="Arial" panose="020B0604020202020204" pitchFamily="34" charset="0"/>
              </a:rPr>
              <a:t>Il pilote vos dossiers de fabrication en mettant à votre profit sa rigueur, sa gestion parfaite des dossiers de fabrication et son aisance dans les relations humaines.</a:t>
            </a:r>
          </a:p>
          <a:p>
            <a:pPr lvl="0" algn="r"/>
            <a:endParaRPr lang="fr-FR" sz="1200" dirty="0">
              <a:solidFill>
                <a:srgbClr val="17324B"/>
              </a:solidFill>
              <a:latin typeface="Jost" pitchFamily="2" charset="77"/>
              <a:ea typeface="Jost" pitchFamily="2" charset="77"/>
              <a:cs typeface="Arial" panose="020B0604020202020204" pitchFamily="34" charset="0"/>
            </a:endParaRPr>
          </a:p>
          <a:p>
            <a:pPr lvl="0" algn="r"/>
            <a:r>
              <a:rPr lang="fr-FR" sz="1200" dirty="0">
                <a:solidFill>
                  <a:srgbClr val="17324B"/>
                </a:solidFill>
                <a:latin typeface="Jost" pitchFamily="2" charset="77"/>
                <a:ea typeface="Jost" pitchFamily="2" charset="77"/>
                <a:cs typeface="Arial" panose="020B0604020202020204" pitchFamily="34" charset="0"/>
              </a:rPr>
              <a:t>Organisé, rigoureux, fiable et souple il est votre œil chez </a:t>
            </a:r>
            <a:br>
              <a:rPr lang="fr-FR" sz="1200" dirty="0">
                <a:solidFill>
                  <a:srgbClr val="17324B"/>
                </a:solidFill>
                <a:latin typeface="Jost" pitchFamily="2" charset="77"/>
                <a:ea typeface="Jost" pitchFamily="2" charset="77"/>
                <a:cs typeface="Arial" panose="020B0604020202020204" pitchFamily="34" charset="0"/>
              </a:rPr>
            </a:br>
            <a:r>
              <a:rPr lang="fr-FR" sz="1200" dirty="0" err="1">
                <a:solidFill>
                  <a:srgbClr val="17324B"/>
                </a:solidFill>
                <a:latin typeface="Jost" pitchFamily="2" charset="77"/>
                <a:ea typeface="Jost" pitchFamily="2" charset="77"/>
                <a:cs typeface="Arial" panose="020B0604020202020204" pitchFamily="34" charset="0"/>
              </a:rPr>
              <a:t>Desbouis</a:t>
            </a:r>
            <a:r>
              <a:rPr lang="fr-FR" sz="1200" dirty="0">
                <a:solidFill>
                  <a:srgbClr val="17324B"/>
                </a:solidFill>
                <a:latin typeface="Jost" pitchFamily="2" charset="77"/>
                <a:ea typeface="Jost" pitchFamily="2" charset="77"/>
                <a:cs typeface="Arial" panose="020B0604020202020204" pitchFamily="34" charset="0"/>
              </a:rPr>
              <a:t> Grésil, et le </a:t>
            </a:r>
            <a:r>
              <a:rPr lang="fr-FR" sz="1200" b="1" dirty="0">
                <a:solidFill>
                  <a:srgbClr val="17324B"/>
                </a:solidFill>
                <a:latin typeface="Jost" pitchFamily="2" charset="77"/>
                <a:ea typeface="Jost" pitchFamily="2" charset="77"/>
                <a:cs typeface="Arial" panose="020B0604020202020204" pitchFamily="34" charset="0"/>
              </a:rPr>
              <a:t>garant de la qualité et du délai. </a:t>
            </a:r>
            <a:endParaRPr lang="fr-FR" sz="1200" dirty="0">
              <a:solidFill>
                <a:srgbClr val="17324B"/>
              </a:solidFill>
              <a:latin typeface="Jost" pitchFamily="2" charset="77"/>
              <a:ea typeface="Jost" pitchFamily="2" charset="77"/>
              <a:cs typeface="Arial" panose="020B0604020202020204" pitchFamily="34" charset="0"/>
            </a:endParaRPr>
          </a:p>
          <a:p>
            <a:pPr algn="r"/>
            <a:endParaRPr lang="fr-FR" sz="1100" dirty="0">
              <a:solidFill>
                <a:srgbClr val="17324B"/>
              </a:solidFill>
              <a:latin typeface="Jost" pitchFamily="2" charset="77"/>
              <a:ea typeface="Jost" pitchFamily="2" charset="77"/>
              <a:cs typeface="Arial" panose="020B0604020202020204" pitchFamily="34" charset="0"/>
            </a:endParaRPr>
          </a:p>
        </p:txBody>
      </p:sp>
      <p:sp>
        <p:nvSpPr>
          <p:cNvPr id="32" name="ZoneTexte 31">
            <a:extLst>
              <a:ext uri="{FF2B5EF4-FFF2-40B4-BE49-F238E27FC236}">
                <a16:creationId xmlns:a16="http://schemas.microsoft.com/office/drawing/2014/main" id="{59313E36-79A9-6045-9A82-B930CC9A7C28}"/>
              </a:ext>
            </a:extLst>
          </p:cNvPr>
          <p:cNvSpPr txBox="1"/>
          <p:nvPr/>
        </p:nvSpPr>
        <p:spPr>
          <a:xfrm>
            <a:off x="8306604" y="1691605"/>
            <a:ext cx="2021298" cy="295915"/>
          </a:xfrm>
          <a:prstGeom prst="rect">
            <a:avLst/>
          </a:prstGeom>
          <a:solidFill>
            <a:srgbClr val="17324B"/>
          </a:solidFill>
        </p:spPr>
        <p:txBody>
          <a:bodyPr wrap="square" bIns="36000" rtlCol="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JEAN-MARIE JOUSSELIN</a:t>
            </a:r>
            <a:endParaRPr lang="fr-FR" sz="1323" dirty="0">
              <a:solidFill>
                <a:schemeClr val="bg1"/>
              </a:solidFill>
              <a:latin typeface="Jost" pitchFamily="2" charset="77"/>
              <a:ea typeface="Jost" pitchFamily="2" charset="77"/>
            </a:endParaRPr>
          </a:p>
        </p:txBody>
      </p:sp>
      <p:sp>
        <p:nvSpPr>
          <p:cNvPr id="33" name="Rectangle 32">
            <a:extLst>
              <a:ext uri="{FF2B5EF4-FFF2-40B4-BE49-F238E27FC236}">
                <a16:creationId xmlns:a16="http://schemas.microsoft.com/office/drawing/2014/main" id="{D67E5985-C989-E441-9B5C-C028BAEB9362}"/>
              </a:ext>
            </a:extLst>
          </p:cNvPr>
          <p:cNvSpPr/>
          <p:nvPr/>
        </p:nvSpPr>
        <p:spPr>
          <a:xfrm>
            <a:off x="6354018" y="2123653"/>
            <a:ext cx="4017408" cy="307777"/>
          </a:xfrm>
          <a:prstGeom prst="rect">
            <a:avLst/>
          </a:prstGeom>
        </p:spPr>
        <p:txBody>
          <a:bodyPr wrap="square">
            <a:spAutoFit/>
          </a:bodyPr>
          <a:lstStyle/>
          <a:p>
            <a:pPr algn="r"/>
            <a:r>
              <a:rPr lang="fr-FR" sz="1400" dirty="0">
                <a:solidFill>
                  <a:srgbClr val="ABCC3A"/>
                </a:solidFill>
                <a:latin typeface="Jost* Medium" pitchFamily="2" charset="77"/>
                <a:ea typeface="Jost* Medium" pitchFamily="2" charset="77"/>
                <a:cs typeface="Arial" panose="020B0604020202020204" pitchFamily="34" charset="0"/>
              </a:rPr>
              <a:t>VOTRE FABRICANT DÉDIÉ SUR MONTGERON</a:t>
            </a:r>
          </a:p>
        </p:txBody>
      </p:sp>
      <p:sp>
        <p:nvSpPr>
          <p:cNvPr id="35" name="Rectangle : avec coins arrondis en diagonale 34">
            <a:extLst>
              <a:ext uri="{FF2B5EF4-FFF2-40B4-BE49-F238E27FC236}">
                <a16:creationId xmlns:a16="http://schemas.microsoft.com/office/drawing/2014/main" id="{8CA28A2E-CABC-7B49-A4E2-55324C4676F2}"/>
              </a:ext>
            </a:extLst>
          </p:cNvPr>
          <p:cNvSpPr/>
          <p:nvPr/>
        </p:nvSpPr>
        <p:spPr>
          <a:xfrm>
            <a:off x="350413" y="5712478"/>
            <a:ext cx="4572961" cy="1383927"/>
          </a:xfrm>
          <a:prstGeom prst="round2DiagRect">
            <a:avLst>
              <a:gd name="adj1" fmla="val 7474"/>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956E45EB-48D3-F146-AB7B-0F9D7DD9ACCE}"/>
              </a:ext>
            </a:extLst>
          </p:cNvPr>
          <p:cNvSpPr/>
          <p:nvPr/>
        </p:nvSpPr>
        <p:spPr>
          <a:xfrm>
            <a:off x="443267" y="5932101"/>
            <a:ext cx="4254568" cy="1050118"/>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Dans le cadre de notre certification ISO 9001, Isabelle organise 1 à 2 points de rencontre pour </a:t>
            </a:r>
            <a:r>
              <a:rPr lang="fr-FR" sz="1200" b="1" dirty="0">
                <a:solidFill>
                  <a:srgbClr val="17324B"/>
                </a:solidFill>
                <a:latin typeface="Jost" pitchFamily="2" charset="77"/>
                <a:ea typeface="Jost" pitchFamily="2" charset="77"/>
                <a:cs typeface="Arial" panose="020B0604020202020204" pitchFamily="34" charset="0"/>
              </a:rPr>
              <a:t>valider votre satisfaction, faire le point sur les prestations et la qualité, vous tenir informés des évolutions technologiques et rechercher les pistes de progrès.</a:t>
            </a:r>
            <a:endParaRPr lang="fr-FR" sz="1200" dirty="0">
              <a:solidFill>
                <a:srgbClr val="17324B"/>
              </a:solidFill>
              <a:latin typeface="Jost" pitchFamily="2" charset="77"/>
              <a:ea typeface="Jost" pitchFamily="2" charset="77"/>
              <a:cs typeface="Arial" panose="020B0604020202020204" pitchFamily="34" charset="0"/>
            </a:endParaRPr>
          </a:p>
        </p:txBody>
      </p:sp>
      <p:sp>
        <p:nvSpPr>
          <p:cNvPr id="37" name="Rectangle 36">
            <a:extLst>
              <a:ext uri="{FF2B5EF4-FFF2-40B4-BE49-F238E27FC236}">
                <a16:creationId xmlns:a16="http://schemas.microsoft.com/office/drawing/2014/main" id="{A5598764-ABC1-264C-8C72-E14205FCCEB5}"/>
              </a:ext>
            </a:extLst>
          </p:cNvPr>
          <p:cNvSpPr/>
          <p:nvPr/>
        </p:nvSpPr>
        <p:spPr>
          <a:xfrm>
            <a:off x="663194" y="5462560"/>
            <a:ext cx="2062238" cy="345950"/>
          </a:xfrm>
          <a:prstGeom prst="rect">
            <a:avLst/>
          </a:prstGeom>
          <a:solidFill>
            <a:srgbClr val="17324B"/>
          </a:solidFill>
        </p:spPr>
        <p:txBody>
          <a:bodyPr wrap="square" bIns="36000" anchor="ctr" anchorCtr="0">
            <a:noAutofit/>
          </a:bodyPr>
          <a:lstStyle/>
          <a:p>
            <a:pPr algn="ctr">
              <a:spcAft>
                <a:spcPts val="400"/>
              </a:spcAft>
            </a:pPr>
            <a:r>
              <a:rPr lang="fr-FR" sz="1400" dirty="0">
                <a:solidFill>
                  <a:schemeClr val="bg1"/>
                </a:solidFill>
                <a:latin typeface="Jost" pitchFamily="2" charset="77"/>
                <a:ea typeface="Jost" pitchFamily="2" charset="77"/>
                <a:cs typeface="Arial Black" panose="020B0604020202020204" pitchFamily="34" charset="0"/>
              </a:rPr>
              <a:t>NOTRE </a:t>
            </a:r>
            <a:r>
              <a:rPr lang="fr-FR" sz="2000" dirty="0">
                <a:solidFill>
                  <a:schemeClr val="bg1"/>
                </a:solidFill>
                <a:latin typeface="Jost" pitchFamily="2" charset="77"/>
                <a:ea typeface="Jost" pitchFamily="2" charset="77"/>
                <a:cs typeface="Arial Black" panose="020B0604020202020204" pitchFamily="34" charset="0"/>
              </a:rPr>
              <a:t>+</a:t>
            </a:r>
            <a:r>
              <a:rPr lang="fr-FR" sz="1400" dirty="0">
                <a:solidFill>
                  <a:schemeClr val="bg1"/>
                </a:solidFill>
                <a:latin typeface="Jost" pitchFamily="2" charset="77"/>
                <a:ea typeface="Jost" pitchFamily="2" charset="77"/>
                <a:cs typeface="Arial Black" panose="020B0604020202020204" pitchFamily="34" charset="0"/>
              </a:rPr>
              <a:t> POUR VOUS</a:t>
            </a:r>
          </a:p>
        </p:txBody>
      </p:sp>
      <p:sp>
        <p:nvSpPr>
          <p:cNvPr id="40" name="Rectangle : avec coins arrondis en diagonale 39">
            <a:extLst>
              <a:ext uri="{FF2B5EF4-FFF2-40B4-BE49-F238E27FC236}">
                <a16:creationId xmlns:a16="http://schemas.microsoft.com/office/drawing/2014/main" id="{2DC5B829-3D53-D14C-9BF8-AA7DFDDA77A6}"/>
              </a:ext>
            </a:extLst>
          </p:cNvPr>
          <p:cNvSpPr/>
          <p:nvPr/>
        </p:nvSpPr>
        <p:spPr>
          <a:xfrm>
            <a:off x="5873223" y="5756823"/>
            <a:ext cx="4435776" cy="1339582"/>
          </a:xfrm>
          <a:prstGeom prst="round2DiagRect">
            <a:avLst>
              <a:gd name="adj1" fmla="val 7764"/>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9B7EBA-0F95-1847-8A6F-29DBB0112702}"/>
              </a:ext>
            </a:extLst>
          </p:cNvPr>
          <p:cNvSpPr/>
          <p:nvPr/>
        </p:nvSpPr>
        <p:spPr>
          <a:xfrm>
            <a:off x="5993978" y="5851226"/>
            <a:ext cx="4315021" cy="1384995"/>
          </a:xfrm>
          <a:prstGeom prst="rect">
            <a:avLst/>
          </a:prstGeom>
        </p:spPr>
        <p:txBody>
          <a:bodyPr wrap="square">
            <a:spAutoFit/>
          </a:bodyPr>
          <a:lstStyle/>
          <a:p>
            <a:pPr algn="just"/>
            <a:r>
              <a:rPr lang="fr-FR" sz="1200" dirty="0">
                <a:solidFill>
                  <a:srgbClr val="17324B"/>
                </a:solidFill>
                <a:latin typeface="Jost" pitchFamily="2" charset="77"/>
                <a:ea typeface="Jost" pitchFamily="2" charset="77"/>
                <a:cs typeface="Arial" panose="020B0604020202020204" pitchFamily="34" charset="0"/>
              </a:rPr>
              <a:t>Jean-Marie planifie vos parutions selon votre planning. Il est pro actif, anticipe les événements, proche de vous pour vous mettre à disposition les ressources dont vous avez besoin au moment où vous en avez besoin. </a:t>
            </a:r>
          </a:p>
          <a:p>
            <a:r>
              <a:rPr lang="fr-FR" sz="1200" dirty="0">
                <a:solidFill>
                  <a:srgbClr val="17324B"/>
                </a:solidFill>
                <a:latin typeface="Jost" pitchFamily="2" charset="77"/>
                <a:ea typeface="Jost" pitchFamily="2" charset="77"/>
                <a:cs typeface="Arial" panose="020B0604020202020204" pitchFamily="34" charset="0"/>
              </a:rPr>
              <a:t>Il manage également la politique environnementale au sein de ses équipes avec les certifications PEFC et FSC.</a:t>
            </a:r>
            <a:endParaRPr lang="fr-FR" sz="1200" b="1" dirty="0">
              <a:solidFill>
                <a:srgbClr val="17324B"/>
              </a:solidFill>
              <a:latin typeface="Jost" pitchFamily="2" charset="77"/>
              <a:ea typeface="Jost" pitchFamily="2" charset="77"/>
              <a:cs typeface="Arial" panose="020B0604020202020204" pitchFamily="34" charset="0"/>
            </a:endParaRPr>
          </a:p>
          <a:p>
            <a:pPr algn="just"/>
            <a:endParaRPr lang="fr-FR" sz="1200" dirty="0">
              <a:solidFill>
                <a:srgbClr val="17324B"/>
              </a:solidFill>
              <a:latin typeface="Jost" pitchFamily="2" charset="77"/>
              <a:ea typeface="Jost" pitchFamily="2" charset="77"/>
              <a:cs typeface="Arial" panose="020B0604020202020204" pitchFamily="34" charset="0"/>
            </a:endParaRPr>
          </a:p>
        </p:txBody>
      </p:sp>
      <p:sp>
        <p:nvSpPr>
          <p:cNvPr id="46" name="Rectangle 45">
            <a:extLst>
              <a:ext uri="{FF2B5EF4-FFF2-40B4-BE49-F238E27FC236}">
                <a16:creationId xmlns:a16="http://schemas.microsoft.com/office/drawing/2014/main" id="{F020D386-FAD4-6943-B3B5-FEF693640D49}"/>
              </a:ext>
            </a:extLst>
          </p:cNvPr>
          <p:cNvSpPr/>
          <p:nvPr/>
        </p:nvSpPr>
        <p:spPr>
          <a:xfrm>
            <a:off x="233338" y="827509"/>
            <a:ext cx="7907934" cy="646331"/>
          </a:xfrm>
          <a:prstGeom prst="rect">
            <a:avLst/>
          </a:prstGeom>
        </p:spPr>
        <p:txBody>
          <a:bodyPr wrap="none">
            <a:spAutoFit/>
          </a:bodyPr>
          <a:lstStyle/>
          <a:p>
            <a:r>
              <a:rPr lang="fr-FR" sz="3600" dirty="0">
                <a:solidFill>
                  <a:srgbClr val="17324B"/>
                </a:solidFill>
                <a:latin typeface="Jost" pitchFamily="2" charset="77"/>
                <a:ea typeface="Jost" pitchFamily="2" charset="77"/>
                <a:cs typeface="Arial Black" panose="020B0604020202020204" pitchFamily="34" charset="0"/>
              </a:rPr>
              <a:t>UNE COLLABORATION DE PROXIMITÉ</a:t>
            </a:r>
          </a:p>
        </p:txBody>
      </p:sp>
      <p:pic>
        <p:nvPicPr>
          <p:cNvPr id="4" name="Image 3">
            <a:extLst>
              <a:ext uri="{FF2B5EF4-FFF2-40B4-BE49-F238E27FC236}">
                <a16:creationId xmlns:a16="http://schemas.microsoft.com/office/drawing/2014/main" id="{D617ACDF-2902-8147-9FB2-06A1590D1D9D}"/>
              </a:ext>
            </a:extLst>
          </p:cNvPr>
          <p:cNvPicPr>
            <a:picLocks noChangeAspect="1"/>
          </p:cNvPicPr>
          <p:nvPr/>
        </p:nvPicPr>
        <p:blipFill>
          <a:blip r:embed="rId3"/>
          <a:stretch>
            <a:fillRect/>
          </a:stretch>
        </p:blipFill>
        <p:spPr>
          <a:xfrm>
            <a:off x="5161739" y="3356194"/>
            <a:ext cx="533400" cy="533400"/>
          </a:xfrm>
          <a:prstGeom prst="rect">
            <a:avLst/>
          </a:prstGeom>
        </p:spPr>
      </p:pic>
      <p:sp>
        <p:nvSpPr>
          <p:cNvPr id="22" name="Rectangle 21">
            <a:extLst>
              <a:ext uri="{FF2B5EF4-FFF2-40B4-BE49-F238E27FC236}">
                <a16:creationId xmlns:a16="http://schemas.microsoft.com/office/drawing/2014/main" id="{BC9E0F77-0ADD-724A-8A02-14F37B24DA8F}"/>
              </a:ext>
            </a:extLst>
          </p:cNvPr>
          <p:cNvSpPr/>
          <p:nvPr/>
        </p:nvSpPr>
        <p:spPr>
          <a:xfrm>
            <a:off x="6147539" y="5462560"/>
            <a:ext cx="2062238" cy="345950"/>
          </a:xfrm>
          <a:prstGeom prst="rect">
            <a:avLst/>
          </a:prstGeom>
          <a:solidFill>
            <a:srgbClr val="17324B"/>
          </a:solidFill>
        </p:spPr>
        <p:txBody>
          <a:bodyPr wrap="square" bIns="36000" anchor="ctr" anchorCtr="0">
            <a:noAutofit/>
          </a:bodyPr>
          <a:lstStyle/>
          <a:p>
            <a:pPr algn="ctr">
              <a:spcAft>
                <a:spcPts val="400"/>
              </a:spcAft>
            </a:pPr>
            <a:r>
              <a:rPr lang="fr-FR" sz="1400" dirty="0">
                <a:solidFill>
                  <a:schemeClr val="bg1"/>
                </a:solidFill>
                <a:latin typeface="Jost" pitchFamily="2" charset="77"/>
                <a:ea typeface="Jost" pitchFamily="2" charset="77"/>
                <a:cs typeface="Arial Black" panose="020B0604020202020204" pitchFamily="34" charset="0"/>
              </a:rPr>
              <a:t>NOTRE </a:t>
            </a:r>
            <a:r>
              <a:rPr lang="fr-FR" sz="2000" dirty="0">
                <a:solidFill>
                  <a:schemeClr val="bg1"/>
                </a:solidFill>
                <a:latin typeface="Jost" pitchFamily="2" charset="77"/>
                <a:ea typeface="Jost" pitchFamily="2" charset="77"/>
                <a:cs typeface="Arial Black" panose="020B0604020202020204" pitchFamily="34" charset="0"/>
              </a:rPr>
              <a:t>+</a:t>
            </a:r>
            <a:r>
              <a:rPr lang="fr-FR" sz="1400" dirty="0">
                <a:solidFill>
                  <a:schemeClr val="bg1"/>
                </a:solidFill>
                <a:latin typeface="Jost" pitchFamily="2" charset="77"/>
                <a:ea typeface="Jost" pitchFamily="2" charset="77"/>
                <a:cs typeface="Arial Black" panose="020B0604020202020204" pitchFamily="34" charset="0"/>
              </a:rPr>
              <a:t> POUR VOUS</a:t>
            </a:r>
          </a:p>
        </p:txBody>
      </p:sp>
      <p:sp>
        <p:nvSpPr>
          <p:cNvPr id="24" name="Rectangle 23">
            <a:extLst>
              <a:ext uri="{FF2B5EF4-FFF2-40B4-BE49-F238E27FC236}">
                <a16:creationId xmlns:a16="http://schemas.microsoft.com/office/drawing/2014/main" id="{08B65ADB-53E1-FF47-9AF2-5E7159771AA9}"/>
              </a:ext>
            </a:extLst>
          </p:cNvPr>
          <p:cNvSpPr/>
          <p:nvPr/>
        </p:nvSpPr>
        <p:spPr>
          <a:xfrm>
            <a:off x="360001" y="396000"/>
            <a:ext cx="2105586" cy="307777"/>
          </a:xfrm>
          <a:prstGeom prst="rect">
            <a:avLst/>
          </a:prstGeom>
          <a:solidFill>
            <a:schemeClr val="bg1"/>
          </a:solidFill>
        </p:spPr>
        <p:txBody>
          <a:bodyPr wrap="square" lIns="90000" anchor="ctr">
            <a:spAutoFit/>
          </a:bodyPr>
          <a:lstStyle/>
          <a:p>
            <a:r>
              <a:rPr lang="fr-FR" sz="1400" dirty="0">
                <a:solidFill>
                  <a:srgbClr val="ABCC3A"/>
                </a:solidFill>
                <a:latin typeface="Jost" pitchFamily="2" charset="77"/>
                <a:ea typeface="Jost" pitchFamily="2" charset="77"/>
                <a:cs typeface="Arial Black" panose="020B0604020202020204" pitchFamily="34" charset="0"/>
              </a:rPr>
              <a:t>LES MOYENS HUMAINS</a:t>
            </a:r>
            <a:endParaRPr lang="fr-FR" sz="1400" dirty="0">
              <a:solidFill>
                <a:srgbClr val="ABCC3A"/>
              </a:solidFill>
              <a:latin typeface="Jost" pitchFamily="2" charset="77"/>
              <a:ea typeface="Jost" pitchFamily="2" charset="77"/>
            </a:endParaRPr>
          </a:p>
        </p:txBody>
      </p:sp>
      <p:pic>
        <p:nvPicPr>
          <p:cNvPr id="26" name="Image 25">
            <a:extLst>
              <a:ext uri="{FF2B5EF4-FFF2-40B4-BE49-F238E27FC236}">
                <a16:creationId xmlns:a16="http://schemas.microsoft.com/office/drawing/2014/main" id="{FEFA06B7-4499-6C43-A3AE-7D4510A77CB3}"/>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772624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02068C6-D5DC-7C46-AE45-7777C32408AB}"/>
              </a:ext>
            </a:extLst>
          </p:cNvPr>
          <p:cNvPicPr>
            <a:picLocks noChangeAspect="1"/>
          </p:cNvPicPr>
          <p:nvPr/>
        </p:nvPicPr>
        <p:blipFill rotWithShape="1">
          <a:blip r:embed="rId2"/>
          <a:srcRect l="-1" t="1" r="-1" b="1"/>
          <a:stretch/>
        </p:blipFill>
        <p:spPr>
          <a:xfrm>
            <a:off x="0" y="0"/>
            <a:ext cx="10692000" cy="7560000"/>
          </a:xfrm>
          <a:prstGeom prst="rect">
            <a:avLst/>
          </a:prstGeom>
        </p:spPr>
      </p:pic>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latin typeface="Jost" pitchFamily="2" charset="77"/>
              </a:rPr>
              <a:pPr/>
              <a:t>8</a:t>
            </a:fld>
            <a:endParaRPr lang="fr-FR" dirty="0">
              <a:latin typeface="Jost" pitchFamily="2" charset="77"/>
            </a:endParaRPr>
          </a:p>
        </p:txBody>
      </p:sp>
      <p:sp>
        <p:nvSpPr>
          <p:cNvPr id="21" name="Rectangle 20">
            <a:extLst>
              <a:ext uri="{FF2B5EF4-FFF2-40B4-BE49-F238E27FC236}">
                <a16:creationId xmlns:a16="http://schemas.microsoft.com/office/drawing/2014/main" id="{F7973A99-2197-F44F-AA07-3985AC4FC574}"/>
              </a:ext>
            </a:extLst>
          </p:cNvPr>
          <p:cNvSpPr/>
          <p:nvPr/>
        </p:nvSpPr>
        <p:spPr>
          <a:xfrm>
            <a:off x="397286" y="1281528"/>
            <a:ext cx="6460788" cy="307777"/>
          </a:xfrm>
          <a:prstGeom prst="rect">
            <a:avLst/>
          </a:prstGeom>
        </p:spPr>
        <p:txBody>
          <a:bodyPr wrap="square" lIns="0" tIns="46800" rIns="0">
            <a:spAutoFit/>
          </a:bodyPr>
          <a:lstStyle/>
          <a:p>
            <a:pPr lvl="0" defTabSz="914400">
              <a:buClr>
                <a:srgbClr val="139EFF"/>
              </a:buClr>
              <a:buSzPct val="60000"/>
              <a:defRPr/>
            </a:pPr>
            <a:r>
              <a:rPr lang="fr-FR" sz="1400" dirty="0">
                <a:solidFill>
                  <a:srgbClr val="17324B"/>
                </a:solidFill>
                <a:latin typeface="Jost" pitchFamily="2" charset="77"/>
                <a:ea typeface="Jost" pitchFamily="2" charset="77"/>
                <a:cs typeface="Arial" panose="020B0604020202020204" pitchFamily="34" charset="0"/>
              </a:rPr>
              <a:t>POUR UNE COLLABORATION DE PROXIMITÉ.</a:t>
            </a:r>
          </a:p>
        </p:txBody>
      </p:sp>
      <p:sp>
        <p:nvSpPr>
          <p:cNvPr id="37" name="Rectangle 36">
            <a:extLst>
              <a:ext uri="{FF2B5EF4-FFF2-40B4-BE49-F238E27FC236}">
                <a16:creationId xmlns:a16="http://schemas.microsoft.com/office/drawing/2014/main" id="{A5598764-ABC1-264C-8C72-E14205FCCEB5}"/>
              </a:ext>
            </a:extLst>
          </p:cNvPr>
          <p:cNvSpPr/>
          <p:nvPr/>
        </p:nvSpPr>
        <p:spPr>
          <a:xfrm>
            <a:off x="7308355" y="3032915"/>
            <a:ext cx="1368152" cy="461665"/>
          </a:xfrm>
          <a:prstGeom prst="rect">
            <a:avLst/>
          </a:prstGeom>
          <a:noFill/>
        </p:spPr>
        <p:txBody>
          <a:bodyPr wrap="square">
            <a:spAutoFit/>
          </a:bodyPr>
          <a:lstStyle/>
          <a:p>
            <a:pPr algn="ctr">
              <a:spcAft>
                <a:spcPts val="400"/>
              </a:spcAft>
            </a:pPr>
            <a:r>
              <a:rPr lang="fr-FR" sz="1200" b="1" dirty="0">
                <a:solidFill>
                  <a:srgbClr val="ABCC3A"/>
                </a:solidFill>
                <a:latin typeface="Jost" pitchFamily="2" charset="77"/>
                <a:ea typeface="Jost" pitchFamily="2" charset="77"/>
                <a:cs typeface="Arial Black" panose="020B0604020202020204" pitchFamily="34" charset="0"/>
              </a:rPr>
              <a:t>FABRICANT DÉDIÉ</a:t>
            </a:r>
          </a:p>
        </p:txBody>
      </p:sp>
      <p:sp>
        <p:nvSpPr>
          <p:cNvPr id="40" name="Rectangle : avec coins arrondis en diagonale 39">
            <a:extLst>
              <a:ext uri="{FF2B5EF4-FFF2-40B4-BE49-F238E27FC236}">
                <a16:creationId xmlns:a16="http://schemas.microsoft.com/office/drawing/2014/main" id="{2DC5B829-3D53-D14C-9BF8-AA7DFDDA77A6}"/>
              </a:ext>
            </a:extLst>
          </p:cNvPr>
          <p:cNvSpPr/>
          <p:nvPr/>
        </p:nvSpPr>
        <p:spPr>
          <a:xfrm>
            <a:off x="11765980" y="5701043"/>
            <a:ext cx="4435776" cy="1339582"/>
          </a:xfrm>
          <a:prstGeom prst="round2DiagRect">
            <a:avLst/>
          </a:prstGeom>
          <a:solidFill>
            <a:schemeClr val="bg1"/>
          </a:solidFill>
          <a:ln>
            <a:solidFill>
              <a:srgbClr val="17324B"/>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FD9B7EBA-0F95-1847-8A6F-29DBB0112702}"/>
              </a:ext>
            </a:extLst>
          </p:cNvPr>
          <p:cNvSpPr/>
          <p:nvPr/>
        </p:nvSpPr>
        <p:spPr>
          <a:xfrm>
            <a:off x="11886735" y="5795446"/>
            <a:ext cx="4315021" cy="1384995"/>
          </a:xfrm>
          <a:prstGeom prst="rect">
            <a:avLst/>
          </a:prstGeom>
        </p:spPr>
        <p:txBody>
          <a:bodyPr wrap="square">
            <a:spAutoFit/>
          </a:bodyPr>
          <a:lstStyle/>
          <a:p>
            <a:pPr algn="just"/>
            <a:r>
              <a:rPr lang="fr-FR" sz="1200" dirty="0">
                <a:solidFill>
                  <a:srgbClr val="17324B"/>
                </a:solidFill>
                <a:latin typeface="Jost" pitchFamily="2" charset="77"/>
                <a:ea typeface="Jost" pitchFamily="2" charset="77"/>
                <a:cs typeface="Arial" panose="020B0604020202020204" pitchFamily="34" charset="0"/>
              </a:rPr>
              <a:t>Jean-Marie planifie vos parutions selon votre planning. Il est pro actif, anticipe les événements, proche de vous pour vous mettre à disposition les ressources dont vous avez besoin au moment où vous en avez besoin. </a:t>
            </a:r>
          </a:p>
          <a:p>
            <a:r>
              <a:rPr lang="fr-FR" sz="1200" dirty="0">
                <a:solidFill>
                  <a:srgbClr val="17324B"/>
                </a:solidFill>
                <a:latin typeface="Jost" pitchFamily="2" charset="77"/>
                <a:ea typeface="Jost" pitchFamily="2" charset="77"/>
                <a:cs typeface="Arial" panose="020B0604020202020204" pitchFamily="34" charset="0"/>
              </a:rPr>
              <a:t>Il manage également la politique environnementale au sein de ses équipes avec les certifications PEFC et FSC.</a:t>
            </a:r>
            <a:endParaRPr lang="fr-FR" sz="1200" b="1" dirty="0">
              <a:solidFill>
                <a:srgbClr val="17324B"/>
              </a:solidFill>
              <a:latin typeface="Jost" pitchFamily="2" charset="77"/>
              <a:ea typeface="Jost" pitchFamily="2" charset="77"/>
              <a:cs typeface="Arial" panose="020B0604020202020204" pitchFamily="34" charset="0"/>
            </a:endParaRPr>
          </a:p>
          <a:p>
            <a:pPr algn="just"/>
            <a:endParaRPr lang="fr-FR" sz="1200" dirty="0">
              <a:solidFill>
                <a:srgbClr val="17324B"/>
              </a:solidFill>
              <a:latin typeface="Jost" pitchFamily="2" charset="77"/>
              <a:ea typeface="Jost" pitchFamily="2" charset="77"/>
              <a:cs typeface="Arial" panose="020B0604020202020204" pitchFamily="34" charset="0"/>
            </a:endParaRPr>
          </a:p>
        </p:txBody>
      </p:sp>
      <p:sp>
        <p:nvSpPr>
          <p:cNvPr id="46" name="Rectangle 45">
            <a:extLst>
              <a:ext uri="{FF2B5EF4-FFF2-40B4-BE49-F238E27FC236}">
                <a16:creationId xmlns:a16="http://schemas.microsoft.com/office/drawing/2014/main" id="{F020D386-FAD4-6943-B3B5-FEF693640D49}"/>
              </a:ext>
            </a:extLst>
          </p:cNvPr>
          <p:cNvSpPr/>
          <p:nvPr/>
        </p:nvSpPr>
        <p:spPr>
          <a:xfrm>
            <a:off x="379215" y="746765"/>
            <a:ext cx="9850774" cy="646331"/>
          </a:xfrm>
          <a:prstGeom prst="rect">
            <a:avLst/>
          </a:prstGeom>
        </p:spPr>
        <p:txBody>
          <a:bodyPr wrap="none" lIns="0" tIns="46800" rIns="0">
            <a:spAutoFit/>
          </a:bodyPr>
          <a:lstStyle/>
          <a:p>
            <a:pPr lvl="0">
              <a:defRPr/>
            </a:pPr>
            <a:r>
              <a:rPr lang="fr-FR" sz="3600" dirty="0">
                <a:solidFill>
                  <a:srgbClr val="17324B"/>
                </a:solidFill>
                <a:latin typeface="Jost" pitchFamily="2" charset="77"/>
                <a:ea typeface="Jost" pitchFamily="2" charset="77"/>
                <a:cs typeface="Arial Black" panose="020B0604020202020204" pitchFamily="34" charset="0"/>
              </a:rPr>
              <a:t>L’ORGANISATION MISE A VOTRE DISPOSITION</a:t>
            </a:r>
          </a:p>
        </p:txBody>
      </p:sp>
      <p:sp>
        <p:nvSpPr>
          <p:cNvPr id="24" name="Rectangle 23">
            <a:extLst>
              <a:ext uri="{FF2B5EF4-FFF2-40B4-BE49-F238E27FC236}">
                <a16:creationId xmlns:a16="http://schemas.microsoft.com/office/drawing/2014/main" id="{4BE388A2-B695-AB45-AD8A-E0E913AD4950}"/>
              </a:ext>
            </a:extLst>
          </p:cNvPr>
          <p:cNvSpPr/>
          <p:nvPr/>
        </p:nvSpPr>
        <p:spPr>
          <a:xfrm>
            <a:off x="2033538" y="2339677"/>
            <a:ext cx="1439804" cy="646331"/>
          </a:xfrm>
          <a:prstGeom prst="rect">
            <a:avLst/>
          </a:prstGeom>
        </p:spPr>
        <p:txBody>
          <a:bodyPr wrap="square">
            <a:spAutoFit/>
          </a:bodyPr>
          <a:lstStyle/>
          <a:p>
            <a:pPr lvl="0" algn="ctr">
              <a:defRPr/>
            </a:pPr>
            <a:r>
              <a:rPr lang="fr-FR" b="1" dirty="0">
                <a:solidFill>
                  <a:srgbClr val="17324B"/>
                </a:solidFill>
                <a:latin typeface="Jost SemiBold" pitchFamily="2" charset="77"/>
                <a:ea typeface="Jost SemiBold" pitchFamily="2" charset="77"/>
                <a:cs typeface="Arial" panose="020B0604020202020204" pitchFamily="34" charset="0"/>
              </a:rPr>
              <a:t>ISABELLE CHATTÉ</a:t>
            </a:r>
          </a:p>
        </p:txBody>
      </p:sp>
      <p:sp>
        <p:nvSpPr>
          <p:cNvPr id="26" name="Rectangle 25">
            <a:extLst>
              <a:ext uri="{FF2B5EF4-FFF2-40B4-BE49-F238E27FC236}">
                <a16:creationId xmlns:a16="http://schemas.microsoft.com/office/drawing/2014/main" id="{DD96B008-DB9B-1A42-8A03-54DBB8EB3659}"/>
              </a:ext>
            </a:extLst>
          </p:cNvPr>
          <p:cNvSpPr/>
          <p:nvPr/>
        </p:nvSpPr>
        <p:spPr>
          <a:xfrm>
            <a:off x="7308355" y="2339677"/>
            <a:ext cx="1368152" cy="646331"/>
          </a:xfrm>
          <a:prstGeom prst="rect">
            <a:avLst/>
          </a:prstGeom>
        </p:spPr>
        <p:txBody>
          <a:bodyPr wrap="square">
            <a:spAutoFit/>
          </a:bodyPr>
          <a:lstStyle/>
          <a:p>
            <a:pPr lvl="0" algn="ctr">
              <a:defRPr/>
            </a:pPr>
            <a:r>
              <a:rPr lang="fr-FR" b="1" dirty="0">
                <a:solidFill>
                  <a:srgbClr val="17324B"/>
                </a:solidFill>
                <a:latin typeface="Jost SemiBold" pitchFamily="2" charset="77"/>
                <a:ea typeface="Jost SemiBold" pitchFamily="2" charset="77"/>
                <a:cs typeface="Arial" panose="020B0604020202020204" pitchFamily="34" charset="0"/>
              </a:rPr>
              <a:t>JEAN-MARIE</a:t>
            </a:r>
          </a:p>
          <a:p>
            <a:pPr lvl="0" algn="ctr">
              <a:defRPr/>
            </a:pPr>
            <a:r>
              <a:rPr lang="fr-FR" b="1" dirty="0">
                <a:solidFill>
                  <a:srgbClr val="17324B"/>
                </a:solidFill>
                <a:latin typeface="Jost SemiBold" pitchFamily="2" charset="77"/>
                <a:ea typeface="Jost SemiBold" pitchFamily="2" charset="77"/>
                <a:cs typeface="Arial" panose="020B0604020202020204" pitchFamily="34" charset="0"/>
              </a:rPr>
              <a:t>JOUSSELIN</a:t>
            </a:r>
          </a:p>
        </p:txBody>
      </p:sp>
      <p:pic>
        <p:nvPicPr>
          <p:cNvPr id="28" name="Image 27">
            <a:extLst>
              <a:ext uri="{FF2B5EF4-FFF2-40B4-BE49-F238E27FC236}">
                <a16:creationId xmlns:a16="http://schemas.microsoft.com/office/drawing/2014/main" id="{ABC640AE-19E8-764A-B89F-8961F80DCCFD}"/>
              </a:ext>
            </a:extLst>
          </p:cNvPr>
          <p:cNvPicPr>
            <a:picLocks noChangeAspect="1"/>
          </p:cNvPicPr>
          <p:nvPr/>
        </p:nvPicPr>
        <p:blipFill rotWithShape="1">
          <a:blip r:embed="rId3"/>
          <a:srcRect t="14279" r="5908" b="9055"/>
          <a:stretch/>
        </p:blipFill>
        <p:spPr bwMode="auto">
          <a:xfrm>
            <a:off x="4193778" y="2367960"/>
            <a:ext cx="2467237" cy="1207382"/>
          </a:xfrm>
          <a:prstGeom prst="rect">
            <a:avLst/>
          </a:prstGeom>
          <a:noFill/>
        </p:spPr>
      </p:pic>
      <p:sp>
        <p:nvSpPr>
          <p:cNvPr id="29" name="Rectangle 28">
            <a:extLst>
              <a:ext uri="{FF2B5EF4-FFF2-40B4-BE49-F238E27FC236}">
                <a16:creationId xmlns:a16="http://schemas.microsoft.com/office/drawing/2014/main" id="{2E903A7D-3179-A044-A807-2A59BBC0D44A}"/>
              </a:ext>
            </a:extLst>
          </p:cNvPr>
          <p:cNvSpPr/>
          <p:nvPr/>
        </p:nvSpPr>
        <p:spPr>
          <a:xfrm>
            <a:off x="4690780" y="4808071"/>
            <a:ext cx="1453771" cy="646331"/>
          </a:xfrm>
          <a:prstGeom prst="rect">
            <a:avLst/>
          </a:prstGeom>
        </p:spPr>
        <p:txBody>
          <a:bodyPr wrap="square">
            <a:spAutoFit/>
          </a:bodyPr>
          <a:lstStyle/>
          <a:p>
            <a:pPr lvl="0" algn="ctr">
              <a:defRPr/>
            </a:pPr>
            <a:r>
              <a:rPr lang="fr-FR" b="1" dirty="0">
                <a:solidFill>
                  <a:srgbClr val="17324B"/>
                </a:solidFill>
                <a:latin typeface="Jost SemiBold" pitchFamily="2" charset="77"/>
                <a:ea typeface="Jost SemiBold" pitchFamily="2" charset="77"/>
                <a:cs typeface="Arial" panose="020B0604020202020204" pitchFamily="34" charset="0"/>
              </a:rPr>
              <a:t>JEAN-MARIE</a:t>
            </a:r>
          </a:p>
          <a:p>
            <a:pPr lvl="0" algn="ctr">
              <a:defRPr/>
            </a:pPr>
            <a:r>
              <a:rPr lang="fr-FR" b="1" dirty="0">
                <a:solidFill>
                  <a:srgbClr val="17324B"/>
                </a:solidFill>
                <a:latin typeface="Jost SemiBold" pitchFamily="2" charset="77"/>
                <a:ea typeface="Jost SemiBold" pitchFamily="2" charset="77"/>
                <a:cs typeface="Arial" panose="020B0604020202020204" pitchFamily="34" charset="0"/>
              </a:rPr>
              <a:t>JOUSSELIN</a:t>
            </a:r>
          </a:p>
        </p:txBody>
      </p:sp>
      <p:sp>
        <p:nvSpPr>
          <p:cNvPr id="30" name="Rectangle 29">
            <a:extLst>
              <a:ext uri="{FF2B5EF4-FFF2-40B4-BE49-F238E27FC236}">
                <a16:creationId xmlns:a16="http://schemas.microsoft.com/office/drawing/2014/main" id="{A4265750-66E9-D046-A022-3883C3085CC6}"/>
              </a:ext>
            </a:extLst>
          </p:cNvPr>
          <p:cNvSpPr/>
          <p:nvPr/>
        </p:nvSpPr>
        <p:spPr>
          <a:xfrm>
            <a:off x="4625826" y="5437762"/>
            <a:ext cx="1597289" cy="646331"/>
          </a:xfrm>
          <a:prstGeom prst="rect">
            <a:avLst/>
          </a:prstGeom>
          <a:noFill/>
        </p:spPr>
        <p:txBody>
          <a:bodyPr wrap="square">
            <a:spAutoFit/>
          </a:bodyPr>
          <a:lstStyle/>
          <a:p>
            <a:pPr algn="ctr">
              <a:spcAft>
                <a:spcPts val="400"/>
              </a:spcAft>
            </a:pPr>
            <a:r>
              <a:rPr lang="fr-FR" sz="1200" b="1" dirty="0">
                <a:solidFill>
                  <a:srgbClr val="ABCC3A"/>
                </a:solidFill>
                <a:latin typeface="Jost" pitchFamily="2" charset="77"/>
                <a:ea typeface="Jost" pitchFamily="2" charset="77"/>
                <a:cs typeface="Arial Black" panose="020B0604020202020204" pitchFamily="34" charset="0"/>
              </a:rPr>
              <a:t>CHEF DE FABRICATION </a:t>
            </a:r>
            <a:br>
              <a:rPr lang="fr-FR" sz="1200" b="1" dirty="0">
                <a:solidFill>
                  <a:srgbClr val="ABCC3A"/>
                </a:solidFill>
                <a:latin typeface="Jost" pitchFamily="2" charset="77"/>
                <a:ea typeface="Jost" pitchFamily="2" charset="77"/>
                <a:cs typeface="Arial Black" panose="020B0604020202020204" pitchFamily="34" charset="0"/>
              </a:rPr>
            </a:br>
            <a:r>
              <a:rPr lang="fr-FR" sz="1200" b="1" dirty="0">
                <a:solidFill>
                  <a:srgbClr val="ABCC3A"/>
                </a:solidFill>
                <a:latin typeface="Jost" pitchFamily="2" charset="77"/>
                <a:ea typeface="Jost" pitchFamily="2" charset="77"/>
                <a:cs typeface="Arial Black" panose="020B0604020202020204" pitchFamily="34" charset="0"/>
              </a:rPr>
              <a:t>&amp; CTP</a:t>
            </a:r>
          </a:p>
        </p:txBody>
      </p:sp>
      <p:sp>
        <p:nvSpPr>
          <p:cNvPr id="34" name="Rectangle : avec coins arrondis en diagonale 33">
            <a:extLst>
              <a:ext uri="{FF2B5EF4-FFF2-40B4-BE49-F238E27FC236}">
                <a16:creationId xmlns:a16="http://schemas.microsoft.com/office/drawing/2014/main" id="{E866D28A-6187-B343-A986-60B33D5231B5}"/>
              </a:ext>
            </a:extLst>
          </p:cNvPr>
          <p:cNvSpPr/>
          <p:nvPr/>
        </p:nvSpPr>
        <p:spPr>
          <a:xfrm>
            <a:off x="7228787" y="3884174"/>
            <a:ext cx="2729119" cy="1695863"/>
          </a:xfrm>
          <a:prstGeom prst="round2DiagRect">
            <a:avLst>
              <a:gd name="adj1" fmla="val 6183"/>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E53111EF-E1C0-EE4D-BA50-D5B645C7FAB2}"/>
              </a:ext>
            </a:extLst>
          </p:cNvPr>
          <p:cNvSpPr/>
          <p:nvPr/>
        </p:nvSpPr>
        <p:spPr>
          <a:xfrm>
            <a:off x="7362130" y="3965889"/>
            <a:ext cx="2465501" cy="1614147"/>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Jean-Marie planifie vos parutions, suit et contrôle les process de fabrication.</a:t>
            </a:r>
          </a:p>
          <a:p>
            <a:r>
              <a:rPr lang="fr-FR" sz="1200" dirty="0">
                <a:solidFill>
                  <a:srgbClr val="17324B"/>
                </a:solidFill>
                <a:latin typeface="Jost" pitchFamily="2" charset="77"/>
                <a:ea typeface="Jost" pitchFamily="2" charset="77"/>
                <a:cs typeface="Arial" panose="020B0604020202020204" pitchFamily="34" charset="0"/>
              </a:rPr>
              <a:t>Il s’assure de la qualité de la production sur l’ensemble de la chaîne et il est le garant du respect de votre cahier des charges techniques et du délai.</a:t>
            </a:r>
          </a:p>
        </p:txBody>
      </p:sp>
      <p:sp>
        <p:nvSpPr>
          <p:cNvPr id="38" name="Rectangle : avec coins arrondis en diagonale 37">
            <a:extLst>
              <a:ext uri="{FF2B5EF4-FFF2-40B4-BE49-F238E27FC236}">
                <a16:creationId xmlns:a16="http://schemas.microsoft.com/office/drawing/2014/main" id="{CE636BB9-BBD0-6348-B440-1770FD5319E2}"/>
              </a:ext>
            </a:extLst>
          </p:cNvPr>
          <p:cNvSpPr/>
          <p:nvPr/>
        </p:nvSpPr>
        <p:spPr>
          <a:xfrm>
            <a:off x="2964863" y="6516882"/>
            <a:ext cx="3179687" cy="796198"/>
          </a:xfrm>
          <a:prstGeom prst="round2DiagRect">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07DD20A7-839A-0144-BFCC-92C59043286E}"/>
              </a:ext>
            </a:extLst>
          </p:cNvPr>
          <p:cNvSpPr/>
          <p:nvPr/>
        </p:nvSpPr>
        <p:spPr>
          <a:xfrm>
            <a:off x="3003527" y="6588149"/>
            <a:ext cx="3102358" cy="646331"/>
          </a:xfrm>
          <a:prstGeom prst="rect">
            <a:avLst/>
          </a:prstGeom>
        </p:spPr>
        <p:txBody>
          <a:bodyPr wrap="square">
            <a:spAutoFit/>
          </a:bodyPr>
          <a:lstStyle/>
          <a:p>
            <a:r>
              <a:rPr lang="fr-FR" sz="1200" dirty="0">
                <a:solidFill>
                  <a:srgbClr val="17324B"/>
                </a:solidFill>
                <a:latin typeface="Jost" pitchFamily="2" charset="77"/>
                <a:ea typeface="Jost" pitchFamily="2" charset="77"/>
                <a:cs typeface="Arial" panose="020B0604020202020204" pitchFamily="34" charset="0"/>
              </a:rPr>
              <a:t>Il supervise les activités de fabrication et CTP</a:t>
            </a:r>
          </a:p>
          <a:p>
            <a:r>
              <a:rPr lang="fr-FR" sz="1200" dirty="0">
                <a:solidFill>
                  <a:srgbClr val="17324B"/>
                </a:solidFill>
                <a:latin typeface="Jost" pitchFamily="2" charset="77"/>
                <a:ea typeface="Jost" pitchFamily="2" charset="77"/>
                <a:cs typeface="Arial" panose="020B0604020202020204" pitchFamily="34" charset="0"/>
              </a:rPr>
              <a:t>Joignable par mail et sur sa ligne directe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(01 69 83 73 15).</a:t>
            </a:r>
          </a:p>
        </p:txBody>
      </p:sp>
      <p:sp>
        <p:nvSpPr>
          <p:cNvPr id="39" name="Rectangle 38">
            <a:extLst>
              <a:ext uri="{FF2B5EF4-FFF2-40B4-BE49-F238E27FC236}">
                <a16:creationId xmlns:a16="http://schemas.microsoft.com/office/drawing/2014/main" id="{9A8408B1-D9D0-2A4A-9032-B198D507E3C4}"/>
              </a:ext>
            </a:extLst>
          </p:cNvPr>
          <p:cNvSpPr/>
          <p:nvPr/>
        </p:nvSpPr>
        <p:spPr>
          <a:xfrm>
            <a:off x="2033538" y="3032915"/>
            <a:ext cx="1427399" cy="461665"/>
          </a:xfrm>
          <a:prstGeom prst="rect">
            <a:avLst/>
          </a:prstGeom>
          <a:noFill/>
        </p:spPr>
        <p:txBody>
          <a:bodyPr wrap="square">
            <a:spAutoFit/>
          </a:bodyPr>
          <a:lstStyle/>
          <a:p>
            <a:pPr lvl="0" algn="ctr" defTabSz="914400">
              <a:defRPr/>
            </a:pPr>
            <a:r>
              <a:rPr lang="fr-FR" sz="1200" b="1" dirty="0">
                <a:solidFill>
                  <a:srgbClr val="ABCC3A"/>
                </a:solidFill>
                <a:latin typeface="Jost" pitchFamily="2" charset="77"/>
                <a:ea typeface="Jost" pitchFamily="2" charset="77"/>
                <a:cs typeface="Arial" panose="020B0604020202020204" pitchFamily="34" charset="0"/>
              </a:rPr>
              <a:t>DIRECTRICE DE CLIENTÈLE</a:t>
            </a:r>
          </a:p>
        </p:txBody>
      </p:sp>
      <p:sp>
        <p:nvSpPr>
          <p:cNvPr id="43" name="Rectangle : avec coins arrondis en diagonale 42">
            <a:extLst>
              <a:ext uri="{FF2B5EF4-FFF2-40B4-BE49-F238E27FC236}">
                <a16:creationId xmlns:a16="http://schemas.microsoft.com/office/drawing/2014/main" id="{D32740D3-425F-514F-AD3E-B7ABA7662E9C}"/>
              </a:ext>
            </a:extLst>
          </p:cNvPr>
          <p:cNvSpPr/>
          <p:nvPr/>
        </p:nvSpPr>
        <p:spPr>
          <a:xfrm>
            <a:off x="524716" y="3830557"/>
            <a:ext cx="3020990" cy="1893496"/>
          </a:xfrm>
          <a:prstGeom prst="round2DiagRect">
            <a:avLst>
              <a:gd name="adj1" fmla="val 5173"/>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F62A1CF3-400C-9B43-82BE-379F8D593CC0}"/>
              </a:ext>
            </a:extLst>
          </p:cNvPr>
          <p:cNvSpPr/>
          <p:nvPr/>
        </p:nvSpPr>
        <p:spPr>
          <a:xfrm>
            <a:off x="548295" y="3925817"/>
            <a:ext cx="2914729" cy="175432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solidFill>
                  <a:srgbClr val="17324B"/>
                </a:solidFill>
                <a:effectLst/>
                <a:uLnTx/>
                <a:uFillTx/>
                <a:latin typeface="Jost" pitchFamily="2" charset="77"/>
                <a:ea typeface="Jost" pitchFamily="2" charset="77"/>
                <a:cs typeface="Arial" panose="020B0604020202020204" pitchFamily="34" charset="0"/>
              </a:rPr>
              <a:t>Votre interlocutrice</a:t>
            </a:r>
            <a:r>
              <a:rPr kumimoji="0" lang="fr-FR" sz="1200" u="none" strike="noStrike" kern="1200" cap="none" spc="0" normalizeH="0" noProof="0" dirty="0">
                <a:ln>
                  <a:noFill/>
                </a:ln>
                <a:solidFill>
                  <a:srgbClr val="17324B"/>
                </a:solidFill>
                <a:effectLst/>
                <a:uLnTx/>
                <a:uFillTx/>
                <a:latin typeface="Jost" pitchFamily="2" charset="77"/>
                <a:ea typeface="Jost" pitchFamily="2" charset="77"/>
                <a:cs typeface="Arial" panose="020B0604020202020204" pitchFamily="34" charset="0"/>
              </a:rPr>
              <a:t> pour vos projets et le suivi du marché</a:t>
            </a:r>
            <a:endParaRPr kumimoji="0" lang="fr-FR" sz="1200" u="none" strike="noStrike" kern="1200" cap="none" spc="0" normalizeH="0" baseline="0" noProof="0" dirty="0">
              <a:ln>
                <a:noFill/>
              </a:ln>
              <a:solidFill>
                <a:srgbClr val="17324B"/>
              </a:solidFill>
              <a:effectLst/>
              <a:uLnTx/>
              <a:uFillTx/>
              <a:latin typeface="Jost" pitchFamily="2" charset="77"/>
              <a:ea typeface="Jost" pitchFamily="2" charset="77"/>
              <a:cs typeface="Arial" panose="020B0604020202020204" pitchFamily="34" charset="0"/>
            </a:endParaRPr>
          </a:p>
          <a:p>
            <a:pPr algn="r"/>
            <a:r>
              <a:rPr lang="fr-FR" sz="1200" dirty="0">
                <a:solidFill>
                  <a:srgbClr val="17324B"/>
                </a:solidFill>
                <a:latin typeface="Jost" pitchFamily="2" charset="77"/>
                <a:ea typeface="Jost" pitchFamily="2" charset="77"/>
                <a:cs typeface="Arial" panose="020B0604020202020204" pitchFamily="34" charset="0"/>
              </a:rPr>
              <a:t>Une expérience de 25 ans </a:t>
            </a:r>
            <a:br>
              <a:rPr lang="fr-FR" sz="1200" dirty="0">
                <a:solidFill>
                  <a:srgbClr val="17324B"/>
                </a:solidFill>
                <a:latin typeface="Jost" pitchFamily="2" charset="77"/>
                <a:ea typeface="Jost" pitchFamily="2" charset="77"/>
                <a:cs typeface="Arial" panose="020B0604020202020204" pitchFamily="34" charset="0"/>
              </a:rPr>
            </a:br>
            <a:r>
              <a:rPr lang="fr-FR" sz="1200" dirty="0">
                <a:solidFill>
                  <a:srgbClr val="17324B"/>
                </a:solidFill>
                <a:latin typeface="Jost" pitchFamily="2" charset="77"/>
                <a:ea typeface="Jost" pitchFamily="2" charset="77"/>
                <a:cs typeface="Arial" panose="020B0604020202020204" pitchFamily="34" charset="0"/>
              </a:rPr>
              <a:t>au service des collectivités.</a:t>
            </a:r>
          </a:p>
          <a:p>
            <a:pPr algn="r"/>
            <a:r>
              <a:rPr lang="fr-FR" sz="1200" dirty="0">
                <a:solidFill>
                  <a:srgbClr val="17324B"/>
                </a:solidFill>
                <a:latin typeface="Jost" pitchFamily="2" charset="77"/>
                <a:ea typeface="Jost" pitchFamily="2" charset="77"/>
                <a:cs typeface="Arial" panose="020B0604020202020204" pitchFamily="34" charset="0"/>
              </a:rPr>
              <a:t>Isabelle est joignable à tout moment sur son téléphone portable (06 07 61 43 44) et par mail. Vous aurez l’occasion d’échanger sur vos projets, d’obtenir ses conseils avisés et ses recommandations. </a:t>
            </a:r>
          </a:p>
        </p:txBody>
      </p:sp>
      <p:sp>
        <p:nvSpPr>
          <p:cNvPr id="31" name="Rectangle 30">
            <a:extLst>
              <a:ext uri="{FF2B5EF4-FFF2-40B4-BE49-F238E27FC236}">
                <a16:creationId xmlns:a16="http://schemas.microsoft.com/office/drawing/2014/main" id="{7639BAFF-1FFC-1A48-B463-503227457374}"/>
              </a:ext>
            </a:extLst>
          </p:cNvPr>
          <p:cNvSpPr/>
          <p:nvPr/>
        </p:nvSpPr>
        <p:spPr>
          <a:xfrm>
            <a:off x="360001" y="396000"/>
            <a:ext cx="2105586"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pic>
        <p:nvPicPr>
          <p:cNvPr id="32" name="Image 31">
            <a:extLst>
              <a:ext uri="{FF2B5EF4-FFF2-40B4-BE49-F238E27FC236}">
                <a16:creationId xmlns:a16="http://schemas.microsoft.com/office/drawing/2014/main" id="{0A559D73-4A94-5643-94A2-BABDEB5394CC}"/>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165301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C163E03-56CC-464B-A017-8128D1A42E10}"/>
              </a:ext>
            </a:extLst>
          </p:cNvPr>
          <p:cNvPicPr>
            <a:picLocks noChangeAspect="1"/>
          </p:cNvPicPr>
          <p:nvPr/>
        </p:nvPicPr>
        <p:blipFill rotWithShape="1">
          <a:blip r:embed="rId2"/>
          <a:srcRect t="72764" r="83491" b="-4633"/>
          <a:stretch/>
        </p:blipFill>
        <p:spPr>
          <a:xfrm rot="5400000" flipH="1">
            <a:off x="-6143" y="4128938"/>
            <a:ext cx="2858947" cy="4002526"/>
          </a:xfrm>
          <a:prstGeom prst="rect">
            <a:avLst/>
          </a:prstGeom>
        </p:spPr>
      </p:pic>
      <p:sp>
        <p:nvSpPr>
          <p:cNvPr id="35" name="Rectangle : avec coins arrondis en diagonale 34">
            <a:extLst>
              <a:ext uri="{FF2B5EF4-FFF2-40B4-BE49-F238E27FC236}">
                <a16:creationId xmlns:a16="http://schemas.microsoft.com/office/drawing/2014/main" id="{56771FA1-D05C-4E4D-99F6-C57539075A0B}"/>
              </a:ext>
            </a:extLst>
          </p:cNvPr>
          <p:cNvSpPr/>
          <p:nvPr/>
        </p:nvSpPr>
        <p:spPr>
          <a:xfrm>
            <a:off x="351640" y="1619597"/>
            <a:ext cx="5066274" cy="4248472"/>
          </a:xfrm>
          <a:prstGeom prst="round2DiagRect">
            <a:avLst>
              <a:gd name="adj1" fmla="val 2316"/>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975528AB-1C7C-3041-A7A4-83884B870334}"/>
              </a:ext>
            </a:extLst>
          </p:cNvPr>
          <p:cNvSpPr>
            <a:spLocks noGrp="1"/>
          </p:cNvSpPr>
          <p:nvPr>
            <p:ph type="sldNum" sz="quarter" idx="12"/>
          </p:nvPr>
        </p:nvSpPr>
        <p:spPr/>
        <p:txBody>
          <a:bodyPr/>
          <a:lstStyle/>
          <a:p>
            <a:fld id="{762342CF-B6B4-1749-BE13-BD0DDABD5460}" type="slidenum">
              <a:rPr lang="fr-FR" smtClean="0">
                <a:latin typeface="Jost" pitchFamily="2" charset="77"/>
              </a:rPr>
              <a:pPr/>
              <a:t>9</a:t>
            </a:fld>
            <a:endParaRPr lang="fr-FR" dirty="0">
              <a:latin typeface="Jost" pitchFamily="2" charset="77"/>
            </a:endParaRPr>
          </a:p>
        </p:txBody>
      </p:sp>
      <p:sp>
        <p:nvSpPr>
          <p:cNvPr id="46" name="Rectangle 45">
            <a:extLst>
              <a:ext uri="{FF2B5EF4-FFF2-40B4-BE49-F238E27FC236}">
                <a16:creationId xmlns:a16="http://schemas.microsoft.com/office/drawing/2014/main" id="{F020D386-FAD4-6943-B3B5-FEF693640D49}"/>
              </a:ext>
            </a:extLst>
          </p:cNvPr>
          <p:cNvSpPr/>
          <p:nvPr/>
        </p:nvSpPr>
        <p:spPr>
          <a:xfrm>
            <a:off x="233338" y="829250"/>
            <a:ext cx="7454285" cy="646331"/>
          </a:xfrm>
          <a:prstGeom prst="rect">
            <a:avLst/>
          </a:prstGeom>
        </p:spPr>
        <p:txBody>
          <a:bodyPr wrap="none">
            <a:spAutoFit/>
          </a:bodyPr>
          <a:lstStyle/>
          <a:p>
            <a:pPr lvl="0">
              <a:defRPr/>
            </a:pPr>
            <a:r>
              <a:rPr lang="fr-FR" sz="3600" dirty="0">
                <a:solidFill>
                  <a:srgbClr val="17324B"/>
                </a:solidFill>
                <a:latin typeface="Jost" pitchFamily="2" charset="77"/>
                <a:ea typeface="Jost" pitchFamily="2" charset="77"/>
                <a:cs typeface="Arial Black" panose="020B0604020202020204" pitchFamily="34" charset="0"/>
              </a:rPr>
              <a:t>LE TRAITEMENT EN MODE EXPRESS</a:t>
            </a:r>
          </a:p>
        </p:txBody>
      </p:sp>
      <p:sp>
        <p:nvSpPr>
          <p:cNvPr id="31" name="Rectangle 30">
            <a:extLst>
              <a:ext uri="{FF2B5EF4-FFF2-40B4-BE49-F238E27FC236}">
                <a16:creationId xmlns:a16="http://schemas.microsoft.com/office/drawing/2014/main" id="{3818C55A-186F-CC4A-8E2D-163E36043F3A}"/>
              </a:ext>
            </a:extLst>
          </p:cNvPr>
          <p:cNvSpPr/>
          <p:nvPr/>
        </p:nvSpPr>
        <p:spPr>
          <a:xfrm>
            <a:off x="521370" y="1796756"/>
            <a:ext cx="4752528" cy="1560042"/>
          </a:xfrm>
          <a:prstGeom prst="rect">
            <a:avLst/>
          </a:prstGeom>
        </p:spPr>
        <p:txBody>
          <a:bodyPr wrap="square">
            <a:spAutoFit/>
          </a:bodyPr>
          <a:lstStyle/>
          <a:p>
            <a:pPr lvl="0">
              <a:lnSpc>
                <a:spcPts val="1500"/>
              </a:lnSpc>
              <a:spcAft>
                <a:spcPts val="300"/>
              </a:spcAft>
            </a:pPr>
            <a:r>
              <a:rPr lang="fr-FR" sz="1400" b="1" dirty="0">
                <a:solidFill>
                  <a:srgbClr val="17324B"/>
                </a:solidFill>
                <a:latin typeface="Jost" pitchFamily="2" charset="77"/>
                <a:ea typeface="Jost" pitchFamily="2" charset="77"/>
                <a:cs typeface="Times New Roman" panose="02020603050405020304" pitchFamily="18" charset="0"/>
              </a:rPr>
              <a:t>En cas de document urgent à faire paraitre nous vous mettons en relation directe avec notre chef de fabrication </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Il a vue et autorité sur l’ensemble des plannings des services</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Il vous répond en temps réel sur la faisabilité et le timing</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Il pilote spécifiquement votre dossier jusqu’à la livraison</a:t>
            </a:r>
          </a:p>
        </p:txBody>
      </p:sp>
      <p:pic>
        <p:nvPicPr>
          <p:cNvPr id="32" name="Image 31">
            <a:extLst>
              <a:ext uri="{FF2B5EF4-FFF2-40B4-BE49-F238E27FC236}">
                <a16:creationId xmlns:a16="http://schemas.microsoft.com/office/drawing/2014/main" id="{B42B7FF3-696B-064D-A4AF-8A33F68223CD}"/>
              </a:ext>
            </a:extLst>
          </p:cNvPr>
          <p:cNvPicPr>
            <a:picLocks noChangeAspect="1"/>
          </p:cNvPicPr>
          <p:nvPr/>
        </p:nvPicPr>
        <p:blipFill>
          <a:blip r:embed="rId3"/>
          <a:srcRect/>
          <a:stretch/>
        </p:blipFill>
        <p:spPr>
          <a:xfrm>
            <a:off x="8355890" y="210576"/>
            <a:ext cx="1570265" cy="1584286"/>
          </a:xfrm>
          <a:prstGeom prst="rect">
            <a:avLst/>
          </a:prstGeom>
        </p:spPr>
      </p:pic>
      <p:sp>
        <p:nvSpPr>
          <p:cNvPr id="36" name="Rectangle : avec coins arrondis en diagonale 35">
            <a:extLst>
              <a:ext uri="{FF2B5EF4-FFF2-40B4-BE49-F238E27FC236}">
                <a16:creationId xmlns:a16="http://schemas.microsoft.com/office/drawing/2014/main" id="{B51AD900-A022-824F-8C0C-CC09C41931C9}"/>
              </a:ext>
            </a:extLst>
          </p:cNvPr>
          <p:cNvSpPr/>
          <p:nvPr/>
        </p:nvSpPr>
        <p:spPr>
          <a:xfrm>
            <a:off x="5852234" y="3285244"/>
            <a:ext cx="4487939" cy="3086881"/>
          </a:xfrm>
          <a:prstGeom prst="round2DiagRect">
            <a:avLst>
              <a:gd name="adj1" fmla="val 6686"/>
              <a:gd name="adj2" fmla="val 0"/>
            </a:avLst>
          </a:prstGeom>
          <a:solidFill>
            <a:schemeClr val="bg1"/>
          </a:solidFill>
          <a:ln>
            <a:solidFill>
              <a:srgbClr val="17324B"/>
            </a:solidFill>
          </a:ln>
          <a:effectLst>
            <a:outerShdw blurRad="57150" dist="25400" dir="5400000" algn="ctr" rotWithShape="0">
              <a:srgbClr val="000000">
                <a:alpha val="20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4F716CCD-2836-5647-AD7E-56E9ADD5B928}"/>
              </a:ext>
            </a:extLst>
          </p:cNvPr>
          <p:cNvSpPr txBox="1"/>
          <p:nvPr/>
        </p:nvSpPr>
        <p:spPr>
          <a:xfrm>
            <a:off x="547814" y="3426395"/>
            <a:ext cx="1379013" cy="295915"/>
          </a:xfrm>
          <a:prstGeom prst="rect">
            <a:avLst/>
          </a:prstGeom>
          <a:solidFill>
            <a:srgbClr val="17324B"/>
          </a:solidFill>
        </p:spPr>
        <p:txBody>
          <a:bodyPr wrap="square" bIns="36000" rtlCol="0" anchor="ctr" anchorCtr="0">
            <a:spAutoFit/>
          </a:bodyPr>
          <a:lstStyle/>
          <a:p>
            <a:pPr algn="ctr" defTabSz="1007943">
              <a:defRPr/>
            </a:pPr>
            <a:r>
              <a:rPr lang="fr-FR" sz="1323" dirty="0">
                <a:solidFill>
                  <a:schemeClr val="bg1"/>
                </a:solidFill>
                <a:latin typeface="Jost" pitchFamily="2" charset="77"/>
                <a:ea typeface="Jost" pitchFamily="2" charset="77"/>
                <a:cs typeface="Arial Black" panose="020B0604020202020204" pitchFamily="34" charset="0"/>
              </a:rPr>
              <a:t>PAR EXEMPLE</a:t>
            </a:r>
            <a:endParaRPr lang="fr-FR" sz="1323" dirty="0">
              <a:solidFill>
                <a:schemeClr val="bg1"/>
              </a:solidFill>
              <a:latin typeface="Jost" pitchFamily="2" charset="77"/>
              <a:ea typeface="Jost" pitchFamily="2" charset="77"/>
            </a:endParaRPr>
          </a:p>
        </p:txBody>
      </p:sp>
      <p:sp>
        <p:nvSpPr>
          <p:cNvPr id="44" name="Rectangle 43">
            <a:extLst>
              <a:ext uri="{FF2B5EF4-FFF2-40B4-BE49-F238E27FC236}">
                <a16:creationId xmlns:a16="http://schemas.microsoft.com/office/drawing/2014/main" id="{476BD167-8847-E94C-9BE9-9A4DDC5B7FB9}"/>
              </a:ext>
            </a:extLst>
          </p:cNvPr>
          <p:cNvSpPr/>
          <p:nvPr/>
        </p:nvSpPr>
        <p:spPr>
          <a:xfrm>
            <a:off x="521370" y="3552107"/>
            <a:ext cx="4608512" cy="2252540"/>
          </a:xfrm>
          <a:prstGeom prst="rect">
            <a:avLst/>
          </a:prstGeom>
        </p:spPr>
        <p:txBody>
          <a:bodyPr wrap="square">
            <a:spAutoFit/>
          </a:bodyPr>
          <a:lstStyle/>
          <a:p>
            <a:pPr marL="47625" indent="-36513">
              <a:lnSpc>
                <a:spcPts val="1500"/>
              </a:lnSpc>
              <a:spcAft>
                <a:spcPts val="300"/>
              </a:spcAft>
            </a:pPr>
            <a:endParaRPr lang="fr-FR" sz="1400" b="1" dirty="0">
              <a:solidFill>
                <a:srgbClr val="17324B"/>
              </a:solidFill>
              <a:latin typeface="Jost" pitchFamily="2" charset="77"/>
              <a:ea typeface="Jost" pitchFamily="2" charset="77"/>
              <a:cs typeface="Times New Roman" panose="02020603050405020304" pitchFamily="18" charset="0"/>
            </a:endParaRP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Vous avez un document à éditer en urgence </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Appel à 16h30 à l’imprimerie et contact auprès du chef de fabrication </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Réservation presse et papier en temps réel </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Envoi du fichier par vous à 17h00 </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Prise en charge immédiate et BAT piloté par le chef de fabrication vous validez à 17h30</a:t>
            </a:r>
          </a:p>
          <a:p>
            <a:pPr marL="227013" lvl="1" indent="-215900">
              <a:lnSpc>
                <a:spcPts val="1500"/>
              </a:lnSpc>
              <a:spcAft>
                <a:spcPts val="300"/>
              </a:spcAft>
              <a:buClr>
                <a:srgbClr val="ABCC3A"/>
              </a:buClr>
              <a:buSzPct val="120000"/>
              <a:buFont typeface="Arial" panose="020B0604020202020204" pitchFamily="34" charset="0"/>
              <a:buChar char="•"/>
            </a:pPr>
            <a:r>
              <a:rPr lang="fr-FR" sz="1400" dirty="0">
                <a:solidFill>
                  <a:srgbClr val="17324B"/>
                </a:solidFill>
                <a:latin typeface="Jost" pitchFamily="2" charset="77"/>
                <a:ea typeface="Jost" pitchFamily="2" charset="77"/>
                <a:cs typeface="Times New Roman" panose="02020603050405020304" pitchFamily="18" charset="0"/>
              </a:rPr>
              <a:t>Impression soirée nuit, coupe le matin et livraison dans la foulée à l’ouverture de la mairie  </a:t>
            </a:r>
          </a:p>
        </p:txBody>
      </p:sp>
      <p:sp>
        <p:nvSpPr>
          <p:cNvPr id="45" name="Rectangle 44">
            <a:extLst>
              <a:ext uri="{FF2B5EF4-FFF2-40B4-BE49-F238E27FC236}">
                <a16:creationId xmlns:a16="http://schemas.microsoft.com/office/drawing/2014/main" id="{770F8B81-6852-3745-90B9-B7D806E8C5BD}"/>
              </a:ext>
            </a:extLst>
          </p:cNvPr>
          <p:cNvSpPr/>
          <p:nvPr/>
        </p:nvSpPr>
        <p:spPr>
          <a:xfrm>
            <a:off x="5993979" y="3508968"/>
            <a:ext cx="4176464" cy="2791149"/>
          </a:xfrm>
          <a:prstGeom prst="rect">
            <a:avLst/>
          </a:prstGeom>
        </p:spPr>
        <p:txBody>
          <a:bodyPr wrap="square">
            <a:spAutoFit/>
          </a:bodyPr>
          <a:lstStyle/>
          <a:p>
            <a:pPr lvl="0">
              <a:lnSpc>
                <a:spcPts val="1500"/>
              </a:lnSpc>
              <a:spcAft>
                <a:spcPts val="300"/>
              </a:spcAft>
            </a:pPr>
            <a:r>
              <a:rPr lang="fr-FR" sz="1400" b="1" dirty="0">
                <a:solidFill>
                  <a:srgbClr val="242340"/>
                </a:solidFill>
                <a:latin typeface="Jost" pitchFamily="2" charset="77"/>
                <a:ea typeface="Jost" pitchFamily="2" charset="77"/>
                <a:cs typeface="Times New Roman" panose="02020603050405020304" pitchFamily="18" charset="0"/>
              </a:rPr>
              <a:t>Pourquoi nous est il possible de réaliser </a:t>
            </a:r>
            <a:br>
              <a:rPr lang="fr-FR" sz="1400" b="1" dirty="0">
                <a:solidFill>
                  <a:srgbClr val="242340"/>
                </a:solidFill>
                <a:latin typeface="Jost" pitchFamily="2" charset="77"/>
                <a:ea typeface="Jost" pitchFamily="2" charset="77"/>
                <a:cs typeface="Times New Roman" panose="02020603050405020304" pitchFamily="18" charset="0"/>
              </a:rPr>
            </a:br>
            <a:r>
              <a:rPr lang="fr-FR" sz="1400" b="1" dirty="0">
                <a:solidFill>
                  <a:srgbClr val="242340"/>
                </a:solidFill>
                <a:latin typeface="Jost" pitchFamily="2" charset="77"/>
                <a:ea typeface="Jost" pitchFamily="2" charset="77"/>
                <a:cs typeface="Times New Roman" panose="02020603050405020304" pitchFamily="18" charset="0"/>
              </a:rPr>
              <a:t>cette prestation en urgence ?</a:t>
            </a:r>
            <a:br>
              <a:rPr lang="fr-FR" sz="1400" b="1" dirty="0">
                <a:solidFill>
                  <a:srgbClr val="242340"/>
                </a:solidFill>
                <a:latin typeface="Jost" pitchFamily="2" charset="77"/>
                <a:ea typeface="Jost" pitchFamily="2" charset="77"/>
                <a:cs typeface="Times New Roman" panose="02020603050405020304" pitchFamily="18" charset="0"/>
              </a:rPr>
            </a:br>
            <a:endParaRPr lang="fr-FR" sz="1400" b="1" dirty="0">
              <a:solidFill>
                <a:srgbClr val="242340"/>
              </a:solidFill>
              <a:latin typeface="Jost" pitchFamily="2" charset="77"/>
              <a:ea typeface="Jost" pitchFamily="2" charset="77"/>
              <a:cs typeface="Times New Roman" panose="02020603050405020304" pitchFamily="18" charset="0"/>
            </a:endParaRPr>
          </a:p>
          <a:p>
            <a:pPr marL="227013" lvl="1" indent="-179388">
              <a:lnSpc>
                <a:spcPts val="1500"/>
              </a:lnSpc>
              <a:spcAft>
                <a:spcPts val="300"/>
              </a:spcAft>
              <a:buClr>
                <a:srgbClr val="ABCC3A"/>
              </a:buClr>
              <a:buSzPct val="120000"/>
              <a:buFont typeface="Arial" panose="020B0604020202020204" pitchFamily="34" charset="0"/>
              <a:buChar char="•"/>
            </a:pPr>
            <a:r>
              <a:rPr lang="fr-FR" sz="1400" dirty="0">
                <a:solidFill>
                  <a:srgbClr val="242340"/>
                </a:solidFill>
                <a:latin typeface="Jost" pitchFamily="2" charset="77"/>
                <a:ea typeface="Jost" pitchFamily="2" charset="77"/>
                <a:cs typeface="Times New Roman" panose="02020603050405020304" pitchFamily="18" charset="0"/>
              </a:rPr>
              <a:t>Nous en avons l’expérience des campagnes électorales et nos collaborateurs savent se mobiliser</a:t>
            </a:r>
          </a:p>
          <a:p>
            <a:pPr marL="227013" lvl="1" indent="-179388">
              <a:lnSpc>
                <a:spcPts val="1500"/>
              </a:lnSpc>
              <a:spcAft>
                <a:spcPts val="300"/>
              </a:spcAft>
              <a:buClr>
                <a:srgbClr val="ABCC3A"/>
              </a:buClr>
              <a:buSzPct val="120000"/>
              <a:buFont typeface="Arial" panose="020B0604020202020204" pitchFamily="34" charset="0"/>
              <a:buChar char="•"/>
            </a:pPr>
            <a:r>
              <a:rPr lang="fr-FR" sz="1400" dirty="0">
                <a:solidFill>
                  <a:srgbClr val="242340"/>
                </a:solidFill>
                <a:latin typeface="Jost" pitchFamily="2" charset="77"/>
                <a:ea typeface="Jost" pitchFamily="2" charset="77"/>
                <a:cs typeface="Times New Roman" panose="02020603050405020304" pitchFamily="18" charset="0"/>
              </a:rPr>
              <a:t>Il n’est pas nécessaire de commander du papier car nous disposons de stocks permanents (certifiés PEFC) </a:t>
            </a:r>
          </a:p>
          <a:p>
            <a:pPr marL="227013" lvl="1" indent="-179388">
              <a:lnSpc>
                <a:spcPts val="1500"/>
              </a:lnSpc>
              <a:spcAft>
                <a:spcPts val="300"/>
              </a:spcAft>
              <a:buClr>
                <a:srgbClr val="ABCC3A"/>
              </a:buClr>
              <a:buSzPct val="120000"/>
              <a:buFont typeface="Arial" panose="020B0604020202020204" pitchFamily="34" charset="0"/>
              <a:buChar char="•"/>
            </a:pPr>
            <a:r>
              <a:rPr lang="fr-FR" sz="1400" dirty="0">
                <a:solidFill>
                  <a:srgbClr val="242340"/>
                </a:solidFill>
                <a:latin typeface="Jost" pitchFamily="2" charset="77"/>
                <a:ea typeface="Jost" pitchFamily="2" charset="77"/>
                <a:cs typeface="Times New Roman" panose="02020603050405020304" pitchFamily="18" charset="0"/>
              </a:rPr>
              <a:t>Les services fonctionnent en équipe (Studio, CTP, Presses)</a:t>
            </a:r>
          </a:p>
          <a:p>
            <a:pPr marL="227013" lvl="1" indent="-179388">
              <a:lnSpc>
                <a:spcPts val="1500"/>
              </a:lnSpc>
              <a:spcAft>
                <a:spcPts val="300"/>
              </a:spcAft>
              <a:buClr>
                <a:srgbClr val="ABCC3A"/>
              </a:buClr>
              <a:buSzPct val="120000"/>
              <a:buFont typeface="Arial" panose="020B0604020202020204" pitchFamily="34" charset="0"/>
              <a:buChar char="•"/>
            </a:pPr>
            <a:r>
              <a:rPr lang="fr-FR" sz="1400" dirty="0">
                <a:solidFill>
                  <a:srgbClr val="242340"/>
                </a:solidFill>
                <a:latin typeface="Jost" pitchFamily="2" charset="77"/>
                <a:ea typeface="Jost" pitchFamily="2" charset="77"/>
                <a:cs typeface="Times New Roman" panose="02020603050405020304" pitchFamily="18" charset="0"/>
              </a:rPr>
              <a:t>Nous disposons de nos propres chauffeurs</a:t>
            </a:r>
          </a:p>
          <a:p>
            <a:pPr marL="227013" lvl="1" indent="-179388">
              <a:lnSpc>
                <a:spcPts val="1500"/>
              </a:lnSpc>
              <a:spcAft>
                <a:spcPts val="300"/>
              </a:spcAft>
              <a:buClr>
                <a:srgbClr val="ABCC3A"/>
              </a:buClr>
              <a:buSzPct val="120000"/>
              <a:buFont typeface="Arial" panose="020B0604020202020204" pitchFamily="34" charset="0"/>
              <a:buChar char="•"/>
            </a:pPr>
            <a:r>
              <a:rPr lang="fr-FR" sz="1400" dirty="0">
                <a:solidFill>
                  <a:srgbClr val="242340"/>
                </a:solidFill>
                <a:latin typeface="Jost" pitchFamily="2" charset="77"/>
                <a:ea typeface="Jost" pitchFamily="2" charset="77"/>
                <a:cs typeface="Times New Roman" panose="02020603050405020304" pitchFamily="18" charset="0"/>
              </a:rPr>
              <a:t>Votre Mairie est située à 30 kms de notre usine</a:t>
            </a:r>
          </a:p>
        </p:txBody>
      </p:sp>
      <p:sp>
        <p:nvSpPr>
          <p:cNvPr id="16" name="Rectangle 15">
            <a:extLst>
              <a:ext uri="{FF2B5EF4-FFF2-40B4-BE49-F238E27FC236}">
                <a16:creationId xmlns:a16="http://schemas.microsoft.com/office/drawing/2014/main" id="{E3A405FB-EE5E-B749-B269-00706BB59296}"/>
              </a:ext>
            </a:extLst>
          </p:cNvPr>
          <p:cNvSpPr/>
          <p:nvPr/>
        </p:nvSpPr>
        <p:spPr>
          <a:xfrm>
            <a:off x="360001" y="396000"/>
            <a:ext cx="2105586" cy="307777"/>
          </a:xfrm>
          <a:prstGeom prst="rect">
            <a:avLst/>
          </a:prstGeom>
          <a:solidFill>
            <a:srgbClr val="ABCC3A"/>
          </a:solidFill>
        </p:spPr>
        <p:txBody>
          <a:bodyPr wrap="square" lIns="90000" anchor="ctr">
            <a:spAutoFit/>
          </a:bodyPr>
          <a:lstStyle/>
          <a:p>
            <a:pPr algn="ctr"/>
            <a:r>
              <a:rPr lang="fr-FR" sz="1400" dirty="0">
                <a:solidFill>
                  <a:schemeClr val="bg1"/>
                </a:solidFill>
                <a:latin typeface="Jost" pitchFamily="2" charset="77"/>
                <a:ea typeface="Jost" pitchFamily="2" charset="77"/>
                <a:cs typeface="Arial Black" panose="020B0604020202020204" pitchFamily="34" charset="0"/>
              </a:rPr>
              <a:t>LES MOYENS HUMAINS</a:t>
            </a:r>
          </a:p>
        </p:txBody>
      </p:sp>
      <p:pic>
        <p:nvPicPr>
          <p:cNvPr id="17" name="Image 16">
            <a:extLst>
              <a:ext uri="{FF2B5EF4-FFF2-40B4-BE49-F238E27FC236}">
                <a16:creationId xmlns:a16="http://schemas.microsoft.com/office/drawing/2014/main" id="{360DD134-FDD7-7A47-B8BB-58FF0680C3DD}"/>
              </a:ext>
            </a:extLst>
          </p:cNvPr>
          <p:cNvPicPr>
            <a:picLocks noChangeAspect="1"/>
          </p:cNvPicPr>
          <p:nvPr/>
        </p:nvPicPr>
        <p:blipFill>
          <a:blip r:embed="rId4"/>
          <a:stretch>
            <a:fillRect/>
          </a:stretch>
        </p:blipFill>
        <p:spPr>
          <a:xfrm>
            <a:off x="-630000" y="444094"/>
            <a:ext cx="1041400" cy="114300"/>
          </a:xfrm>
          <a:prstGeom prst="rect">
            <a:avLst/>
          </a:prstGeom>
        </p:spPr>
      </p:pic>
    </p:spTree>
    <p:extLst>
      <p:ext uri="{BB962C8B-B14F-4D97-AF65-F5344CB8AC3E}">
        <p14:creationId xmlns:p14="http://schemas.microsoft.com/office/powerpoint/2010/main" val="359552448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11578</TotalTime>
  <Words>2323</Words>
  <Application>Microsoft Macintosh PowerPoint</Application>
  <PresentationFormat>Personnalisé</PresentationFormat>
  <Paragraphs>426</Paragraphs>
  <Slides>19</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19</vt:i4>
      </vt:variant>
    </vt:vector>
  </HeadingPairs>
  <TitlesOfParts>
    <vt:vector size="32" baseType="lpstr">
      <vt:lpstr>Arial</vt:lpstr>
      <vt:lpstr>Arial Black</vt:lpstr>
      <vt:lpstr>Calibri</vt:lpstr>
      <vt:lpstr>Calibri Light</vt:lpstr>
      <vt:lpstr>Jokerman</vt:lpstr>
      <vt:lpstr>Jost</vt:lpstr>
      <vt:lpstr>Jost SemiBold</vt:lpstr>
      <vt:lpstr>Jost*</vt:lpstr>
      <vt:lpstr>Jost* Medium</vt:lpstr>
      <vt:lpstr>LEMON MILK</vt:lpstr>
      <vt:lpstr>Times New Roman</vt:lpstr>
      <vt:lpstr>Typold Book</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Séverine GRASSET</dc:creator>
  <cp:keywords/>
  <dc:description/>
  <cp:lastModifiedBy>Juliane Tisserand</cp:lastModifiedBy>
  <cp:revision>602</cp:revision>
  <cp:lastPrinted>2020-10-15T09:14:39Z</cp:lastPrinted>
  <dcterms:created xsi:type="dcterms:W3CDTF">2019-06-13T12:00:04Z</dcterms:created>
  <dcterms:modified xsi:type="dcterms:W3CDTF">2023-01-25T08:33:41Z</dcterms:modified>
  <cp:category/>
</cp:coreProperties>
</file>